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Lst>
  <p:sldSz cx="18288000" cy="10287000"/>
  <p:notesSz cx="6858000" cy="9144000"/>
  <p:embeddedFontLst>
    <p:embeddedFont>
      <p:font typeface="Public Sans" panose="020B0604020202020204" charset="0"/>
      <p:regular r:id="rId17"/>
    </p:embeddedFont>
    <p:embeddedFont>
      <p:font typeface="Public Sans Bold" panose="020B0604020202020204" charset="0"/>
      <p:regular r:id="rId18"/>
    </p:embeddedFont>
    <p:embeddedFont>
      <p:font typeface="Public Sans Light" panose="020B0604020202020204" charset="0"/>
      <p:regular r:id="rId19"/>
    </p:embeddedFont>
    <p:embeddedFont>
      <p:font typeface="UltimativyMF Bold" panose="020B0604020202020204" charset="-79"/>
      <p:regular r:id="rId20"/>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46" d="100"/>
          <a:sy n="46" d="100"/>
        </p:scale>
        <p:origin x="500" y="4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2.fntdata"/><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1.fnt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font" Target="fonts/font4.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font" Target="fonts/font3.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7/23/2026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7/23/2026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7/23/2026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7/23/2026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7/23/2026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7/23/2026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7/23/2026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7/23/2026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7/23/2026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7/23/2026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7/23/2026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7/23/2026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8.png"/><Relationship Id="rId7" Type="http://schemas.openxmlformats.org/officeDocument/2006/relationships/image" Target="../media/image16.pn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11.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image" Target="../media/image8.png"/><Relationship Id="rId7" Type="http://schemas.openxmlformats.org/officeDocument/2006/relationships/image" Target="../media/image5.pn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10.png"/></Relationships>
</file>

<file path=ppt/slides/_rels/slide12.xml.rels><?xml version="1.0" encoding="UTF-8" standalone="yes"?>
<Relationships xmlns="http://schemas.openxmlformats.org/package/2006/relationships"><Relationship Id="rId8" Type="http://schemas.openxmlformats.org/officeDocument/2006/relationships/image" Target="../media/image13.jpeg"/><Relationship Id="rId3" Type="http://schemas.openxmlformats.org/officeDocument/2006/relationships/image" Target="../media/image1.jpeg"/><Relationship Id="rId7" Type="http://schemas.openxmlformats.org/officeDocument/2006/relationships/image" Target="../media/image5.png"/><Relationship Id="rId2" Type="http://schemas.openxmlformats.org/officeDocument/2006/relationships/slideLayout" Target="../slideLayouts/slideLayout7.xml"/><Relationship Id="rId1" Type="http://schemas.openxmlformats.org/officeDocument/2006/relationships/video" Target="https://www.youtube.com/watch?v=1QMTjVuo9dE&amp;t=8m0s" TargetMode="Externa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8.png"/></Relationships>
</file>

<file path=ppt/slides/_rels/slide13.xml.rels><?xml version="1.0" encoding="UTF-8" standalone="yes"?>
<Relationships xmlns="http://schemas.openxmlformats.org/package/2006/relationships"><Relationship Id="rId8" Type="http://schemas.openxmlformats.org/officeDocument/2006/relationships/image" Target="../media/image13.jpeg"/><Relationship Id="rId3" Type="http://schemas.openxmlformats.org/officeDocument/2006/relationships/image" Target="../media/image1.jpeg"/><Relationship Id="rId7" Type="http://schemas.openxmlformats.org/officeDocument/2006/relationships/image" Target="../media/image5.png"/><Relationship Id="rId2" Type="http://schemas.openxmlformats.org/officeDocument/2006/relationships/slideLayout" Target="../slideLayouts/slideLayout7.xml"/><Relationship Id="rId1" Type="http://schemas.openxmlformats.org/officeDocument/2006/relationships/video" Target="https://youtu.be/8h4gU5OJj-0?si=L6f3pPxMBG_Wcg1-" TargetMode="Externa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8.png"/></Relationships>
</file>

<file path=ppt/slides/_rels/slide14.xml.rels><?xml version="1.0" encoding="UTF-8" standalone="yes"?>
<Relationships xmlns="http://schemas.openxmlformats.org/package/2006/relationships"><Relationship Id="rId3" Type="http://schemas.openxmlformats.org/officeDocument/2006/relationships/image" Target="../media/image8.png"/><Relationship Id="rId7" Type="http://schemas.openxmlformats.org/officeDocument/2006/relationships/image" Target="../media/image18.pn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1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image" Target="../media/image8.png"/><Relationship Id="rId7" Type="http://schemas.openxmlformats.org/officeDocument/2006/relationships/image" Target="../media/image5.png"/><Relationship Id="rId2" Type="http://schemas.openxmlformats.org/officeDocument/2006/relationships/image" Target="../media/image7.svg"/><Relationship Id="rId1" Type="http://schemas.openxmlformats.org/officeDocument/2006/relationships/slideLayout" Target="../slideLayouts/slideLayout7.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9.jpeg"/></Relationships>
</file>

<file path=ppt/slides/_rels/slide3.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8.png"/><Relationship Id="rId7" Type="http://schemas.openxmlformats.org/officeDocument/2006/relationships/image" Target="../media/image5.pn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10.png"/></Relationships>
</file>

<file path=ppt/slides/_rels/slide4.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8.png"/><Relationship Id="rId7" Type="http://schemas.openxmlformats.org/officeDocument/2006/relationships/image" Target="../media/image5.pn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10.png"/></Relationships>
</file>

<file path=ppt/slides/_rels/slide5.xml.rels><?xml version="1.0" encoding="UTF-8" standalone="yes"?>
<Relationships xmlns="http://schemas.openxmlformats.org/package/2006/relationships"><Relationship Id="rId8" Type="http://schemas.openxmlformats.org/officeDocument/2006/relationships/image" Target="../media/image13.jpeg"/><Relationship Id="rId3" Type="http://schemas.openxmlformats.org/officeDocument/2006/relationships/image" Target="../media/image1.jpeg"/><Relationship Id="rId7" Type="http://schemas.openxmlformats.org/officeDocument/2006/relationships/image" Target="../media/image5.png"/><Relationship Id="rId2" Type="http://schemas.openxmlformats.org/officeDocument/2006/relationships/slideLayout" Target="../slideLayouts/slideLayout7.xml"/><Relationship Id="rId1" Type="http://schemas.openxmlformats.org/officeDocument/2006/relationships/video" Target="https://youtu.be/4CvgpxlqnUo?si=3dZqAM3i9YrtXn0e" TargetMode="Externa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8.png"/></Relationships>
</file>

<file path=ppt/slides/_rels/slide6.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image" Target="../media/image1.jpeg"/><Relationship Id="rId7" Type="http://schemas.openxmlformats.org/officeDocument/2006/relationships/image" Target="../media/image4.png"/><Relationship Id="rId2" Type="http://schemas.openxmlformats.org/officeDocument/2006/relationships/image" Target="../media/image14.png"/><Relationship Id="rId1" Type="http://schemas.openxmlformats.org/officeDocument/2006/relationships/slideLayout" Target="../slideLayouts/slideLayout7.xml"/><Relationship Id="rId6" Type="http://schemas.openxmlformats.org/officeDocument/2006/relationships/image" Target="../media/image3.png"/><Relationship Id="rId5" Type="http://schemas.openxmlformats.org/officeDocument/2006/relationships/image" Target="../media/image8.png"/><Relationship Id="rId4" Type="http://schemas.openxmlformats.org/officeDocument/2006/relationships/image" Target="../media/image2.png"/></Relationships>
</file>

<file path=ppt/slides/_rels/slide7.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image" Target="../media/image2.png"/><Relationship Id="rId7" Type="http://schemas.openxmlformats.org/officeDocument/2006/relationships/image" Target="../media/image5.pn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8.png"/></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5.pn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8.png"/></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a:stretch>
          </a:blipFill>
        </p:spPr>
        <p:txBody>
          <a:bodyPr/>
          <a:lstStyle/>
          <a:p>
            <a:endParaRPr lang="he-IL"/>
          </a:p>
        </p:txBody>
      </p:sp>
      <p:sp>
        <p:nvSpPr>
          <p:cNvPr id="3" name="Freeform 3"/>
          <p:cNvSpPr/>
          <p:nvPr/>
        </p:nvSpPr>
        <p:spPr>
          <a:xfrm>
            <a:off x="0" y="-3304203"/>
            <a:ext cx="14522515" cy="15449484"/>
          </a:xfrm>
          <a:custGeom>
            <a:avLst/>
            <a:gdLst/>
            <a:ahLst/>
            <a:cxnLst/>
            <a:rect l="l" t="t" r="r" b="b"/>
            <a:pathLst>
              <a:path w="14522515" h="15449484">
                <a:moveTo>
                  <a:pt x="0" y="0"/>
                </a:moveTo>
                <a:lnTo>
                  <a:pt x="14522515" y="0"/>
                </a:lnTo>
                <a:lnTo>
                  <a:pt x="14522515" y="15449483"/>
                </a:lnTo>
                <a:lnTo>
                  <a:pt x="0" y="15449483"/>
                </a:lnTo>
                <a:lnTo>
                  <a:pt x="0" y="0"/>
                </a:lnTo>
                <a:close/>
              </a:path>
            </a:pathLst>
          </a:custGeom>
          <a:blipFill>
            <a:blip r:embed="rId3"/>
            <a:stretch>
              <a:fillRect/>
            </a:stretch>
          </a:blipFill>
        </p:spPr>
        <p:txBody>
          <a:bodyPr/>
          <a:lstStyle/>
          <a:p>
            <a:endParaRPr lang="he-IL"/>
          </a:p>
        </p:txBody>
      </p:sp>
      <p:grpSp>
        <p:nvGrpSpPr>
          <p:cNvPr id="4" name="Group 4"/>
          <p:cNvGrpSpPr/>
          <p:nvPr/>
        </p:nvGrpSpPr>
        <p:grpSpPr>
          <a:xfrm>
            <a:off x="10542216" y="1498147"/>
            <a:ext cx="6238381" cy="1059344"/>
            <a:chOff x="0" y="0"/>
            <a:chExt cx="8317841" cy="1412459"/>
          </a:xfrm>
        </p:grpSpPr>
        <p:sp>
          <p:nvSpPr>
            <p:cNvPr id="5" name="Freeform 5"/>
            <p:cNvSpPr/>
            <p:nvPr/>
          </p:nvSpPr>
          <p:spPr>
            <a:xfrm>
              <a:off x="0" y="0"/>
              <a:ext cx="2335181" cy="1339236"/>
            </a:xfrm>
            <a:custGeom>
              <a:avLst/>
              <a:gdLst/>
              <a:ahLst/>
              <a:cxnLst/>
              <a:rect l="l" t="t" r="r" b="b"/>
              <a:pathLst>
                <a:path w="2335181" h="1339236">
                  <a:moveTo>
                    <a:pt x="0" y="0"/>
                  </a:moveTo>
                  <a:lnTo>
                    <a:pt x="2335181" y="0"/>
                  </a:lnTo>
                  <a:lnTo>
                    <a:pt x="2335181" y="1339236"/>
                  </a:lnTo>
                  <a:lnTo>
                    <a:pt x="0" y="1339236"/>
                  </a:lnTo>
                  <a:lnTo>
                    <a:pt x="0" y="0"/>
                  </a:lnTo>
                  <a:close/>
                </a:path>
              </a:pathLst>
            </a:custGeom>
            <a:blipFill>
              <a:blip r:embed="rId4"/>
              <a:stretch>
                <a:fillRect/>
              </a:stretch>
            </a:blipFill>
          </p:spPr>
          <p:txBody>
            <a:bodyPr/>
            <a:lstStyle/>
            <a:p>
              <a:endParaRPr lang="he-IL"/>
            </a:p>
          </p:txBody>
        </p:sp>
        <p:sp>
          <p:nvSpPr>
            <p:cNvPr id="6" name="Freeform 6"/>
            <p:cNvSpPr/>
            <p:nvPr/>
          </p:nvSpPr>
          <p:spPr>
            <a:xfrm>
              <a:off x="2563781" y="262251"/>
              <a:ext cx="145226" cy="926112"/>
            </a:xfrm>
            <a:custGeom>
              <a:avLst/>
              <a:gdLst/>
              <a:ahLst/>
              <a:cxnLst/>
              <a:rect l="l" t="t" r="r" b="b"/>
              <a:pathLst>
                <a:path w="145226" h="926112">
                  <a:moveTo>
                    <a:pt x="0" y="0"/>
                  </a:moveTo>
                  <a:lnTo>
                    <a:pt x="145226" y="0"/>
                  </a:lnTo>
                  <a:lnTo>
                    <a:pt x="145226" y="926112"/>
                  </a:lnTo>
                  <a:lnTo>
                    <a:pt x="0" y="926112"/>
                  </a:lnTo>
                  <a:lnTo>
                    <a:pt x="0" y="0"/>
                  </a:lnTo>
                  <a:close/>
                </a:path>
              </a:pathLst>
            </a:custGeom>
            <a:blipFill>
              <a:blip r:embed="rId5"/>
              <a:stretch>
                <a:fillRect l="-1258697" r="-2565635"/>
              </a:stretch>
            </a:blipFill>
          </p:spPr>
          <p:txBody>
            <a:bodyPr/>
            <a:lstStyle/>
            <a:p>
              <a:endParaRPr lang="he-IL"/>
            </a:p>
          </p:txBody>
        </p:sp>
        <p:sp>
          <p:nvSpPr>
            <p:cNvPr id="7" name="Freeform 7"/>
            <p:cNvSpPr/>
            <p:nvPr/>
          </p:nvSpPr>
          <p:spPr>
            <a:xfrm>
              <a:off x="2925740" y="65514"/>
              <a:ext cx="5392101" cy="1346945"/>
            </a:xfrm>
            <a:custGeom>
              <a:avLst/>
              <a:gdLst/>
              <a:ahLst/>
              <a:cxnLst/>
              <a:rect l="l" t="t" r="r" b="b"/>
              <a:pathLst>
                <a:path w="5392101" h="1346945">
                  <a:moveTo>
                    <a:pt x="0" y="0"/>
                  </a:moveTo>
                  <a:lnTo>
                    <a:pt x="5392101" y="0"/>
                  </a:lnTo>
                  <a:lnTo>
                    <a:pt x="5392101" y="1346945"/>
                  </a:lnTo>
                  <a:lnTo>
                    <a:pt x="0" y="1346945"/>
                  </a:lnTo>
                  <a:lnTo>
                    <a:pt x="0" y="0"/>
                  </a:lnTo>
                  <a:close/>
                </a:path>
              </a:pathLst>
            </a:custGeom>
            <a:blipFill>
              <a:blip r:embed="rId6"/>
              <a:stretch>
                <a:fillRect/>
              </a:stretch>
            </a:blipFill>
          </p:spPr>
          <p:txBody>
            <a:bodyPr/>
            <a:lstStyle/>
            <a:p>
              <a:endParaRPr lang="he-IL"/>
            </a:p>
          </p:txBody>
        </p:sp>
      </p:grpSp>
      <p:sp>
        <p:nvSpPr>
          <p:cNvPr id="8" name="Freeform 8"/>
          <p:cNvSpPr/>
          <p:nvPr/>
        </p:nvSpPr>
        <p:spPr>
          <a:xfrm>
            <a:off x="4638853" y="3365986"/>
            <a:ext cx="9010295" cy="4072524"/>
          </a:xfrm>
          <a:custGeom>
            <a:avLst/>
            <a:gdLst/>
            <a:ahLst/>
            <a:cxnLst/>
            <a:rect l="l" t="t" r="r" b="b"/>
            <a:pathLst>
              <a:path w="9010295" h="4072524">
                <a:moveTo>
                  <a:pt x="0" y="0"/>
                </a:moveTo>
                <a:lnTo>
                  <a:pt x="9010294" y="0"/>
                </a:lnTo>
                <a:lnTo>
                  <a:pt x="9010294" y="4072524"/>
                </a:lnTo>
                <a:lnTo>
                  <a:pt x="0" y="4072524"/>
                </a:lnTo>
                <a:lnTo>
                  <a:pt x="0" y="0"/>
                </a:lnTo>
                <a:close/>
              </a:path>
            </a:pathLst>
          </a:custGeom>
          <a:blipFill>
            <a:blip r:embed="rId7"/>
            <a:stretch>
              <a:fillRect t="-17080" b="-2668"/>
            </a:stretch>
          </a:blipFill>
        </p:spPr>
        <p:txBody>
          <a:bodyPr/>
          <a:lstStyle/>
          <a:p>
            <a:endParaRPr lang="he-IL"/>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8883046"/>
            <a:ext cx="18288000" cy="1403954"/>
          </a:xfrm>
          <a:custGeom>
            <a:avLst/>
            <a:gdLst/>
            <a:ahLst/>
            <a:cxnLst/>
            <a:rect l="l" t="t" r="r" b="b"/>
            <a:pathLst>
              <a:path w="18288000" h="1403954">
                <a:moveTo>
                  <a:pt x="0" y="0"/>
                </a:moveTo>
                <a:lnTo>
                  <a:pt x="18288000" y="0"/>
                </a:lnTo>
                <a:lnTo>
                  <a:pt x="18288000" y="1403954"/>
                </a:lnTo>
                <a:lnTo>
                  <a:pt x="0" y="1403954"/>
                </a:lnTo>
                <a:lnTo>
                  <a:pt x="0" y="0"/>
                </a:lnTo>
                <a:close/>
              </a:path>
            </a:pathLst>
          </a:custGeom>
          <a:blipFill>
            <a:blip r:embed="rId2"/>
            <a:stretch>
              <a:fillRect t="-632716"/>
            </a:stretch>
          </a:blipFill>
        </p:spPr>
        <p:txBody>
          <a:bodyPr/>
          <a:lstStyle/>
          <a:p>
            <a:endParaRPr lang="he-IL"/>
          </a:p>
        </p:txBody>
      </p:sp>
      <p:sp>
        <p:nvSpPr>
          <p:cNvPr id="3" name="Freeform 3"/>
          <p:cNvSpPr/>
          <p:nvPr/>
        </p:nvSpPr>
        <p:spPr>
          <a:xfrm>
            <a:off x="15821833" y="9029458"/>
            <a:ext cx="2238365" cy="1111131"/>
          </a:xfrm>
          <a:custGeom>
            <a:avLst/>
            <a:gdLst/>
            <a:ahLst/>
            <a:cxnLst/>
            <a:rect l="l" t="t" r="r" b="b"/>
            <a:pathLst>
              <a:path w="2238365" h="1111131">
                <a:moveTo>
                  <a:pt x="0" y="0"/>
                </a:moveTo>
                <a:lnTo>
                  <a:pt x="2238365" y="0"/>
                </a:lnTo>
                <a:lnTo>
                  <a:pt x="2238365" y="1111131"/>
                </a:lnTo>
                <a:lnTo>
                  <a:pt x="0" y="1111131"/>
                </a:lnTo>
                <a:lnTo>
                  <a:pt x="0" y="0"/>
                </a:lnTo>
                <a:close/>
              </a:path>
            </a:pathLst>
          </a:custGeom>
          <a:blipFill>
            <a:blip r:embed="rId3"/>
            <a:stretch>
              <a:fillRect/>
            </a:stretch>
          </a:blipFill>
        </p:spPr>
        <p:txBody>
          <a:bodyPr/>
          <a:lstStyle/>
          <a:p>
            <a:endParaRPr lang="he-IL"/>
          </a:p>
        </p:txBody>
      </p:sp>
      <p:grpSp>
        <p:nvGrpSpPr>
          <p:cNvPr id="4" name="Group 4"/>
          <p:cNvGrpSpPr/>
          <p:nvPr/>
        </p:nvGrpSpPr>
        <p:grpSpPr>
          <a:xfrm>
            <a:off x="6024810" y="9055351"/>
            <a:ext cx="6238381" cy="1059344"/>
            <a:chOff x="0" y="0"/>
            <a:chExt cx="8317841" cy="1412459"/>
          </a:xfrm>
        </p:grpSpPr>
        <p:sp>
          <p:nvSpPr>
            <p:cNvPr id="5" name="Freeform 5"/>
            <p:cNvSpPr/>
            <p:nvPr/>
          </p:nvSpPr>
          <p:spPr>
            <a:xfrm>
              <a:off x="0" y="0"/>
              <a:ext cx="2335181" cy="1339236"/>
            </a:xfrm>
            <a:custGeom>
              <a:avLst/>
              <a:gdLst/>
              <a:ahLst/>
              <a:cxnLst/>
              <a:rect l="l" t="t" r="r" b="b"/>
              <a:pathLst>
                <a:path w="2335181" h="1339236">
                  <a:moveTo>
                    <a:pt x="0" y="0"/>
                  </a:moveTo>
                  <a:lnTo>
                    <a:pt x="2335181" y="0"/>
                  </a:lnTo>
                  <a:lnTo>
                    <a:pt x="2335181" y="1339236"/>
                  </a:lnTo>
                  <a:lnTo>
                    <a:pt x="0" y="1339236"/>
                  </a:lnTo>
                  <a:lnTo>
                    <a:pt x="0" y="0"/>
                  </a:lnTo>
                  <a:close/>
                </a:path>
              </a:pathLst>
            </a:custGeom>
            <a:blipFill>
              <a:blip r:embed="rId4"/>
              <a:stretch>
                <a:fillRect/>
              </a:stretch>
            </a:blipFill>
          </p:spPr>
          <p:txBody>
            <a:bodyPr/>
            <a:lstStyle/>
            <a:p>
              <a:endParaRPr lang="he-IL"/>
            </a:p>
          </p:txBody>
        </p:sp>
        <p:sp>
          <p:nvSpPr>
            <p:cNvPr id="6" name="Freeform 6"/>
            <p:cNvSpPr/>
            <p:nvPr/>
          </p:nvSpPr>
          <p:spPr>
            <a:xfrm>
              <a:off x="2563781" y="262251"/>
              <a:ext cx="145226" cy="926112"/>
            </a:xfrm>
            <a:custGeom>
              <a:avLst/>
              <a:gdLst/>
              <a:ahLst/>
              <a:cxnLst/>
              <a:rect l="l" t="t" r="r" b="b"/>
              <a:pathLst>
                <a:path w="145226" h="926112">
                  <a:moveTo>
                    <a:pt x="0" y="0"/>
                  </a:moveTo>
                  <a:lnTo>
                    <a:pt x="145226" y="0"/>
                  </a:lnTo>
                  <a:lnTo>
                    <a:pt x="145226" y="926112"/>
                  </a:lnTo>
                  <a:lnTo>
                    <a:pt x="0" y="926112"/>
                  </a:lnTo>
                  <a:lnTo>
                    <a:pt x="0" y="0"/>
                  </a:lnTo>
                  <a:close/>
                </a:path>
              </a:pathLst>
            </a:custGeom>
            <a:blipFill>
              <a:blip r:embed="rId5"/>
              <a:stretch>
                <a:fillRect l="-1258697" r="-2565635"/>
              </a:stretch>
            </a:blipFill>
          </p:spPr>
          <p:txBody>
            <a:bodyPr/>
            <a:lstStyle/>
            <a:p>
              <a:endParaRPr lang="he-IL"/>
            </a:p>
          </p:txBody>
        </p:sp>
        <p:sp>
          <p:nvSpPr>
            <p:cNvPr id="7" name="Freeform 7"/>
            <p:cNvSpPr/>
            <p:nvPr/>
          </p:nvSpPr>
          <p:spPr>
            <a:xfrm>
              <a:off x="2925740" y="65514"/>
              <a:ext cx="5392101" cy="1346945"/>
            </a:xfrm>
            <a:custGeom>
              <a:avLst/>
              <a:gdLst/>
              <a:ahLst/>
              <a:cxnLst/>
              <a:rect l="l" t="t" r="r" b="b"/>
              <a:pathLst>
                <a:path w="5392101" h="1346945">
                  <a:moveTo>
                    <a:pt x="0" y="0"/>
                  </a:moveTo>
                  <a:lnTo>
                    <a:pt x="5392101" y="0"/>
                  </a:lnTo>
                  <a:lnTo>
                    <a:pt x="5392101" y="1346945"/>
                  </a:lnTo>
                  <a:lnTo>
                    <a:pt x="0" y="1346945"/>
                  </a:lnTo>
                  <a:lnTo>
                    <a:pt x="0" y="0"/>
                  </a:lnTo>
                  <a:close/>
                </a:path>
              </a:pathLst>
            </a:custGeom>
            <a:blipFill>
              <a:blip r:embed="rId6"/>
              <a:stretch>
                <a:fillRect/>
              </a:stretch>
            </a:blipFill>
          </p:spPr>
          <p:txBody>
            <a:bodyPr/>
            <a:lstStyle/>
            <a:p>
              <a:endParaRPr lang="he-IL"/>
            </a:p>
          </p:txBody>
        </p:sp>
      </p:grpSp>
      <p:sp>
        <p:nvSpPr>
          <p:cNvPr id="8" name="Freeform 8"/>
          <p:cNvSpPr/>
          <p:nvPr/>
        </p:nvSpPr>
        <p:spPr>
          <a:xfrm>
            <a:off x="11298635" y="2512403"/>
            <a:ext cx="4911959" cy="4911959"/>
          </a:xfrm>
          <a:custGeom>
            <a:avLst/>
            <a:gdLst/>
            <a:ahLst/>
            <a:cxnLst/>
            <a:rect l="l" t="t" r="r" b="b"/>
            <a:pathLst>
              <a:path w="4911959" h="4911959">
                <a:moveTo>
                  <a:pt x="0" y="0"/>
                </a:moveTo>
                <a:lnTo>
                  <a:pt x="4911959" y="0"/>
                </a:lnTo>
                <a:lnTo>
                  <a:pt x="4911959" y="4911959"/>
                </a:lnTo>
                <a:lnTo>
                  <a:pt x="0" y="4911959"/>
                </a:lnTo>
                <a:lnTo>
                  <a:pt x="0" y="0"/>
                </a:lnTo>
                <a:close/>
              </a:path>
            </a:pathLst>
          </a:custGeom>
          <a:blipFill>
            <a:blip r:embed="rId7"/>
            <a:stretch>
              <a:fillRect/>
            </a:stretch>
          </a:blipFill>
        </p:spPr>
        <p:txBody>
          <a:bodyPr/>
          <a:lstStyle/>
          <a:p>
            <a:endParaRPr lang="he-IL"/>
          </a:p>
        </p:txBody>
      </p:sp>
      <p:sp>
        <p:nvSpPr>
          <p:cNvPr id="9" name="TextBox 9"/>
          <p:cNvSpPr txBox="1"/>
          <p:nvPr/>
        </p:nvSpPr>
        <p:spPr>
          <a:xfrm>
            <a:off x="2753265" y="923925"/>
            <a:ext cx="12115286" cy="830573"/>
          </a:xfrm>
          <a:prstGeom prst="rect">
            <a:avLst/>
          </a:prstGeom>
        </p:spPr>
        <p:txBody>
          <a:bodyPr lIns="0" tIns="0" rIns="0" bIns="0" rtlCol="0" anchor="t">
            <a:spAutoFit/>
          </a:bodyPr>
          <a:lstStyle/>
          <a:p>
            <a:pPr algn="ctr">
              <a:lnSpc>
                <a:spcPts val="6720"/>
              </a:lnSpc>
            </a:pPr>
            <a:r>
              <a:rPr lang="en-US" sz="4800" b="1" spc="-144">
                <a:solidFill>
                  <a:srgbClr val="4B2B70"/>
                </a:solidFill>
                <a:latin typeface="Public Sans Bold"/>
                <a:ea typeface="Public Sans Bold"/>
                <a:cs typeface="Public Sans Bold"/>
                <a:sym typeface="Public Sans Bold"/>
              </a:rPr>
              <a:t>Bret Stephens vs. Jonathan Greenblatt</a:t>
            </a:r>
          </a:p>
        </p:txBody>
      </p:sp>
      <p:sp>
        <p:nvSpPr>
          <p:cNvPr id="10" name="TextBox 10"/>
          <p:cNvSpPr txBox="1"/>
          <p:nvPr/>
        </p:nvSpPr>
        <p:spPr>
          <a:xfrm>
            <a:off x="857333" y="2398972"/>
            <a:ext cx="9642856" cy="5025390"/>
          </a:xfrm>
          <a:prstGeom prst="rect">
            <a:avLst/>
          </a:prstGeom>
        </p:spPr>
        <p:txBody>
          <a:bodyPr lIns="0" tIns="0" rIns="0" bIns="0" rtlCol="0" anchor="t">
            <a:spAutoFit/>
          </a:bodyPr>
          <a:lstStyle/>
          <a:p>
            <a:pPr algn="l">
              <a:lnSpc>
                <a:spcPts val="3359"/>
              </a:lnSpc>
            </a:pPr>
            <a:r>
              <a:rPr lang="en-US" sz="2399" b="1" spc="-71">
                <a:solidFill>
                  <a:srgbClr val="4B2B70"/>
                </a:solidFill>
                <a:latin typeface="Public Sans Bold"/>
                <a:ea typeface="Public Sans Bold"/>
                <a:cs typeface="Public Sans Bold"/>
                <a:sym typeface="Public Sans Bold"/>
              </a:rPr>
              <a:t>Bret Stephens</a:t>
            </a:r>
          </a:p>
          <a:p>
            <a:pPr algn="l">
              <a:lnSpc>
                <a:spcPts val="3359"/>
              </a:lnSpc>
            </a:pPr>
            <a:endParaRPr lang="en-US" sz="2399" b="1" spc="-71">
              <a:solidFill>
                <a:srgbClr val="4B2B70"/>
              </a:solidFill>
              <a:latin typeface="Public Sans Bold"/>
              <a:ea typeface="Public Sans Bold"/>
              <a:cs typeface="Public Sans Bold"/>
              <a:sym typeface="Public Sans Bold"/>
            </a:endParaRPr>
          </a:p>
          <a:p>
            <a:pPr marL="518158" lvl="1" indent="-259079" algn="l">
              <a:lnSpc>
                <a:spcPts val="3359"/>
              </a:lnSpc>
              <a:buFont typeface="Arial"/>
              <a:buChar char="•"/>
            </a:pPr>
            <a:r>
              <a:rPr lang="en-US" sz="2399" spc="-71">
                <a:solidFill>
                  <a:srgbClr val="4B2B70"/>
                </a:solidFill>
                <a:latin typeface="Public Sans"/>
                <a:ea typeface="Public Sans"/>
                <a:cs typeface="Public Sans"/>
                <a:sym typeface="Public Sans"/>
              </a:rPr>
              <a:t>Pulitzer Prize–winning New York Times columnist</a:t>
            </a:r>
          </a:p>
          <a:p>
            <a:pPr marL="518158" lvl="1" indent="-259079" algn="l">
              <a:lnSpc>
                <a:spcPts val="3359"/>
              </a:lnSpc>
              <a:buFont typeface="Arial"/>
              <a:buChar char="•"/>
            </a:pPr>
            <a:r>
              <a:rPr lang="en-US" sz="2399" spc="-71">
                <a:solidFill>
                  <a:srgbClr val="4B2B70"/>
                </a:solidFill>
                <a:latin typeface="Public Sans"/>
                <a:ea typeface="Public Sans"/>
                <a:cs typeface="Public Sans"/>
                <a:sym typeface="Public Sans"/>
              </a:rPr>
              <a:t>Leading voice of the pro-Israel center-right in American media</a:t>
            </a:r>
          </a:p>
          <a:p>
            <a:pPr marL="518158" lvl="1" indent="-259079" algn="l">
              <a:lnSpc>
                <a:spcPts val="3359"/>
              </a:lnSpc>
              <a:buFont typeface="Arial"/>
              <a:buChar char="•"/>
            </a:pPr>
            <a:r>
              <a:rPr lang="en-US" sz="2399" spc="-71">
                <a:solidFill>
                  <a:srgbClr val="4B2B70"/>
                </a:solidFill>
                <a:latin typeface="Public Sans"/>
                <a:ea typeface="Public Sans"/>
                <a:cs typeface="Public Sans"/>
                <a:sym typeface="Public Sans"/>
              </a:rPr>
              <a:t>Former editor-in-chief of the Jerusalem Post; son of a Holocaust survivor</a:t>
            </a:r>
          </a:p>
          <a:p>
            <a:pPr marL="518158" lvl="1" indent="-259079" algn="l">
              <a:lnSpc>
                <a:spcPts val="3359"/>
              </a:lnSpc>
              <a:buFont typeface="Arial"/>
              <a:buChar char="•"/>
            </a:pPr>
            <a:r>
              <a:rPr lang="en-US" sz="2399" spc="-71">
                <a:solidFill>
                  <a:srgbClr val="4B2B70"/>
                </a:solidFill>
                <a:latin typeface="Public Sans"/>
                <a:ea typeface="Public Sans"/>
                <a:cs typeface="Public Sans"/>
                <a:sym typeface="Public Sans"/>
              </a:rPr>
              <a:t>Founding editor of Sapir, a journal of Jewish thought published by the Maimonides Fund</a:t>
            </a:r>
          </a:p>
          <a:p>
            <a:pPr marL="518158" lvl="1" indent="-259079" algn="l">
              <a:lnSpc>
                <a:spcPts val="3359"/>
              </a:lnSpc>
              <a:buFont typeface="Arial"/>
              <a:buChar char="•"/>
            </a:pPr>
            <a:r>
              <a:rPr lang="en-US" sz="2399" spc="-71">
                <a:solidFill>
                  <a:srgbClr val="4B2B70"/>
                </a:solidFill>
                <a:latin typeface="Public Sans"/>
                <a:ea typeface="Public Sans"/>
                <a:cs typeface="Public Sans"/>
                <a:sym typeface="Public Sans"/>
              </a:rPr>
              <a:t>Staunch Zionist and "Never Trump" conservative</a:t>
            </a:r>
          </a:p>
          <a:p>
            <a:pPr marL="518158" lvl="1" indent="-259079" algn="l">
              <a:lnSpc>
                <a:spcPts val="3359"/>
              </a:lnSpc>
              <a:buFont typeface="Arial"/>
              <a:buChar char="•"/>
            </a:pPr>
            <a:r>
              <a:rPr lang="en-US" sz="2399" spc="-71">
                <a:solidFill>
                  <a:srgbClr val="4B2B70"/>
                </a:solidFill>
                <a:latin typeface="Public Sans"/>
                <a:ea typeface="Public Sans"/>
                <a:cs typeface="Public Sans"/>
                <a:sym typeface="Public Sans"/>
              </a:rPr>
              <a:t>Delivered the February 2026 "State of World Jewry" address at 92NY, calling for "dismantling" the ADL</a:t>
            </a:r>
          </a:p>
          <a:p>
            <a:pPr algn="l">
              <a:lnSpc>
                <a:spcPts val="3359"/>
              </a:lnSpc>
            </a:pPr>
            <a:endParaRPr lang="en-US" sz="2399" spc="-71">
              <a:solidFill>
                <a:srgbClr val="4B2B70"/>
              </a:solidFill>
              <a:latin typeface="Public Sans"/>
              <a:ea typeface="Public Sans"/>
              <a:cs typeface="Public Sans"/>
              <a:sym typeface="Public Sans"/>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8883046"/>
            <a:ext cx="18288000" cy="1403954"/>
          </a:xfrm>
          <a:custGeom>
            <a:avLst/>
            <a:gdLst/>
            <a:ahLst/>
            <a:cxnLst/>
            <a:rect l="l" t="t" r="r" b="b"/>
            <a:pathLst>
              <a:path w="18288000" h="1403954">
                <a:moveTo>
                  <a:pt x="0" y="0"/>
                </a:moveTo>
                <a:lnTo>
                  <a:pt x="18288000" y="0"/>
                </a:lnTo>
                <a:lnTo>
                  <a:pt x="18288000" y="1403954"/>
                </a:lnTo>
                <a:lnTo>
                  <a:pt x="0" y="1403954"/>
                </a:lnTo>
                <a:lnTo>
                  <a:pt x="0" y="0"/>
                </a:lnTo>
                <a:close/>
              </a:path>
            </a:pathLst>
          </a:custGeom>
          <a:blipFill>
            <a:blip r:embed="rId2"/>
            <a:stretch>
              <a:fillRect t="-632716"/>
            </a:stretch>
          </a:blipFill>
        </p:spPr>
        <p:txBody>
          <a:bodyPr/>
          <a:lstStyle/>
          <a:p>
            <a:endParaRPr lang="he-IL"/>
          </a:p>
        </p:txBody>
      </p:sp>
      <p:sp>
        <p:nvSpPr>
          <p:cNvPr id="3" name="Freeform 3"/>
          <p:cNvSpPr/>
          <p:nvPr/>
        </p:nvSpPr>
        <p:spPr>
          <a:xfrm>
            <a:off x="15783232" y="9055351"/>
            <a:ext cx="2238365" cy="1111131"/>
          </a:xfrm>
          <a:custGeom>
            <a:avLst/>
            <a:gdLst/>
            <a:ahLst/>
            <a:cxnLst/>
            <a:rect l="l" t="t" r="r" b="b"/>
            <a:pathLst>
              <a:path w="2238365" h="1111131">
                <a:moveTo>
                  <a:pt x="0" y="0"/>
                </a:moveTo>
                <a:lnTo>
                  <a:pt x="2238365" y="0"/>
                </a:lnTo>
                <a:lnTo>
                  <a:pt x="2238365" y="1111131"/>
                </a:lnTo>
                <a:lnTo>
                  <a:pt x="0" y="1111131"/>
                </a:lnTo>
                <a:lnTo>
                  <a:pt x="0" y="0"/>
                </a:lnTo>
                <a:close/>
              </a:path>
            </a:pathLst>
          </a:custGeom>
          <a:blipFill>
            <a:blip r:embed="rId3"/>
            <a:stretch>
              <a:fillRect/>
            </a:stretch>
          </a:blipFill>
        </p:spPr>
        <p:txBody>
          <a:bodyPr/>
          <a:lstStyle/>
          <a:p>
            <a:endParaRPr lang="he-IL"/>
          </a:p>
        </p:txBody>
      </p:sp>
      <p:sp>
        <p:nvSpPr>
          <p:cNvPr id="4" name="Freeform 4"/>
          <p:cNvSpPr/>
          <p:nvPr/>
        </p:nvSpPr>
        <p:spPr>
          <a:xfrm>
            <a:off x="14067825" y="0"/>
            <a:ext cx="4220175" cy="6074653"/>
          </a:xfrm>
          <a:custGeom>
            <a:avLst/>
            <a:gdLst/>
            <a:ahLst/>
            <a:cxnLst/>
            <a:rect l="l" t="t" r="r" b="b"/>
            <a:pathLst>
              <a:path w="4220175" h="6074653">
                <a:moveTo>
                  <a:pt x="0" y="0"/>
                </a:moveTo>
                <a:lnTo>
                  <a:pt x="4220175" y="0"/>
                </a:lnTo>
                <a:lnTo>
                  <a:pt x="4220175" y="6074653"/>
                </a:lnTo>
                <a:lnTo>
                  <a:pt x="0" y="6074653"/>
                </a:lnTo>
                <a:lnTo>
                  <a:pt x="0" y="0"/>
                </a:lnTo>
                <a:close/>
              </a:path>
            </a:pathLst>
          </a:custGeom>
          <a:blipFill>
            <a:blip r:embed="rId4"/>
            <a:stretch>
              <a:fillRect l="-15325" t="-147513" r="-405214" b="-128204"/>
            </a:stretch>
          </a:blipFill>
        </p:spPr>
        <p:txBody>
          <a:bodyPr/>
          <a:lstStyle/>
          <a:p>
            <a:endParaRPr lang="he-IL"/>
          </a:p>
        </p:txBody>
      </p:sp>
      <p:grpSp>
        <p:nvGrpSpPr>
          <p:cNvPr id="5" name="Group 5"/>
          <p:cNvGrpSpPr/>
          <p:nvPr/>
        </p:nvGrpSpPr>
        <p:grpSpPr>
          <a:xfrm>
            <a:off x="6024810" y="9055351"/>
            <a:ext cx="6238381" cy="1059344"/>
            <a:chOff x="0" y="0"/>
            <a:chExt cx="8317841" cy="1412459"/>
          </a:xfrm>
        </p:grpSpPr>
        <p:sp>
          <p:nvSpPr>
            <p:cNvPr id="6" name="Freeform 6"/>
            <p:cNvSpPr/>
            <p:nvPr/>
          </p:nvSpPr>
          <p:spPr>
            <a:xfrm>
              <a:off x="0" y="0"/>
              <a:ext cx="2335181" cy="1339236"/>
            </a:xfrm>
            <a:custGeom>
              <a:avLst/>
              <a:gdLst/>
              <a:ahLst/>
              <a:cxnLst/>
              <a:rect l="l" t="t" r="r" b="b"/>
              <a:pathLst>
                <a:path w="2335181" h="1339236">
                  <a:moveTo>
                    <a:pt x="0" y="0"/>
                  </a:moveTo>
                  <a:lnTo>
                    <a:pt x="2335181" y="0"/>
                  </a:lnTo>
                  <a:lnTo>
                    <a:pt x="2335181" y="1339236"/>
                  </a:lnTo>
                  <a:lnTo>
                    <a:pt x="0" y="1339236"/>
                  </a:lnTo>
                  <a:lnTo>
                    <a:pt x="0" y="0"/>
                  </a:lnTo>
                  <a:close/>
                </a:path>
              </a:pathLst>
            </a:custGeom>
            <a:blipFill>
              <a:blip r:embed="rId5"/>
              <a:stretch>
                <a:fillRect/>
              </a:stretch>
            </a:blipFill>
          </p:spPr>
          <p:txBody>
            <a:bodyPr/>
            <a:lstStyle/>
            <a:p>
              <a:endParaRPr lang="he-IL"/>
            </a:p>
          </p:txBody>
        </p:sp>
        <p:sp>
          <p:nvSpPr>
            <p:cNvPr id="7" name="Freeform 7"/>
            <p:cNvSpPr/>
            <p:nvPr/>
          </p:nvSpPr>
          <p:spPr>
            <a:xfrm>
              <a:off x="2563781" y="262251"/>
              <a:ext cx="145226" cy="926112"/>
            </a:xfrm>
            <a:custGeom>
              <a:avLst/>
              <a:gdLst/>
              <a:ahLst/>
              <a:cxnLst/>
              <a:rect l="l" t="t" r="r" b="b"/>
              <a:pathLst>
                <a:path w="145226" h="926112">
                  <a:moveTo>
                    <a:pt x="0" y="0"/>
                  </a:moveTo>
                  <a:lnTo>
                    <a:pt x="145226" y="0"/>
                  </a:lnTo>
                  <a:lnTo>
                    <a:pt x="145226" y="926112"/>
                  </a:lnTo>
                  <a:lnTo>
                    <a:pt x="0" y="926112"/>
                  </a:lnTo>
                  <a:lnTo>
                    <a:pt x="0" y="0"/>
                  </a:lnTo>
                  <a:close/>
                </a:path>
              </a:pathLst>
            </a:custGeom>
            <a:blipFill>
              <a:blip r:embed="rId6"/>
              <a:stretch>
                <a:fillRect l="-1258697" r="-2565635"/>
              </a:stretch>
            </a:blipFill>
          </p:spPr>
          <p:txBody>
            <a:bodyPr/>
            <a:lstStyle/>
            <a:p>
              <a:endParaRPr lang="he-IL"/>
            </a:p>
          </p:txBody>
        </p:sp>
        <p:sp>
          <p:nvSpPr>
            <p:cNvPr id="8" name="Freeform 8"/>
            <p:cNvSpPr/>
            <p:nvPr/>
          </p:nvSpPr>
          <p:spPr>
            <a:xfrm>
              <a:off x="2925740" y="65514"/>
              <a:ext cx="5392101" cy="1346945"/>
            </a:xfrm>
            <a:custGeom>
              <a:avLst/>
              <a:gdLst/>
              <a:ahLst/>
              <a:cxnLst/>
              <a:rect l="l" t="t" r="r" b="b"/>
              <a:pathLst>
                <a:path w="5392101" h="1346945">
                  <a:moveTo>
                    <a:pt x="0" y="0"/>
                  </a:moveTo>
                  <a:lnTo>
                    <a:pt x="5392101" y="0"/>
                  </a:lnTo>
                  <a:lnTo>
                    <a:pt x="5392101" y="1346945"/>
                  </a:lnTo>
                  <a:lnTo>
                    <a:pt x="0" y="1346945"/>
                  </a:lnTo>
                  <a:lnTo>
                    <a:pt x="0" y="0"/>
                  </a:lnTo>
                  <a:close/>
                </a:path>
              </a:pathLst>
            </a:custGeom>
            <a:blipFill>
              <a:blip r:embed="rId7"/>
              <a:stretch>
                <a:fillRect/>
              </a:stretch>
            </a:blipFill>
          </p:spPr>
          <p:txBody>
            <a:bodyPr/>
            <a:lstStyle/>
            <a:p>
              <a:endParaRPr lang="he-IL"/>
            </a:p>
          </p:txBody>
        </p:sp>
      </p:grpSp>
      <p:sp>
        <p:nvSpPr>
          <p:cNvPr id="9" name="Freeform 9"/>
          <p:cNvSpPr/>
          <p:nvPr/>
        </p:nvSpPr>
        <p:spPr>
          <a:xfrm>
            <a:off x="11715507" y="2617089"/>
            <a:ext cx="6306090" cy="4185667"/>
          </a:xfrm>
          <a:custGeom>
            <a:avLst/>
            <a:gdLst/>
            <a:ahLst/>
            <a:cxnLst/>
            <a:rect l="l" t="t" r="r" b="b"/>
            <a:pathLst>
              <a:path w="6306090" h="4185667">
                <a:moveTo>
                  <a:pt x="0" y="0"/>
                </a:moveTo>
                <a:lnTo>
                  <a:pt x="6306090" y="0"/>
                </a:lnTo>
                <a:lnTo>
                  <a:pt x="6306090" y="4185668"/>
                </a:lnTo>
                <a:lnTo>
                  <a:pt x="0" y="4185668"/>
                </a:lnTo>
                <a:lnTo>
                  <a:pt x="0" y="0"/>
                </a:lnTo>
                <a:close/>
              </a:path>
            </a:pathLst>
          </a:custGeom>
          <a:blipFill>
            <a:blip r:embed="rId8"/>
            <a:stretch>
              <a:fillRect/>
            </a:stretch>
          </a:blipFill>
        </p:spPr>
        <p:txBody>
          <a:bodyPr/>
          <a:lstStyle/>
          <a:p>
            <a:endParaRPr lang="he-IL"/>
          </a:p>
        </p:txBody>
      </p:sp>
      <p:sp>
        <p:nvSpPr>
          <p:cNvPr id="10" name="TextBox 10"/>
          <p:cNvSpPr txBox="1"/>
          <p:nvPr/>
        </p:nvSpPr>
        <p:spPr>
          <a:xfrm>
            <a:off x="2753265" y="923925"/>
            <a:ext cx="12115286" cy="830573"/>
          </a:xfrm>
          <a:prstGeom prst="rect">
            <a:avLst/>
          </a:prstGeom>
        </p:spPr>
        <p:txBody>
          <a:bodyPr lIns="0" tIns="0" rIns="0" bIns="0" rtlCol="0" anchor="t">
            <a:spAutoFit/>
          </a:bodyPr>
          <a:lstStyle/>
          <a:p>
            <a:pPr algn="ctr">
              <a:lnSpc>
                <a:spcPts val="6720"/>
              </a:lnSpc>
            </a:pPr>
            <a:r>
              <a:rPr lang="en-US" sz="4800" b="1" spc="-144">
                <a:solidFill>
                  <a:srgbClr val="4B2B70"/>
                </a:solidFill>
                <a:latin typeface="Public Sans Bold"/>
                <a:ea typeface="Public Sans Bold"/>
                <a:cs typeface="Public Sans Bold"/>
                <a:sym typeface="Public Sans Bold"/>
              </a:rPr>
              <a:t>Bret Stephens vs. Jonathan Greenblatt</a:t>
            </a:r>
          </a:p>
        </p:txBody>
      </p:sp>
      <p:sp>
        <p:nvSpPr>
          <p:cNvPr id="11" name="TextBox 11"/>
          <p:cNvSpPr txBox="1"/>
          <p:nvPr/>
        </p:nvSpPr>
        <p:spPr>
          <a:xfrm>
            <a:off x="514900" y="1821211"/>
            <a:ext cx="10671322" cy="7061835"/>
          </a:xfrm>
          <a:prstGeom prst="rect">
            <a:avLst/>
          </a:prstGeom>
        </p:spPr>
        <p:txBody>
          <a:bodyPr lIns="0" tIns="0" rIns="0" bIns="0" rtlCol="0" anchor="t">
            <a:spAutoFit/>
          </a:bodyPr>
          <a:lstStyle/>
          <a:p>
            <a:pPr algn="l">
              <a:lnSpc>
                <a:spcPts val="2940"/>
              </a:lnSpc>
            </a:pPr>
            <a:r>
              <a:rPr lang="en-US" sz="2100" b="1" spc="-63">
                <a:solidFill>
                  <a:srgbClr val="4B2B70"/>
                </a:solidFill>
                <a:latin typeface="Public Sans Bold"/>
                <a:ea typeface="Public Sans Bold"/>
                <a:cs typeface="Public Sans Bold"/>
                <a:sym typeface="Public Sans Bold"/>
              </a:rPr>
              <a:t>Jonathan Greenblatt</a:t>
            </a:r>
          </a:p>
          <a:p>
            <a:pPr marL="453390" lvl="1" indent="-226695" algn="l">
              <a:lnSpc>
                <a:spcPts val="2940"/>
              </a:lnSpc>
              <a:buFont typeface="Arial"/>
              <a:buChar char="•"/>
            </a:pPr>
            <a:r>
              <a:rPr lang="en-US" sz="2100" spc="-63">
                <a:solidFill>
                  <a:srgbClr val="4B2B70"/>
                </a:solidFill>
                <a:latin typeface="Public Sans Light"/>
                <a:ea typeface="Public Sans Light"/>
                <a:cs typeface="Public Sans Light"/>
                <a:sym typeface="Public Sans Light"/>
              </a:rPr>
              <a:t>CEO and National Director of the ADL since 2015</a:t>
            </a:r>
          </a:p>
          <a:p>
            <a:pPr marL="453390" lvl="1" indent="-226695" algn="l">
              <a:lnSpc>
                <a:spcPts val="2940"/>
              </a:lnSpc>
              <a:buFont typeface="Arial"/>
              <a:buChar char="•"/>
            </a:pPr>
            <a:r>
              <a:rPr lang="en-US" sz="2100" spc="-63">
                <a:solidFill>
                  <a:srgbClr val="4B2B70"/>
                </a:solidFill>
                <a:latin typeface="Public Sans Light"/>
                <a:ea typeface="Public Sans Light"/>
                <a:cs typeface="Public Sans Light"/>
                <a:sym typeface="Public Sans Light"/>
              </a:rPr>
              <a:t>Former Obama White House official </a:t>
            </a:r>
          </a:p>
          <a:p>
            <a:pPr marL="453390" lvl="1" indent="-226695" algn="l">
              <a:lnSpc>
                <a:spcPts val="2940"/>
              </a:lnSpc>
              <a:buFont typeface="Arial"/>
              <a:buChar char="•"/>
            </a:pPr>
            <a:r>
              <a:rPr lang="en-US" sz="2100" spc="-63">
                <a:solidFill>
                  <a:srgbClr val="4B2B70"/>
                </a:solidFill>
                <a:latin typeface="Public Sans Light"/>
                <a:ea typeface="Public Sans Light"/>
                <a:cs typeface="Public Sans Light"/>
                <a:sym typeface="Public Sans Light"/>
              </a:rPr>
              <a:t>Repositioned the ADL after October 7 to treat anti-Zionism as antisemitism — drawing fire from the left; simultaneously attacked from the right as "woke" and ineffective</a:t>
            </a:r>
          </a:p>
          <a:p>
            <a:pPr algn="l">
              <a:lnSpc>
                <a:spcPts val="2940"/>
              </a:lnSpc>
            </a:pPr>
            <a:endParaRPr lang="en-US" sz="2100" spc="-63">
              <a:solidFill>
                <a:srgbClr val="4B2B70"/>
              </a:solidFill>
              <a:latin typeface="Public Sans Light"/>
              <a:ea typeface="Public Sans Light"/>
              <a:cs typeface="Public Sans Light"/>
              <a:sym typeface="Public Sans Light"/>
            </a:endParaRPr>
          </a:p>
          <a:p>
            <a:pPr algn="l">
              <a:lnSpc>
                <a:spcPts val="2940"/>
              </a:lnSpc>
            </a:pPr>
            <a:r>
              <a:rPr lang="en-US" sz="2100" b="1" spc="-63">
                <a:solidFill>
                  <a:srgbClr val="4B2B70"/>
                </a:solidFill>
                <a:latin typeface="Public Sans Bold"/>
                <a:ea typeface="Public Sans Bold"/>
                <a:cs typeface="Public Sans Bold"/>
                <a:sym typeface="Public Sans Bold"/>
              </a:rPr>
              <a:t>The ADL (Anti-Defamation League)</a:t>
            </a:r>
          </a:p>
          <a:p>
            <a:pPr marL="453390" lvl="1" indent="-226695" algn="l">
              <a:lnSpc>
                <a:spcPts val="2940"/>
              </a:lnSpc>
              <a:buFont typeface="Arial"/>
              <a:buChar char="•"/>
            </a:pPr>
            <a:r>
              <a:rPr lang="en-US" sz="2100" spc="-63">
                <a:solidFill>
                  <a:srgbClr val="4B2B70"/>
                </a:solidFill>
                <a:latin typeface="Public Sans Light"/>
                <a:ea typeface="Public Sans Light"/>
                <a:cs typeface="Public Sans Light"/>
                <a:sym typeface="Public Sans Light"/>
              </a:rPr>
              <a:t>Founded 1913; the oldest and best-funded Jewish defense organization in the U.S.</a:t>
            </a:r>
          </a:p>
          <a:p>
            <a:pPr marL="453390" lvl="1" indent="-226695" algn="l">
              <a:lnSpc>
                <a:spcPts val="2940"/>
              </a:lnSpc>
              <a:buFont typeface="Arial"/>
              <a:buChar char="•"/>
            </a:pPr>
            <a:r>
              <a:rPr lang="en-US" sz="2100" spc="-63">
                <a:solidFill>
                  <a:srgbClr val="4B2B70"/>
                </a:solidFill>
                <a:latin typeface="Public Sans Light"/>
                <a:ea typeface="Public Sans Light"/>
                <a:cs typeface="Public Sans Light"/>
                <a:sym typeface="Public Sans Light"/>
              </a:rPr>
              <a:t>Publishes the annual audit of antisemitic incidents — the most-cited barometer of American antisemitism</a:t>
            </a:r>
          </a:p>
          <a:p>
            <a:pPr marL="453390" lvl="1" indent="-226695" algn="l">
              <a:lnSpc>
                <a:spcPts val="2940"/>
              </a:lnSpc>
              <a:buFont typeface="Arial"/>
              <a:buChar char="•"/>
            </a:pPr>
            <a:r>
              <a:rPr lang="en-US" sz="2100" spc="-63">
                <a:solidFill>
                  <a:srgbClr val="4B2B70"/>
                </a:solidFill>
                <a:latin typeface="Public Sans Light"/>
                <a:ea typeface="Public Sans Light"/>
                <a:cs typeface="Public Sans Light"/>
                <a:sym typeface="Public Sans Light"/>
              </a:rPr>
              <a:t>Struggled to position itself during the "Great Awokening": embraced progressive coalition politics and a broad anti-hate agenda (DEI language, boycotting Facebook over hate speech), only to find its progressive allies increasingly anti-Zionist — leaving it attacked from the left when it pivoted back to Jewish concerns, and branded "woke" by the right for having strayed</a:t>
            </a:r>
          </a:p>
          <a:p>
            <a:pPr marL="453390" lvl="1" indent="-226695" algn="l">
              <a:lnSpc>
                <a:spcPts val="2940"/>
              </a:lnSpc>
              <a:buFont typeface="Arial"/>
              <a:buChar char="•"/>
            </a:pPr>
            <a:r>
              <a:rPr lang="en-US" sz="2100" spc="-63">
                <a:solidFill>
                  <a:srgbClr val="4B2B70"/>
                </a:solidFill>
                <a:latin typeface="Public Sans Light"/>
                <a:ea typeface="Public Sans Light"/>
                <a:cs typeface="Public Sans Light"/>
                <a:sym typeface="Public Sans Light"/>
              </a:rPr>
              <a:t>Historically a civil-rights organization fighting all forms of hate; critics on the left say it now functions primarily as an Israel-advocacy group, while critics on the right (and Stephens) question whether its model works at all</a:t>
            </a:r>
          </a:p>
          <a:p>
            <a:pPr algn="l">
              <a:lnSpc>
                <a:spcPts val="2940"/>
              </a:lnSpc>
            </a:pPr>
            <a:endParaRPr lang="en-US" sz="2100" spc="-63">
              <a:solidFill>
                <a:srgbClr val="4B2B70"/>
              </a:solidFill>
              <a:latin typeface="Public Sans Light"/>
              <a:ea typeface="Public Sans Light"/>
              <a:cs typeface="Public Sans Light"/>
              <a:sym typeface="Public Sans Light"/>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8883046"/>
            <a:ext cx="18288000" cy="1403954"/>
          </a:xfrm>
          <a:custGeom>
            <a:avLst/>
            <a:gdLst/>
            <a:ahLst/>
            <a:cxnLst/>
            <a:rect l="l" t="t" r="r" b="b"/>
            <a:pathLst>
              <a:path w="18288000" h="1403954">
                <a:moveTo>
                  <a:pt x="0" y="0"/>
                </a:moveTo>
                <a:lnTo>
                  <a:pt x="18288000" y="0"/>
                </a:lnTo>
                <a:lnTo>
                  <a:pt x="18288000" y="1403954"/>
                </a:lnTo>
                <a:lnTo>
                  <a:pt x="0" y="1403954"/>
                </a:lnTo>
                <a:lnTo>
                  <a:pt x="0" y="0"/>
                </a:lnTo>
                <a:close/>
              </a:path>
            </a:pathLst>
          </a:custGeom>
          <a:blipFill>
            <a:blip r:embed="rId3"/>
            <a:stretch>
              <a:fillRect t="-632716"/>
            </a:stretch>
          </a:blipFill>
        </p:spPr>
        <p:txBody>
          <a:bodyPr/>
          <a:lstStyle/>
          <a:p>
            <a:endParaRPr lang="he-IL"/>
          </a:p>
        </p:txBody>
      </p:sp>
      <p:sp>
        <p:nvSpPr>
          <p:cNvPr id="3" name="Freeform 3"/>
          <p:cNvSpPr/>
          <p:nvPr/>
        </p:nvSpPr>
        <p:spPr>
          <a:xfrm>
            <a:off x="15868171" y="9055351"/>
            <a:ext cx="2238365" cy="1111131"/>
          </a:xfrm>
          <a:custGeom>
            <a:avLst/>
            <a:gdLst/>
            <a:ahLst/>
            <a:cxnLst/>
            <a:rect l="l" t="t" r="r" b="b"/>
            <a:pathLst>
              <a:path w="2238365" h="1111131">
                <a:moveTo>
                  <a:pt x="0" y="0"/>
                </a:moveTo>
                <a:lnTo>
                  <a:pt x="2238364" y="0"/>
                </a:lnTo>
                <a:lnTo>
                  <a:pt x="2238364" y="1111131"/>
                </a:lnTo>
                <a:lnTo>
                  <a:pt x="0" y="1111131"/>
                </a:lnTo>
                <a:lnTo>
                  <a:pt x="0" y="0"/>
                </a:lnTo>
                <a:close/>
              </a:path>
            </a:pathLst>
          </a:custGeom>
          <a:blipFill>
            <a:blip r:embed="rId4"/>
            <a:stretch>
              <a:fillRect/>
            </a:stretch>
          </a:blipFill>
        </p:spPr>
        <p:txBody>
          <a:bodyPr/>
          <a:lstStyle/>
          <a:p>
            <a:endParaRPr lang="he-IL"/>
          </a:p>
        </p:txBody>
      </p:sp>
      <p:grpSp>
        <p:nvGrpSpPr>
          <p:cNvPr id="4" name="Group 4"/>
          <p:cNvGrpSpPr/>
          <p:nvPr/>
        </p:nvGrpSpPr>
        <p:grpSpPr>
          <a:xfrm>
            <a:off x="6024810" y="9055351"/>
            <a:ext cx="6238381" cy="1059344"/>
            <a:chOff x="0" y="0"/>
            <a:chExt cx="8317841" cy="1412459"/>
          </a:xfrm>
        </p:grpSpPr>
        <p:sp>
          <p:nvSpPr>
            <p:cNvPr id="5" name="Freeform 5"/>
            <p:cNvSpPr/>
            <p:nvPr/>
          </p:nvSpPr>
          <p:spPr>
            <a:xfrm>
              <a:off x="0" y="0"/>
              <a:ext cx="2335181" cy="1339236"/>
            </a:xfrm>
            <a:custGeom>
              <a:avLst/>
              <a:gdLst/>
              <a:ahLst/>
              <a:cxnLst/>
              <a:rect l="l" t="t" r="r" b="b"/>
              <a:pathLst>
                <a:path w="2335181" h="1339236">
                  <a:moveTo>
                    <a:pt x="0" y="0"/>
                  </a:moveTo>
                  <a:lnTo>
                    <a:pt x="2335181" y="0"/>
                  </a:lnTo>
                  <a:lnTo>
                    <a:pt x="2335181" y="1339236"/>
                  </a:lnTo>
                  <a:lnTo>
                    <a:pt x="0" y="1339236"/>
                  </a:lnTo>
                  <a:lnTo>
                    <a:pt x="0" y="0"/>
                  </a:lnTo>
                  <a:close/>
                </a:path>
              </a:pathLst>
            </a:custGeom>
            <a:blipFill>
              <a:blip r:embed="rId5"/>
              <a:stretch>
                <a:fillRect/>
              </a:stretch>
            </a:blipFill>
          </p:spPr>
          <p:txBody>
            <a:bodyPr/>
            <a:lstStyle/>
            <a:p>
              <a:endParaRPr lang="he-IL"/>
            </a:p>
          </p:txBody>
        </p:sp>
        <p:sp>
          <p:nvSpPr>
            <p:cNvPr id="6" name="Freeform 6"/>
            <p:cNvSpPr/>
            <p:nvPr/>
          </p:nvSpPr>
          <p:spPr>
            <a:xfrm>
              <a:off x="2563781" y="262251"/>
              <a:ext cx="145226" cy="926112"/>
            </a:xfrm>
            <a:custGeom>
              <a:avLst/>
              <a:gdLst/>
              <a:ahLst/>
              <a:cxnLst/>
              <a:rect l="l" t="t" r="r" b="b"/>
              <a:pathLst>
                <a:path w="145226" h="926112">
                  <a:moveTo>
                    <a:pt x="0" y="0"/>
                  </a:moveTo>
                  <a:lnTo>
                    <a:pt x="145226" y="0"/>
                  </a:lnTo>
                  <a:lnTo>
                    <a:pt x="145226" y="926112"/>
                  </a:lnTo>
                  <a:lnTo>
                    <a:pt x="0" y="926112"/>
                  </a:lnTo>
                  <a:lnTo>
                    <a:pt x="0" y="0"/>
                  </a:lnTo>
                  <a:close/>
                </a:path>
              </a:pathLst>
            </a:custGeom>
            <a:blipFill>
              <a:blip r:embed="rId6"/>
              <a:stretch>
                <a:fillRect l="-1258697" r="-2565635"/>
              </a:stretch>
            </a:blipFill>
          </p:spPr>
          <p:txBody>
            <a:bodyPr/>
            <a:lstStyle/>
            <a:p>
              <a:endParaRPr lang="he-IL"/>
            </a:p>
          </p:txBody>
        </p:sp>
        <p:sp>
          <p:nvSpPr>
            <p:cNvPr id="7" name="Freeform 7"/>
            <p:cNvSpPr/>
            <p:nvPr/>
          </p:nvSpPr>
          <p:spPr>
            <a:xfrm>
              <a:off x="2925740" y="65514"/>
              <a:ext cx="5392101" cy="1346945"/>
            </a:xfrm>
            <a:custGeom>
              <a:avLst/>
              <a:gdLst/>
              <a:ahLst/>
              <a:cxnLst/>
              <a:rect l="l" t="t" r="r" b="b"/>
              <a:pathLst>
                <a:path w="5392101" h="1346945">
                  <a:moveTo>
                    <a:pt x="0" y="0"/>
                  </a:moveTo>
                  <a:lnTo>
                    <a:pt x="5392101" y="0"/>
                  </a:lnTo>
                  <a:lnTo>
                    <a:pt x="5392101" y="1346945"/>
                  </a:lnTo>
                  <a:lnTo>
                    <a:pt x="0" y="1346945"/>
                  </a:lnTo>
                  <a:lnTo>
                    <a:pt x="0" y="0"/>
                  </a:lnTo>
                  <a:close/>
                </a:path>
              </a:pathLst>
            </a:custGeom>
            <a:blipFill>
              <a:blip r:embed="rId7"/>
              <a:stretch>
                <a:fillRect/>
              </a:stretch>
            </a:blipFill>
          </p:spPr>
          <p:txBody>
            <a:bodyPr/>
            <a:lstStyle/>
            <a:p>
              <a:endParaRPr lang="he-IL"/>
            </a:p>
          </p:txBody>
        </p:sp>
      </p:grpSp>
      <p:sp>
        <p:nvSpPr>
          <p:cNvPr id="8" name="TextBox 8"/>
          <p:cNvSpPr txBox="1"/>
          <p:nvPr/>
        </p:nvSpPr>
        <p:spPr>
          <a:xfrm>
            <a:off x="2753265" y="672798"/>
            <a:ext cx="12115286" cy="1296670"/>
          </a:xfrm>
          <a:prstGeom prst="rect">
            <a:avLst/>
          </a:prstGeom>
        </p:spPr>
        <p:txBody>
          <a:bodyPr lIns="0" tIns="0" rIns="0" bIns="0" rtlCol="0" anchor="t">
            <a:spAutoFit/>
          </a:bodyPr>
          <a:lstStyle/>
          <a:p>
            <a:pPr algn="ctr">
              <a:lnSpc>
                <a:spcPts val="5179"/>
              </a:lnSpc>
            </a:pPr>
            <a:r>
              <a:rPr lang="en-US" sz="3699" b="1" spc="-110">
                <a:solidFill>
                  <a:srgbClr val="4B2B70"/>
                </a:solidFill>
                <a:latin typeface="Public Sans Bold"/>
                <a:ea typeface="Public Sans Bold"/>
                <a:cs typeface="Public Sans Bold"/>
                <a:sym typeface="Public Sans Bold"/>
              </a:rPr>
              <a:t>Bret Stephens, In Praise of Departing</a:t>
            </a:r>
          </a:p>
          <a:p>
            <a:pPr algn="ctr">
              <a:lnSpc>
                <a:spcPts val="5179"/>
              </a:lnSpc>
            </a:pPr>
            <a:r>
              <a:rPr lang="en-US" sz="3699" b="1" spc="-110">
                <a:solidFill>
                  <a:srgbClr val="4B2B70"/>
                </a:solidFill>
                <a:latin typeface="Public Sans Bold"/>
                <a:ea typeface="Public Sans Bold"/>
                <a:cs typeface="Public Sans Bold"/>
                <a:sym typeface="Public Sans Bold"/>
              </a:rPr>
              <a:t>February 5, 2026 (26:21)</a:t>
            </a:r>
          </a:p>
        </p:txBody>
      </p:sp>
      <p:pic>
        <p:nvPicPr>
          <p:cNvPr id="9" name="Picture 9"/>
          <p:cNvPicPr>
            <a:picLocks noChangeAspect="1"/>
          </p:cNvPicPr>
          <p:nvPr>
            <a:videoFile r:link="rId1"/>
          </p:nvPr>
        </p:nvPicPr>
        <p:blipFill>
          <a:blip r:embed="rId8"/>
          <a:stretch>
            <a:fillRect/>
          </a:stretch>
        </p:blipFill>
        <p:spPr>
          <a:xfrm>
            <a:off x="3653314" y="2426668"/>
            <a:ext cx="10981372" cy="6172200"/>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8883046"/>
            <a:ext cx="18288000" cy="1403954"/>
          </a:xfrm>
          <a:custGeom>
            <a:avLst/>
            <a:gdLst/>
            <a:ahLst/>
            <a:cxnLst/>
            <a:rect l="l" t="t" r="r" b="b"/>
            <a:pathLst>
              <a:path w="18288000" h="1403954">
                <a:moveTo>
                  <a:pt x="0" y="0"/>
                </a:moveTo>
                <a:lnTo>
                  <a:pt x="18288000" y="0"/>
                </a:lnTo>
                <a:lnTo>
                  <a:pt x="18288000" y="1403954"/>
                </a:lnTo>
                <a:lnTo>
                  <a:pt x="0" y="1403954"/>
                </a:lnTo>
                <a:lnTo>
                  <a:pt x="0" y="0"/>
                </a:lnTo>
                <a:close/>
              </a:path>
            </a:pathLst>
          </a:custGeom>
          <a:blipFill>
            <a:blip r:embed="rId3"/>
            <a:stretch>
              <a:fillRect t="-632716"/>
            </a:stretch>
          </a:blipFill>
        </p:spPr>
        <p:txBody>
          <a:bodyPr/>
          <a:lstStyle/>
          <a:p>
            <a:endParaRPr lang="he-IL"/>
          </a:p>
        </p:txBody>
      </p:sp>
      <p:sp>
        <p:nvSpPr>
          <p:cNvPr id="3" name="Freeform 3"/>
          <p:cNvSpPr/>
          <p:nvPr/>
        </p:nvSpPr>
        <p:spPr>
          <a:xfrm>
            <a:off x="15806387" y="9055351"/>
            <a:ext cx="2238365" cy="1111131"/>
          </a:xfrm>
          <a:custGeom>
            <a:avLst/>
            <a:gdLst/>
            <a:ahLst/>
            <a:cxnLst/>
            <a:rect l="l" t="t" r="r" b="b"/>
            <a:pathLst>
              <a:path w="2238365" h="1111131">
                <a:moveTo>
                  <a:pt x="0" y="0"/>
                </a:moveTo>
                <a:lnTo>
                  <a:pt x="2238365" y="0"/>
                </a:lnTo>
                <a:lnTo>
                  <a:pt x="2238365" y="1111131"/>
                </a:lnTo>
                <a:lnTo>
                  <a:pt x="0" y="1111131"/>
                </a:lnTo>
                <a:lnTo>
                  <a:pt x="0" y="0"/>
                </a:lnTo>
                <a:close/>
              </a:path>
            </a:pathLst>
          </a:custGeom>
          <a:blipFill>
            <a:blip r:embed="rId4"/>
            <a:stretch>
              <a:fillRect/>
            </a:stretch>
          </a:blipFill>
        </p:spPr>
        <p:txBody>
          <a:bodyPr/>
          <a:lstStyle/>
          <a:p>
            <a:endParaRPr lang="he-IL"/>
          </a:p>
        </p:txBody>
      </p:sp>
      <p:grpSp>
        <p:nvGrpSpPr>
          <p:cNvPr id="4" name="Group 4"/>
          <p:cNvGrpSpPr/>
          <p:nvPr/>
        </p:nvGrpSpPr>
        <p:grpSpPr>
          <a:xfrm>
            <a:off x="6024810" y="9055351"/>
            <a:ext cx="6238381" cy="1059344"/>
            <a:chOff x="0" y="0"/>
            <a:chExt cx="8317841" cy="1412459"/>
          </a:xfrm>
        </p:grpSpPr>
        <p:sp>
          <p:nvSpPr>
            <p:cNvPr id="5" name="Freeform 5"/>
            <p:cNvSpPr/>
            <p:nvPr/>
          </p:nvSpPr>
          <p:spPr>
            <a:xfrm>
              <a:off x="0" y="0"/>
              <a:ext cx="2335181" cy="1339236"/>
            </a:xfrm>
            <a:custGeom>
              <a:avLst/>
              <a:gdLst/>
              <a:ahLst/>
              <a:cxnLst/>
              <a:rect l="l" t="t" r="r" b="b"/>
              <a:pathLst>
                <a:path w="2335181" h="1339236">
                  <a:moveTo>
                    <a:pt x="0" y="0"/>
                  </a:moveTo>
                  <a:lnTo>
                    <a:pt x="2335181" y="0"/>
                  </a:lnTo>
                  <a:lnTo>
                    <a:pt x="2335181" y="1339236"/>
                  </a:lnTo>
                  <a:lnTo>
                    <a:pt x="0" y="1339236"/>
                  </a:lnTo>
                  <a:lnTo>
                    <a:pt x="0" y="0"/>
                  </a:lnTo>
                  <a:close/>
                </a:path>
              </a:pathLst>
            </a:custGeom>
            <a:blipFill>
              <a:blip r:embed="rId5"/>
              <a:stretch>
                <a:fillRect/>
              </a:stretch>
            </a:blipFill>
          </p:spPr>
          <p:txBody>
            <a:bodyPr/>
            <a:lstStyle/>
            <a:p>
              <a:endParaRPr lang="he-IL"/>
            </a:p>
          </p:txBody>
        </p:sp>
        <p:sp>
          <p:nvSpPr>
            <p:cNvPr id="6" name="Freeform 6"/>
            <p:cNvSpPr/>
            <p:nvPr/>
          </p:nvSpPr>
          <p:spPr>
            <a:xfrm>
              <a:off x="2563781" y="262251"/>
              <a:ext cx="145226" cy="926112"/>
            </a:xfrm>
            <a:custGeom>
              <a:avLst/>
              <a:gdLst/>
              <a:ahLst/>
              <a:cxnLst/>
              <a:rect l="l" t="t" r="r" b="b"/>
              <a:pathLst>
                <a:path w="145226" h="926112">
                  <a:moveTo>
                    <a:pt x="0" y="0"/>
                  </a:moveTo>
                  <a:lnTo>
                    <a:pt x="145226" y="0"/>
                  </a:lnTo>
                  <a:lnTo>
                    <a:pt x="145226" y="926112"/>
                  </a:lnTo>
                  <a:lnTo>
                    <a:pt x="0" y="926112"/>
                  </a:lnTo>
                  <a:lnTo>
                    <a:pt x="0" y="0"/>
                  </a:lnTo>
                  <a:close/>
                </a:path>
              </a:pathLst>
            </a:custGeom>
            <a:blipFill>
              <a:blip r:embed="rId6"/>
              <a:stretch>
                <a:fillRect l="-1258697" r="-2565635"/>
              </a:stretch>
            </a:blipFill>
          </p:spPr>
          <p:txBody>
            <a:bodyPr/>
            <a:lstStyle/>
            <a:p>
              <a:endParaRPr lang="he-IL"/>
            </a:p>
          </p:txBody>
        </p:sp>
        <p:sp>
          <p:nvSpPr>
            <p:cNvPr id="7" name="Freeform 7"/>
            <p:cNvSpPr/>
            <p:nvPr/>
          </p:nvSpPr>
          <p:spPr>
            <a:xfrm>
              <a:off x="2925740" y="65514"/>
              <a:ext cx="5392101" cy="1346945"/>
            </a:xfrm>
            <a:custGeom>
              <a:avLst/>
              <a:gdLst/>
              <a:ahLst/>
              <a:cxnLst/>
              <a:rect l="l" t="t" r="r" b="b"/>
              <a:pathLst>
                <a:path w="5392101" h="1346945">
                  <a:moveTo>
                    <a:pt x="0" y="0"/>
                  </a:moveTo>
                  <a:lnTo>
                    <a:pt x="5392101" y="0"/>
                  </a:lnTo>
                  <a:lnTo>
                    <a:pt x="5392101" y="1346945"/>
                  </a:lnTo>
                  <a:lnTo>
                    <a:pt x="0" y="1346945"/>
                  </a:lnTo>
                  <a:lnTo>
                    <a:pt x="0" y="0"/>
                  </a:lnTo>
                  <a:close/>
                </a:path>
              </a:pathLst>
            </a:custGeom>
            <a:blipFill>
              <a:blip r:embed="rId7"/>
              <a:stretch>
                <a:fillRect/>
              </a:stretch>
            </a:blipFill>
          </p:spPr>
          <p:txBody>
            <a:bodyPr/>
            <a:lstStyle/>
            <a:p>
              <a:endParaRPr lang="he-IL"/>
            </a:p>
          </p:txBody>
        </p:sp>
      </p:grpSp>
      <p:sp>
        <p:nvSpPr>
          <p:cNvPr id="8" name="TextBox 8"/>
          <p:cNvSpPr txBox="1"/>
          <p:nvPr/>
        </p:nvSpPr>
        <p:spPr>
          <a:xfrm>
            <a:off x="3185752" y="493075"/>
            <a:ext cx="12115286" cy="1189990"/>
          </a:xfrm>
          <a:prstGeom prst="rect">
            <a:avLst/>
          </a:prstGeom>
        </p:spPr>
        <p:txBody>
          <a:bodyPr lIns="0" tIns="0" rIns="0" bIns="0" rtlCol="0" anchor="t">
            <a:spAutoFit/>
          </a:bodyPr>
          <a:lstStyle/>
          <a:p>
            <a:pPr algn="ctr">
              <a:lnSpc>
                <a:spcPts val="4759"/>
              </a:lnSpc>
            </a:pPr>
            <a:r>
              <a:rPr lang="en-US" sz="3399" b="1" spc="-101">
                <a:solidFill>
                  <a:srgbClr val="4B2B70"/>
                </a:solidFill>
                <a:latin typeface="Public Sans Bold"/>
                <a:ea typeface="Public Sans Bold"/>
                <a:cs typeface="Public Sans Bold"/>
                <a:sym typeface="Public Sans Bold"/>
              </a:rPr>
              <a:t>Jonathan Greenblatt, Call Me Back Podcast (with Dan Senor), </a:t>
            </a:r>
          </a:p>
          <a:p>
            <a:pPr algn="ctr">
              <a:lnSpc>
                <a:spcPts val="4759"/>
              </a:lnSpc>
            </a:pPr>
            <a:r>
              <a:rPr lang="en-US" sz="3399" b="1" spc="-101">
                <a:solidFill>
                  <a:srgbClr val="4B2B70"/>
                </a:solidFill>
                <a:latin typeface="Public Sans Bold"/>
                <a:ea typeface="Public Sans Bold"/>
                <a:cs typeface="Public Sans Bold"/>
                <a:sym typeface="Public Sans Bold"/>
              </a:rPr>
              <a:t>February 15, 2026 (from 5:00, 8:37) </a:t>
            </a:r>
          </a:p>
        </p:txBody>
      </p:sp>
      <p:pic>
        <p:nvPicPr>
          <p:cNvPr id="9" name="Picture 9"/>
          <p:cNvPicPr>
            <a:picLocks noChangeAspect="1"/>
          </p:cNvPicPr>
          <p:nvPr>
            <a:videoFile r:link="rId1"/>
          </p:nvPr>
        </p:nvPicPr>
        <p:blipFill>
          <a:blip r:embed="rId8"/>
          <a:stretch>
            <a:fillRect/>
          </a:stretch>
        </p:blipFill>
        <p:spPr>
          <a:xfrm>
            <a:off x="3653314" y="2057400"/>
            <a:ext cx="10981372" cy="6172200"/>
          </a:xfrm>
          <a:prstGeom prst="rect">
            <a:avLst/>
          </a:prstGeom>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8883046"/>
            <a:ext cx="18288000" cy="1403954"/>
          </a:xfrm>
          <a:custGeom>
            <a:avLst/>
            <a:gdLst/>
            <a:ahLst/>
            <a:cxnLst/>
            <a:rect l="l" t="t" r="r" b="b"/>
            <a:pathLst>
              <a:path w="18288000" h="1403954">
                <a:moveTo>
                  <a:pt x="0" y="0"/>
                </a:moveTo>
                <a:lnTo>
                  <a:pt x="18288000" y="0"/>
                </a:lnTo>
                <a:lnTo>
                  <a:pt x="18288000" y="1403954"/>
                </a:lnTo>
                <a:lnTo>
                  <a:pt x="0" y="1403954"/>
                </a:lnTo>
                <a:lnTo>
                  <a:pt x="0" y="0"/>
                </a:lnTo>
                <a:close/>
              </a:path>
            </a:pathLst>
          </a:custGeom>
          <a:blipFill>
            <a:blip r:embed="rId2"/>
            <a:stretch>
              <a:fillRect t="-632716"/>
            </a:stretch>
          </a:blipFill>
        </p:spPr>
        <p:txBody>
          <a:bodyPr/>
          <a:lstStyle/>
          <a:p>
            <a:endParaRPr lang="he-IL"/>
          </a:p>
        </p:txBody>
      </p:sp>
      <p:sp>
        <p:nvSpPr>
          <p:cNvPr id="3" name="Freeform 3"/>
          <p:cNvSpPr/>
          <p:nvPr/>
        </p:nvSpPr>
        <p:spPr>
          <a:xfrm>
            <a:off x="15821833" y="9029458"/>
            <a:ext cx="2238365" cy="1111131"/>
          </a:xfrm>
          <a:custGeom>
            <a:avLst/>
            <a:gdLst/>
            <a:ahLst/>
            <a:cxnLst/>
            <a:rect l="l" t="t" r="r" b="b"/>
            <a:pathLst>
              <a:path w="2238365" h="1111131">
                <a:moveTo>
                  <a:pt x="0" y="0"/>
                </a:moveTo>
                <a:lnTo>
                  <a:pt x="2238365" y="0"/>
                </a:lnTo>
                <a:lnTo>
                  <a:pt x="2238365" y="1111131"/>
                </a:lnTo>
                <a:lnTo>
                  <a:pt x="0" y="1111131"/>
                </a:lnTo>
                <a:lnTo>
                  <a:pt x="0" y="0"/>
                </a:lnTo>
                <a:close/>
              </a:path>
            </a:pathLst>
          </a:custGeom>
          <a:blipFill>
            <a:blip r:embed="rId3"/>
            <a:stretch>
              <a:fillRect/>
            </a:stretch>
          </a:blipFill>
        </p:spPr>
        <p:txBody>
          <a:bodyPr/>
          <a:lstStyle/>
          <a:p>
            <a:endParaRPr lang="he-IL"/>
          </a:p>
        </p:txBody>
      </p:sp>
      <p:grpSp>
        <p:nvGrpSpPr>
          <p:cNvPr id="4" name="Group 4"/>
          <p:cNvGrpSpPr/>
          <p:nvPr/>
        </p:nvGrpSpPr>
        <p:grpSpPr>
          <a:xfrm>
            <a:off x="6024810" y="9055351"/>
            <a:ext cx="6238381" cy="1059344"/>
            <a:chOff x="0" y="0"/>
            <a:chExt cx="8317841" cy="1412459"/>
          </a:xfrm>
        </p:grpSpPr>
        <p:sp>
          <p:nvSpPr>
            <p:cNvPr id="5" name="Freeform 5"/>
            <p:cNvSpPr/>
            <p:nvPr/>
          </p:nvSpPr>
          <p:spPr>
            <a:xfrm>
              <a:off x="0" y="0"/>
              <a:ext cx="2335181" cy="1339236"/>
            </a:xfrm>
            <a:custGeom>
              <a:avLst/>
              <a:gdLst/>
              <a:ahLst/>
              <a:cxnLst/>
              <a:rect l="l" t="t" r="r" b="b"/>
              <a:pathLst>
                <a:path w="2335181" h="1339236">
                  <a:moveTo>
                    <a:pt x="0" y="0"/>
                  </a:moveTo>
                  <a:lnTo>
                    <a:pt x="2335181" y="0"/>
                  </a:lnTo>
                  <a:lnTo>
                    <a:pt x="2335181" y="1339236"/>
                  </a:lnTo>
                  <a:lnTo>
                    <a:pt x="0" y="1339236"/>
                  </a:lnTo>
                  <a:lnTo>
                    <a:pt x="0" y="0"/>
                  </a:lnTo>
                  <a:close/>
                </a:path>
              </a:pathLst>
            </a:custGeom>
            <a:blipFill>
              <a:blip r:embed="rId4"/>
              <a:stretch>
                <a:fillRect/>
              </a:stretch>
            </a:blipFill>
          </p:spPr>
          <p:txBody>
            <a:bodyPr/>
            <a:lstStyle/>
            <a:p>
              <a:endParaRPr lang="he-IL"/>
            </a:p>
          </p:txBody>
        </p:sp>
        <p:sp>
          <p:nvSpPr>
            <p:cNvPr id="6" name="Freeform 6"/>
            <p:cNvSpPr/>
            <p:nvPr/>
          </p:nvSpPr>
          <p:spPr>
            <a:xfrm>
              <a:off x="2563781" y="262251"/>
              <a:ext cx="145226" cy="926112"/>
            </a:xfrm>
            <a:custGeom>
              <a:avLst/>
              <a:gdLst/>
              <a:ahLst/>
              <a:cxnLst/>
              <a:rect l="l" t="t" r="r" b="b"/>
              <a:pathLst>
                <a:path w="145226" h="926112">
                  <a:moveTo>
                    <a:pt x="0" y="0"/>
                  </a:moveTo>
                  <a:lnTo>
                    <a:pt x="145226" y="0"/>
                  </a:lnTo>
                  <a:lnTo>
                    <a:pt x="145226" y="926112"/>
                  </a:lnTo>
                  <a:lnTo>
                    <a:pt x="0" y="926112"/>
                  </a:lnTo>
                  <a:lnTo>
                    <a:pt x="0" y="0"/>
                  </a:lnTo>
                  <a:close/>
                </a:path>
              </a:pathLst>
            </a:custGeom>
            <a:blipFill>
              <a:blip r:embed="rId5"/>
              <a:stretch>
                <a:fillRect l="-1258697" r="-2565635"/>
              </a:stretch>
            </a:blipFill>
          </p:spPr>
          <p:txBody>
            <a:bodyPr/>
            <a:lstStyle/>
            <a:p>
              <a:endParaRPr lang="he-IL"/>
            </a:p>
          </p:txBody>
        </p:sp>
        <p:sp>
          <p:nvSpPr>
            <p:cNvPr id="7" name="Freeform 7"/>
            <p:cNvSpPr/>
            <p:nvPr/>
          </p:nvSpPr>
          <p:spPr>
            <a:xfrm>
              <a:off x="2925740" y="65514"/>
              <a:ext cx="5392101" cy="1346945"/>
            </a:xfrm>
            <a:custGeom>
              <a:avLst/>
              <a:gdLst/>
              <a:ahLst/>
              <a:cxnLst/>
              <a:rect l="l" t="t" r="r" b="b"/>
              <a:pathLst>
                <a:path w="5392101" h="1346945">
                  <a:moveTo>
                    <a:pt x="0" y="0"/>
                  </a:moveTo>
                  <a:lnTo>
                    <a:pt x="5392101" y="0"/>
                  </a:lnTo>
                  <a:lnTo>
                    <a:pt x="5392101" y="1346945"/>
                  </a:lnTo>
                  <a:lnTo>
                    <a:pt x="0" y="1346945"/>
                  </a:lnTo>
                  <a:lnTo>
                    <a:pt x="0" y="0"/>
                  </a:lnTo>
                  <a:close/>
                </a:path>
              </a:pathLst>
            </a:custGeom>
            <a:blipFill>
              <a:blip r:embed="rId6"/>
              <a:stretch>
                <a:fillRect/>
              </a:stretch>
            </a:blipFill>
          </p:spPr>
          <p:txBody>
            <a:bodyPr/>
            <a:lstStyle/>
            <a:p>
              <a:endParaRPr lang="he-IL"/>
            </a:p>
          </p:txBody>
        </p:sp>
      </p:grpSp>
      <p:sp>
        <p:nvSpPr>
          <p:cNvPr id="8" name="Freeform 8"/>
          <p:cNvSpPr/>
          <p:nvPr/>
        </p:nvSpPr>
        <p:spPr>
          <a:xfrm>
            <a:off x="10795432" y="1666878"/>
            <a:ext cx="6953243" cy="6953243"/>
          </a:xfrm>
          <a:custGeom>
            <a:avLst/>
            <a:gdLst/>
            <a:ahLst/>
            <a:cxnLst/>
            <a:rect l="l" t="t" r="r" b="b"/>
            <a:pathLst>
              <a:path w="6953243" h="6953243">
                <a:moveTo>
                  <a:pt x="0" y="0"/>
                </a:moveTo>
                <a:lnTo>
                  <a:pt x="6953244" y="0"/>
                </a:lnTo>
                <a:lnTo>
                  <a:pt x="6953244" y="6953244"/>
                </a:lnTo>
                <a:lnTo>
                  <a:pt x="0" y="6953244"/>
                </a:lnTo>
                <a:lnTo>
                  <a:pt x="0" y="0"/>
                </a:lnTo>
                <a:close/>
              </a:path>
            </a:pathLst>
          </a:custGeom>
          <a:blipFill>
            <a:blip r:embed="rId7"/>
            <a:stretch>
              <a:fillRect/>
            </a:stretch>
          </a:blipFill>
        </p:spPr>
        <p:txBody>
          <a:bodyPr/>
          <a:lstStyle/>
          <a:p>
            <a:endParaRPr lang="he-IL"/>
          </a:p>
        </p:txBody>
      </p:sp>
      <p:sp>
        <p:nvSpPr>
          <p:cNvPr id="9" name="TextBox 9"/>
          <p:cNvSpPr txBox="1"/>
          <p:nvPr/>
        </p:nvSpPr>
        <p:spPr>
          <a:xfrm>
            <a:off x="3228856" y="483550"/>
            <a:ext cx="12115286" cy="771525"/>
          </a:xfrm>
          <a:prstGeom prst="rect">
            <a:avLst/>
          </a:prstGeom>
        </p:spPr>
        <p:txBody>
          <a:bodyPr lIns="0" tIns="0" rIns="0" bIns="0" rtlCol="0" anchor="t">
            <a:spAutoFit/>
          </a:bodyPr>
          <a:lstStyle/>
          <a:p>
            <a:pPr algn="ctr">
              <a:lnSpc>
                <a:spcPts val="6299"/>
              </a:lnSpc>
            </a:pPr>
            <a:r>
              <a:rPr lang="en-US" sz="4500" b="1" spc="-135">
                <a:solidFill>
                  <a:srgbClr val="4B2B70"/>
                </a:solidFill>
                <a:latin typeface="Public Sans Bold"/>
                <a:ea typeface="Public Sans Bold"/>
                <a:cs typeface="Public Sans Bold"/>
                <a:sym typeface="Public Sans Bold"/>
              </a:rPr>
              <a:t>Rahm Emanuel vs. the State of Israel </a:t>
            </a:r>
          </a:p>
        </p:txBody>
      </p:sp>
      <p:sp>
        <p:nvSpPr>
          <p:cNvPr id="10" name="TextBox 10"/>
          <p:cNvSpPr txBox="1"/>
          <p:nvPr/>
        </p:nvSpPr>
        <p:spPr>
          <a:xfrm>
            <a:off x="477502" y="1625933"/>
            <a:ext cx="9889138" cy="7959090"/>
          </a:xfrm>
          <a:prstGeom prst="rect">
            <a:avLst/>
          </a:prstGeom>
        </p:spPr>
        <p:txBody>
          <a:bodyPr lIns="0" tIns="0" rIns="0" bIns="0" rtlCol="0" anchor="t">
            <a:spAutoFit/>
          </a:bodyPr>
          <a:lstStyle/>
          <a:p>
            <a:pPr algn="l">
              <a:lnSpc>
                <a:spcPts val="3359"/>
              </a:lnSpc>
              <a:spcBef>
                <a:spcPct val="0"/>
              </a:spcBef>
            </a:pPr>
            <a:r>
              <a:rPr lang="en-US" sz="2399" b="1" spc="-71">
                <a:solidFill>
                  <a:srgbClr val="4B2B70"/>
                </a:solidFill>
                <a:latin typeface="Public Sans Bold"/>
                <a:ea typeface="Public Sans Bold"/>
                <a:cs typeface="Public Sans Bold"/>
                <a:sym typeface="Public Sans Bold"/>
              </a:rPr>
              <a:t>Rahm Emanuel</a:t>
            </a:r>
          </a:p>
          <a:p>
            <a:pPr algn="l">
              <a:lnSpc>
                <a:spcPts val="3359"/>
              </a:lnSpc>
              <a:spcBef>
                <a:spcPct val="0"/>
              </a:spcBef>
            </a:pPr>
            <a:endParaRPr lang="en-US" sz="2399" b="1" spc="-71">
              <a:solidFill>
                <a:srgbClr val="4B2B70"/>
              </a:solidFill>
              <a:latin typeface="Public Sans Bold"/>
              <a:ea typeface="Public Sans Bold"/>
              <a:cs typeface="Public Sans Bold"/>
              <a:sym typeface="Public Sans Bold"/>
            </a:endParaRPr>
          </a:p>
          <a:p>
            <a:pPr marL="518158" lvl="1" indent="-259079" algn="l">
              <a:lnSpc>
                <a:spcPts val="3359"/>
              </a:lnSpc>
              <a:spcBef>
                <a:spcPct val="0"/>
              </a:spcBef>
              <a:buFont typeface="Arial"/>
              <a:buChar char="•"/>
            </a:pPr>
            <a:r>
              <a:rPr lang="en-US" sz="2399" spc="-71">
                <a:solidFill>
                  <a:srgbClr val="4B2B70"/>
                </a:solidFill>
                <a:latin typeface="Public Sans"/>
                <a:ea typeface="Public Sans"/>
                <a:cs typeface="Public Sans"/>
                <a:sym typeface="Public Sans"/>
              </a:rPr>
              <a:t>Veteran Democratic power player: senior advisor to Bill Clinton, three-term congressman, White House chief of staff under Obama (2009–10), mayor of Chicago (2011–19), U.S. ambassador to Japan (2021–25)</a:t>
            </a:r>
          </a:p>
          <a:p>
            <a:pPr marL="518158" lvl="1" indent="-259079" algn="l">
              <a:lnSpc>
                <a:spcPts val="3359"/>
              </a:lnSpc>
              <a:spcBef>
                <a:spcPct val="0"/>
              </a:spcBef>
              <a:buFont typeface="Arial"/>
              <a:buChar char="•"/>
            </a:pPr>
            <a:r>
              <a:rPr lang="en-US" sz="2399" spc="-71">
                <a:solidFill>
                  <a:srgbClr val="4B2B70"/>
                </a:solidFill>
                <a:latin typeface="Public Sans"/>
                <a:ea typeface="Public Sans"/>
                <a:cs typeface="Public Sans"/>
                <a:sym typeface="Public Sans"/>
              </a:rPr>
              <a:t>Deep Israel ties: son of a Jerusalem-born father who fought in the pre-state Irgun; volunteered as a civilian with the IDF during the 1991 Gulf War</a:t>
            </a:r>
          </a:p>
          <a:p>
            <a:pPr marL="518158" lvl="1" indent="-259079" algn="l">
              <a:lnSpc>
                <a:spcPts val="3359"/>
              </a:lnSpc>
              <a:spcBef>
                <a:spcPct val="0"/>
              </a:spcBef>
              <a:buFont typeface="Arial"/>
              <a:buChar char="•"/>
            </a:pPr>
            <a:r>
              <a:rPr lang="en-US" sz="2399" spc="-71">
                <a:solidFill>
                  <a:srgbClr val="4B2B70"/>
                </a:solidFill>
                <a:latin typeface="Public Sans"/>
                <a:ea typeface="Public Sans"/>
                <a:cs typeface="Public Sans"/>
                <a:sym typeface="Public Sans"/>
              </a:rPr>
              <a:t>Now openly positioning for a 2028 presidential run — his Israel stance is part of building that platform</a:t>
            </a:r>
          </a:p>
          <a:p>
            <a:pPr marL="518158" lvl="1" indent="-259079" algn="l">
              <a:lnSpc>
                <a:spcPts val="3359"/>
              </a:lnSpc>
              <a:spcBef>
                <a:spcPct val="0"/>
              </a:spcBef>
              <a:buFont typeface="Arial"/>
              <a:buChar char="•"/>
            </a:pPr>
            <a:r>
              <a:rPr lang="en-US" sz="2399" spc="-71">
                <a:solidFill>
                  <a:srgbClr val="4B2B70"/>
                </a:solidFill>
                <a:latin typeface="Public Sans"/>
                <a:ea typeface="Public Sans"/>
                <a:cs typeface="Public Sans"/>
                <a:sym typeface="Public Sans"/>
              </a:rPr>
              <a:t>Long history of friction with Netanyahu, dating to Obama-era settlement fights — Netanyahu once branded him a "self-loathing Jew," a label Emanuel now wears "as armor"</a:t>
            </a:r>
          </a:p>
          <a:p>
            <a:pPr marL="518158" lvl="1" indent="-259079" algn="l">
              <a:lnSpc>
                <a:spcPts val="3359"/>
              </a:lnSpc>
              <a:spcBef>
                <a:spcPct val="0"/>
              </a:spcBef>
              <a:buFont typeface="Arial"/>
              <a:buChar char="•"/>
            </a:pPr>
            <a:r>
              <a:rPr lang="en-US" sz="2399" spc="-71">
                <a:solidFill>
                  <a:srgbClr val="4B2B70"/>
                </a:solidFill>
                <a:latin typeface="Public Sans"/>
                <a:ea typeface="Public Sans"/>
                <a:cs typeface="Public Sans"/>
                <a:sym typeface="Public Sans"/>
              </a:rPr>
              <a:t>Positions himself as the pro-Israel critic: rejects anti-Zionism ("I'm not in that camp") while telling Israelis, "You don't have a problem with the Democratic Party. You have an America problem."</a:t>
            </a:r>
          </a:p>
          <a:p>
            <a:pPr algn="l">
              <a:lnSpc>
                <a:spcPts val="3359"/>
              </a:lnSpc>
              <a:spcBef>
                <a:spcPct val="0"/>
              </a:spcBef>
            </a:pPr>
            <a:endParaRPr lang="en-US" sz="2399" spc="-71">
              <a:solidFill>
                <a:srgbClr val="4B2B70"/>
              </a:solidFill>
              <a:latin typeface="Public Sans"/>
              <a:ea typeface="Public Sans"/>
              <a:cs typeface="Public Sans"/>
              <a:sym typeface="Public Sans"/>
            </a:endParaRPr>
          </a:p>
          <a:p>
            <a:pPr algn="l">
              <a:lnSpc>
                <a:spcPts val="3359"/>
              </a:lnSpc>
              <a:spcBef>
                <a:spcPct val="0"/>
              </a:spcBef>
            </a:pPr>
            <a:endParaRPr lang="en-US" sz="2399" spc="-71">
              <a:solidFill>
                <a:srgbClr val="4B2B70"/>
              </a:solidFill>
              <a:latin typeface="Public Sans"/>
              <a:ea typeface="Public Sans"/>
              <a:cs typeface="Public Sans"/>
              <a:sym typeface="Public Sans"/>
            </a:endParaRPr>
          </a:p>
          <a:p>
            <a:pPr algn="l">
              <a:lnSpc>
                <a:spcPts val="3359"/>
              </a:lnSpc>
              <a:spcBef>
                <a:spcPct val="0"/>
              </a:spcBef>
            </a:pPr>
            <a:endParaRPr lang="en-US" sz="2399" spc="-71">
              <a:solidFill>
                <a:srgbClr val="4B2B70"/>
              </a:solidFill>
              <a:latin typeface="Public Sans"/>
              <a:ea typeface="Public Sans"/>
              <a:cs typeface="Public Sans"/>
              <a:sym typeface="Public Sans"/>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8883046"/>
            <a:ext cx="18288000" cy="1403954"/>
          </a:xfrm>
          <a:custGeom>
            <a:avLst/>
            <a:gdLst/>
            <a:ahLst/>
            <a:cxnLst/>
            <a:rect l="l" t="t" r="r" b="b"/>
            <a:pathLst>
              <a:path w="18288000" h="1403954">
                <a:moveTo>
                  <a:pt x="0" y="0"/>
                </a:moveTo>
                <a:lnTo>
                  <a:pt x="18288000" y="0"/>
                </a:lnTo>
                <a:lnTo>
                  <a:pt x="18288000" y="1403954"/>
                </a:lnTo>
                <a:lnTo>
                  <a:pt x="0" y="1403954"/>
                </a:lnTo>
                <a:lnTo>
                  <a:pt x="0" y="0"/>
                </a:lnTo>
                <a:close/>
              </a:path>
            </a:pathLst>
          </a:custGeom>
          <a:blipFill>
            <a:blip r:embed="rId2"/>
            <a:stretch>
              <a:fillRect t="-632716"/>
            </a:stretch>
          </a:blipFill>
        </p:spPr>
        <p:txBody>
          <a:bodyPr/>
          <a:lstStyle/>
          <a:p>
            <a:endParaRPr lang="he-IL"/>
          </a:p>
        </p:txBody>
      </p:sp>
      <p:sp>
        <p:nvSpPr>
          <p:cNvPr id="3" name="Freeform 3"/>
          <p:cNvSpPr/>
          <p:nvPr/>
        </p:nvSpPr>
        <p:spPr>
          <a:xfrm>
            <a:off x="15806387" y="9055351"/>
            <a:ext cx="2238365" cy="1111131"/>
          </a:xfrm>
          <a:custGeom>
            <a:avLst/>
            <a:gdLst/>
            <a:ahLst/>
            <a:cxnLst/>
            <a:rect l="l" t="t" r="r" b="b"/>
            <a:pathLst>
              <a:path w="2238365" h="1111131">
                <a:moveTo>
                  <a:pt x="0" y="0"/>
                </a:moveTo>
                <a:lnTo>
                  <a:pt x="2238365" y="0"/>
                </a:lnTo>
                <a:lnTo>
                  <a:pt x="2238365" y="1111131"/>
                </a:lnTo>
                <a:lnTo>
                  <a:pt x="0" y="1111131"/>
                </a:lnTo>
                <a:lnTo>
                  <a:pt x="0" y="0"/>
                </a:lnTo>
                <a:close/>
              </a:path>
            </a:pathLst>
          </a:custGeom>
          <a:blipFill>
            <a:blip r:embed="rId3"/>
            <a:stretch>
              <a:fillRect/>
            </a:stretch>
          </a:blipFill>
        </p:spPr>
        <p:txBody>
          <a:bodyPr/>
          <a:lstStyle/>
          <a:p>
            <a:endParaRPr lang="he-IL"/>
          </a:p>
        </p:txBody>
      </p:sp>
      <p:grpSp>
        <p:nvGrpSpPr>
          <p:cNvPr id="4" name="Group 4"/>
          <p:cNvGrpSpPr/>
          <p:nvPr/>
        </p:nvGrpSpPr>
        <p:grpSpPr>
          <a:xfrm>
            <a:off x="6024810" y="9055351"/>
            <a:ext cx="6238381" cy="1059344"/>
            <a:chOff x="0" y="0"/>
            <a:chExt cx="8317841" cy="1412459"/>
          </a:xfrm>
        </p:grpSpPr>
        <p:sp>
          <p:nvSpPr>
            <p:cNvPr id="5" name="Freeform 5"/>
            <p:cNvSpPr/>
            <p:nvPr/>
          </p:nvSpPr>
          <p:spPr>
            <a:xfrm>
              <a:off x="0" y="0"/>
              <a:ext cx="2335181" cy="1339236"/>
            </a:xfrm>
            <a:custGeom>
              <a:avLst/>
              <a:gdLst/>
              <a:ahLst/>
              <a:cxnLst/>
              <a:rect l="l" t="t" r="r" b="b"/>
              <a:pathLst>
                <a:path w="2335181" h="1339236">
                  <a:moveTo>
                    <a:pt x="0" y="0"/>
                  </a:moveTo>
                  <a:lnTo>
                    <a:pt x="2335181" y="0"/>
                  </a:lnTo>
                  <a:lnTo>
                    <a:pt x="2335181" y="1339236"/>
                  </a:lnTo>
                  <a:lnTo>
                    <a:pt x="0" y="1339236"/>
                  </a:lnTo>
                  <a:lnTo>
                    <a:pt x="0" y="0"/>
                  </a:lnTo>
                  <a:close/>
                </a:path>
              </a:pathLst>
            </a:custGeom>
            <a:blipFill>
              <a:blip r:embed="rId4"/>
              <a:stretch>
                <a:fillRect/>
              </a:stretch>
            </a:blipFill>
          </p:spPr>
          <p:txBody>
            <a:bodyPr/>
            <a:lstStyle/>
            <a:p>
              <a:endParaRPr lang="he-IL"/>
            </a:p>
          </p:txBody>
        </p:sp>
        <p:sp>
          <p:nvSpPr>
            <p:cNvPr id="6" name="Freeform 6"/>
            <p:cNvSpPr/>
            <p:nvPr/>
          </p:nvSpPr>
          <p:spPr>
            <a:xfrm>
              <a:off x="2563781" y="262251"/>
              <a:ext cx="145226" cy="926112"/>
            </a:xfrm>
            <a:custGeom>
              <a:avLst/>
              <a:gdLst/>
              <a:ahLst/>
              <a:cxnLst/>
              <a:rect l="l" t="t" r="r" b="b"/>
              <a:pathLst>
                <a:path w="145226" h="926112">
                  <a:moveTo>
                    <a:pt x="0" y="0"/>
                  </a:moveTo>
                  <a:lnTo>
                    <a:pt x="145226" y="0"/>
                  </a:lnTo>
                  <a:lnTo>
                    <a:pt x="145226" y="926112"/>
                  </a:lnTo>
                  <a:lnTo>
                    <a:pt x="0" y="926112"/>
                  </a:lnTo>
                  <a:lnTo>
                    <a:pt x="0" y="0"/>
                  </a:lnTo>
                  <a:close/>
                </a:path>
              </a:pathLst>
            </a:custGeom>
            <a:blipFill>
              <a:blip r:embed="rId5"/>
              <a:stretch>
                <a:fillRect l="-1258697" r="-2565635"/>
              </a:stretch>
            </a:blipFill>
          </p:spPr>
          <p:txBody>
            <a:bodyPr/>
            <a:lstStyle/>
            <a:p>
              <a:endParaRPr lang="he-IL"/>
            </a:p>
          </p:txBody>
        </p:sp>
        <p:sp>
          <p:nvSpPr>
            <p:cNvPr id="7" name="Freeform 7"/>
            <p:cNvSpPr/>
            <p:nvPr/>
          </p:nvSpPr>
          <p:spPr>
            <a:xfrm>
              <a:off x="2925740" y="65514"/>
              <a:ext cx="5392101" cy="1346945"/>
            </a:xfrm>
            <a:custGeom>
              <a:avLst/>
              <a:gdLst/>
              <a:ahLst/>
              <a:cxnLst/>
              <a:rect l="l" t="t" r="r" b="b"/>
              <a:pathLst>
                <a:path w="5392101" h="1346945">
                  <a:moveTo>
                    <a:pt x="0" y="0"/>
                  </a:moveTo>
                  <a:lnTo>
                    <a:pt x="5392101" y="0"/>
                  </a:lnTo>
                  <a:lnTo>
                    <a:pt x="5392101" y="1346945"/>
                  </a:lnTo>
                  <a:lnTo>
                    <a:pt x="0" y="1346945"/>
                  </a:lnTo>
                  <a:lnTo>
                    <a:pt x="0" y="0"/>
                  </a:lnTo>
                  <a:close/>
                </a:path>
              </a:pathLst>
            </a:custGeom>
            <a:blipFill>
              <a:blip r:embed="rId6"/>
              <a:stretch>
                <a:fillRect/>
              </a:stretch>
            </a:blipFill>
          </p:spPr>
          <p:txBody>
            <a:bodyPr/>
            <a:lstStyle/>
            <a:p>
              <a:endParaRPr lang="he-IL"/>
            </a:p>
          </p:txBody>
        </p:sp>
      </p:grpSp>
      <p:sp>
        <p:nvSpPr>
          <p:cNvPr id="8" name="TextBox 8"/>
          <p:cNvSpPr txBox="1"/>
          <p:nvPr/>
        </p:nvSpPr>
        <p:spPr>
          <a:xfrm>
            <a:off x="3228856" y="483550"/>
            <a:ext cx="12115286" cy="1571625"/>
          </a:xfrm>
          <a:prstGeom prst="rect">
            <a:avLst/>
          </a:prstGeom>
        </p:spPr>
        <p:txBody>
          <a:bodyPr lIns="0" tIns="0" rIns="0" bIns="0" rtlCol="0" anchor="t">
            <a:spAutoFit/>
          </a:bodyPr>
          <a:lstStyle/>
          <a:p>
            <a:pPr algn="ctr">
              <a:lnSpc>
                <a:spcPts val="6299"/>
              </a:lnSpc>
            </a:pPr>
            <a:r>
              <a:rPr lang="en-US" sz="4500" b="1" spc="-135">
                <a:solidFill>
                  <a:srgbClr val="4B2B70"/>
                </a:solidFill>
                <a:latin typeface="Public Sans Bold"/>
                <a:ea typeface="Public Sans Bold"/>
                <a:cs typeface="Public Sans Bold"/>
                <a:sym typeface="Public Sans Bold"/>
              </a:rPr>
              <a:t>Rahm Emmanuel vs. Israel </a:t>
            </a:r>
          </a:p>
          <a:p>
            <a:pPr algn="ctr">
              <a:lnSpc>
                <a:spcPts val="6299"/>
              </a:lnSpc>
            </a:pPr>
            <a:r>
              <a:rPr lang="en-US" sz="4500" b="1" spc="-135">
                <a:solidFill>
                  <a:srgbClr val="4B2B70"/>
                </a:solidFill>
                <a:latin typeface="Public Sans Bold"/>
                <a:ea typeface="Public Sans Bold"/>
                <a:cs typeface="Public Sans Bold"/>
                <a:sym typeface="Public Sans Bold"/>
              </a:rPr>
              <a:t>Tel Aviv University, July 8, 2026</a:t>
            </a:r>
          </a:p>
        </p:txBody>
      </p:sp>
      <p:sp>
        <p:nvSpPr>
          <p:cNvPr id="9" name="TextBox 9"/>
          <p:cNvSpPr txBox="1"/>
          <p:nvPr/>
        </p:nvSpPr>
        <p:spPr>
          <a:xfrm>
            <a:off x="932967" y="2281093"/>
            <a:ext cx="7973841" cy="5947410"/>
          </a:xfrm>
          <a:prstGeom prst="rect">
            <a:avLst/>
          </a:prstGeom>
        </p:spPr>
        <p:txBody>
          <a:bodyPr lIns="0" tIns="0" rIns="0" bIns="0" rtlCol="0" anchor="t">
            <a:spAutoFit/>
          </a:bodyPr>
          <a:lstStyle/>
          <a:p>
            <a:pPr algn="l">
              <a:lnSpc>
                <a:spcPts val="2940"/>
              </a:lnSpc>
              <a:spcBef>
                <a:spcPct val="0"/>
              </a:spcBef>
            </a:pPr>
            <a:r>
              <a:rPr lang="en-US" sz="2100" spc="-63">
                <a:solidFill>
                  <a:srgbClr val="4B2B70"/>
                </a:solidFill>
                <a:latin typeface="Public Sans"/>
                <a:ea typeface="Public Sans"/>
                <a:cs typeface="Public Sans"/>
                <a:sym typeface="Public Sans"/>
              </a:rPr>
              <a:t>I flew here from Chicago to tell you directly where things need to head if we are going to maintain the historic alliance that binds our two democracies. Without question, the alliance is at a crossroads. It cannot stand or survive as it has been. To maintain the strength of our ties, we need significant changes and a new direction.</a:t>
            </a:r>
          </a:p>
          <a:p>
            <a:pPr algn="l">
              <a:lnSpc>
                <a:spcPts val="2940"/>
              </a:lnSpc>
              <a:spcBef>
                <a:spcPct val="0"/>
              </a:spcBef>
            </a:pPr>
            <a:endParaRPr lang="en-US" sz="2100" spc="-63">
              <a:solidFill>
                <a:srgbClr val="4B2B70"/>
              </a:solidFill>
              <a:latin typeface="Public Sans"/>
              <a:ea typeface="Public Sans"/>
              <a:cs typeface="Public Sans"/>
              <a:sym typeface="Public Sans"/>
            </a:endParaRPr>
          </a:p>
          <a:p>
            <a:pPr algn="l">
              <a:lnSpc>
                <a:spcPts val="2940"/>
              </a:lnSpc>
              <a:spcBef>
                <a:spcPct val="0"/>
              </a:spcBef>
            </a:pPr>
            <a:r>
              <a:rPr lang="en-US" sz="2100" spc="-63">
                <a:solidFill>
                  <a:srgbClr val="4B2B70"/>
                </a:solidFill>
                <a:latin typeface="Public Sans"/>
                <a:ea typeface="Public Sans"/>
                <a:cs typeface="Public Sans"/>
                <a:sym typeface="Public Sans"/>
              </a:rPr>
              <a:t>Over the last five years, Israel has evolved from being lauded as the start-up nation to becoming, in Prime Minister Netanyahu’s words, a modern-day Sparta. You have turned from being known for your technological prowess to being considered primarily a territorial pariah. You need to think about what that means for your future.</a:t>
            </a:r>
          </a:p>
          <a:p>
            <a:pPr algn="l">
              <a:lnSpc>
                <a:spcPts val="2940"/>
              </a:lnSpc>
              <a:spcBef>
                <a:spcPct val="0"/>
              </a:spcBef>
            </a:pPr>
            <a:endParaRPr lang="en-US" sz="2100" spc="-63">
              <a:solidFill>
                <a:srgbClr val="4B2B70"/>
              </a:solidFill>
              <a:latin typeface="Public Sans"/>
              <a:ea typeface="Public Sans"/>
              <a:cs typeface="Public Sans"/>
              <a:sym typeface="Public Sans"/>
            </a:endParaRPr>
          </a:p>
          <a:p>
            <a:pPr algn="l">
              <a:lnSpc>
                <a:spcPts val="2940"/>
              </a:lnSpc>
              <a:spcBef>
                <a:spcPct val="0"/>
              </a:spcBef>
            </a:pPr>
            <a:r>
              <a:rPr lang="en-US" sz="2100" spc="-63">
                <a:solidFill>
                  <a:srgbClr val="4B2B70"/>
                </a:solidFill>
                <a:latin typeface="Public Sans"/>
                <a:ea typeface="Public Sans"/>
                <a:cs typeface="Public Sans"/>
                <a:sym typeface="Public Sans"/>
              </a:rPr>
              <a:t> the most important thing a true friend can do is to tell the truth even when it’s painful. And today is a day for truth.</a:t>
            </a:r>
          </a:p>
          <a:p>
            <a:pPr algn="l">
              <a:lnSpc>
                <a:spcPts val="2940"/>
              </a:lnSpc>
              <a:spcBef>
                <a:spcPct val="0"/>
              </a:spcBef>
            </a:pPr>
            <a:endParaRPr lang="en-US" sz="2100" spc="-63">
              <a:solidFill>
                <a:srgbClr val="4B2B70"/>
              </a:solidFill>
              <a:latin typeface="Public Sans"/>
              <a:ea typeface="Public Sans"/>
              <a:cs typeface="Public Sans"/>
              <a:sym typeface="Public Sans"/>
            </a:endParaRPr>
          </a:p>
          <a:p>
            <a:pPr algn="l">
              <a:lnSpc>
                <a:spcPts val="2940"/>
              </a:lnSpc>
              <a:spcBef>
                <a:spcPct val="0"/>
              </a:spcBef>
            </a:pPr>
            <a:endParaRPr lang="en-US" sz="2100" spc="-63">
              <a:solidFill>
                <a:srgbClr val="4B2B70"/>
              </a:solidFill>
              <a:latin typeface="Public Sans"/>
              <a:ea typeface="Public Sans"/>
              <a:cs typeface="Public Sans"/>
              <a:sym typeface="Public Sans"/>
            </a:endParaRPr>
          </a:p>
        </p:txBody>
      </p:sp>
      <p:sp>
        <p:nvSpPr>
          <p:cNvPr id="10" name="TextBox 10"/>
          <p:cNvSpPr txBox="1"/>
          <p:nvPr/>
        </p:nvSpPr>
        <p:spPr>
          <a:xfrm>
            <a:off x="9353174" y="2281093"/>
            <a:ext cx="7846541" cy="6318885"/>
          </a:xfrm>
          <a:prstGeom prst="rect">
            <a:avLst/>
          </a:prstGeom>
        </p:spPr>
        <p:txBody>
          <a:bodyPr lIns="0" tIns="0" rIns="0" bIns="0" rtlCol="0" anchor="t">
            <a:spAutoFit/>
          </a:bodyPr>
          <a:lstStyle/>
          <a:p>
            <a:pPr algn="l">
              <a:lnSpc>
                <a:spcPts val="2940"/>
              </a:lnSpc>
              <a:spcBef>
                <a:spcPct val="0"/>
              </a:spcBef>
            </a:pPr>
            <a:r>
              <a:rPr lang="en-US" sz="2100" spc="-63">
                <a:solidFill>
                  <a:srgbClr val="4B2B70"/>
                </a:solidFill>
                <a:latin typeface="Public Sans"/>
                <a:ea typeface="Public Sans"/>
                <a:cs typeface="Public Sans"/>
                <a:sym typeface="Public Sans"/>
              </a:rPr>
              <a:t>Unconditional [American] support [for Israel] has produced a Prime Minister who has presumed that his strategic interests would incur no cost if he ignored America’s concerns about settlements and sparked a regional war. </a:t>
            </a:r>
          </a:p>
          <a:p>
            <a:pPr algn="l">
              <a:lnSpc>
                <a:spcPts val="2940"/>
              </a:lnSpc>
              <a:spcBef>
                <a:spcPct val="0"/>
              </a:spcBef>
            </a:pPr>
            <a:endParaRPr lang="en-US" sz="2100" spc="-63">
              <a:solidFill>
                <a:srgbClr val="4B2B70"/>
              </a:solidFill>
              <a:latin typeface="Public Sans"/>
              <a:ea typeface="Public Sans"/>
              <a:cs typeface="Public Sans"/>
              <a:sym typeface="Public Sans"/>
            </a:endParaRPr>
          </a:p>
          <a:p>
            <a:pPr algn="l">
              <a:lnSpc>
                <a:spcPts val="2940"/>
              </a:lnSpc>
              <a:spcBef>
                <a:spcPct val="0"/>
              </a:spcBef>
            </a:pPr>
            <a:r>
              <a:rPr lang="en-US" sz="2100" spc="-63">
                <a:solidFill>
                  <a:srgbClr val="4B2B70"/>
                </a:solidFill>
                <a:latin typeface="Public Sans"/>
                <a:ea typeface="Public Sans"/>
                <a:cs typeface="Public Sans"/>
                <a:sym typeface="Public Sans"/>
              </a:rPr>
              <a:t>Unconditional support has allowed you to deny food and medical relief to innocent Palestinians suffering in Gaza, leaving the world to conclude that Israelis not only want to kill the Palestinians but that they are completely indifferent to their death, destruction, and suffering. </a:t>
            </a:r>
          </a:p>
          <a:p>
            <a:pPr algn="l">
              <a:lnSpc>
                <a:spcPts val="2940"/>
              </a:lnSpc>
              <a:spcBef>
                <a:spcPct val="0"/>
              </a:spcBef>
            </a:pPr>
            <a:endParaRPr lang="en-US" sz="2100" spc="-63">
              <a:solidFill>
                <a:srgbClr val="4B2B70"/>
              </a:solidFill>
              <a:latin typeface="Public Sans"/>
              <a:ea typeface="Public Sans"/>
              <a:cs typeface="Public Sans"/>
              <a:sym typeface="Public Sans"/>
            </a:endParaRPr>
          </a:p>
          <a:p>
            <a:pPr algn="l">
              <a:lnSpc>
                <a:spcPts val="2940"/>
              </a:lnSpc>
              <a:spcBef>
                <a:spcPct val="0"/>
              </a:spcBef>
            </a:pPr>
            <a:r>
              <a:rPr lang="en-US" sz="2100" spc="-63">
                <a:solidFill>
                  <a:srgbClr val="4B2B70"/>
                </a:solidFill>
                <a:latin typeface="Public Sans"/>
                <a:ea typeface="Public Sans"/>
                <a:cs typeface="Public Sans"/>
                <a:sym typeface="Public Sans"/>
              </a:rPr>
              <a:t>Unconditional support has girded a political coalition in the Knesset that learned it can burn Palestinian farmland in the West Bank and terrorize Palestinian families without consequence. </a:t>
            </a:r>
          </a:p>
          <a:p>
            <a:pPr algn="l">
              <a:lnSpc>
                <a:spcPts val="2940"/>
              </a:lnSpc>
              <a:spcBef>
                <a:spcPct val="0"/>
              </a:spcBef>
            </a:pPr>
            <a:endParaRPr lang="en-US" sz="2100" spc="-63">
              <a:solidFill>
                <a:srgbClr val="4B2B70"/>
              </a:solidFill>
              <a:latin typeface="Public Sans"/>
              <a:ea typeface="Public Sans"/>
              <a:cs typeface="Public Sans"/>
              <a:sym typeface="Public Sans"/>
            </a:endParaRPr>
          </a:p>
          <a:p>
            <a:pPr algn="l">
              <a:lnSpc>
                <a:spcPts val="2940"/>
              </a:lnSpc>
              <a:spcBef>
                <a:spcPct val="0"/>
              </a:spcBef>
            </a:pPr>
            <a:r>
              <a:rPr lang="en-US" sz="2100" spc="-63">
                <a:solidFill>
                  <a:srgbClr val="4B2B70"/>
                </a:solidFill>
                <a:latin typeface="Public Sans"/>
                <a:ea typeface="Public Sans"/>
                <a:cs typeface="Public Sans"/>
                <a:sym typeface="Public Sans"/>
              </a:rPr>
              <a:t>Given all of this, we need a fundamentally new and different approach to the alliance.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3082741" y="-934777"/>
            <a:ext cx="5205259" cy="13218977"/>
          </a:xfrm>
          <a:custGeom>
            <a:avLst/>
            <a:gdLst/>
            <a:ahLst/>
            <a:cxnLst/>
            <a:rect l="l" t="t" r="r" b="b"/>
            <a:pathLst>
              <a:path w="5205259" h="13218977">
                <a:moveTo>
                  <a:pt x="0" y="0"/>
                </a:moveTo>
                <a:lnTo>
                  <a:pt x="5205259" y="0"/>
                </a:lnTo>
                <a:lnTo>
                  <a:pt x="5205259" y="13218977"/>
                </a:lnTo>
                <a:lnTo>
                  <a:pt x="0" y="13218977"/>
                </a:lnTo>
                <a:lnTo>
                  <a:pt x="0" y="0"/>
                </a:lnTo>
                <a:close/>
              </a:path>
            </a:pathLst>
          </a:custGeom>
          <a:blipFill>
            <a:blip>
              <a:extLst>
                <a:ext uri="{96DAC541-7B7A-43D3-8B79-37D633B846F1}">
                  <asvg:svgBlip xmlns:asvg="http://schemas.microsoft.com/office/drawing/2016/SVG/main" r:embed="rId2"/>
                </a:ext>
              </a:extLst>
            </a:blip>
            <a:stretch>
              <a:fillRect l="-81317" t="-824" b="-266"/>
            </a:stretch>
          </a:blipFill>
        </p:spPr>
        <p:txBody>
          <a:bodyPr/>
          <a:lstStyle/>
          <a:p>
            <a:endParaRPr lang="he-IL"/>
          </a:p>
        </p:txBody>
      </p:sp>
      <p:grpSp>
        <p:nvGrpSpPr>
          <p:cNvPr id="3" name="Group 3"/>
          <p:cNvGrpSpPr/>
          <p:nvPr/>
        </p:nvGrpSpPr>
        <p:grpSpPr>
          <a:xfrm>
            <a:off x="13607604" y="1028700"/>
            <a:ext cx="4155533" cy="2049408"/>
            <a:chOff x="0" y="0"/>
            <a:chExt cx="5540711" cy="2732544"/>
          </a:xfrm>
        </p:grpSpPr>
        <p:grpSp>
          <p:nvGrpSpPr>
            <p:cNvPr id="4" name="Group 4"/>
            <p:cNvGrpSpPr/>
            <p:nvPr/>
          </p:nvGrpSpPr>
          <p:grpSpPr>
            <a:xfrm>
              <a:off x="0" y="0"/>
              <a:ext cx="5540711" cy="2732544"/>
              <a:chOff x="0" y="0"/>
              <a:chExt cx="619719" cy="305630"/>
            </a:xfrm>
          </p:grpSpPr>
          <p:sp>
            <p:nvSpPr>
              <p:cNvPr id="5" name="Freeform 5"/>
              <p:cNvSpPr/>
              <p:nvPr/>
            </p:nvSpPr>
            <p:spPr>
              <a:xfrm>
                <a:off x="0" y="0"/>
                <a:ext cx="619719" cy="305630"/>
              </a:xfrm>
              <a:custGeom>
                <a:avLst/>
                <a:gdLst/>
                <a:ahLst/>
                <a:cxnLst/>
                <a:rect l="l" t="t" r="r" b="b"/>
                <a:pathLst>
                  <a:path w="619719" h="305630">
                    <a:moveTo>
                      <a:pt x="540301" y="0"/>
                    </a:moveTo>
                    <a:lnTo>
                      <a:pt x="79418" y="0"/>
                    </a:lnTo>
                    <a:cubicBezTo>
                      <a:pt x="79418" y="43699"/>
                      <a:pt x="44079" y="79418"/>
                      <a:pt x="0" y="79418"/>
                    </a:cubicBezTo>
                    <a:lnTo>
                      <a:pt x="0" y="226212"/>
                    </a:lnTo>
                    <a:cubicBezTo>
                      <a:pt x="43699" y="226212"/>
                      <a:pt x="79418" y="261551"/>
                      <a:pt x="79418" y="305630"/>
                    </a:cubicBezTo>
                    <a:lnTo>
                      <a:pt x="540301" y="305630"/>
                    </a:lnTo>
                    <a:cubicBezTo>
                      <a:pt x="540301" y="261931"/>
                      <a:pt x="575640" y="226212"/>
                      <a:pt x="619719" y="226212"/>
                    </a:cubicBezTo>
                    <a:lnTo>
                      <a:pt x="619719" y="79418"/>
                    </a:lnTo>
                    <a:cubicBezTo>
                      <a:pt x="576020" y="79418"/>
                      <a:pt x="540301" y="44079"/>
                      <a:pt x="540301" y="0"/>
                    </a:cubicBezTo>
                    <a:close/>
                  </a:path>
                </a:pathLst>
              </a:custGeom>
              <a:solidFill>
                <a:srgbClr val="FFFFFF"/>
              </a:solidFill>
            </p:spPr>
            <p:txBody>
              <a:bodyPr/>
              <a:lstStyle/>
              <a:p>
                <a:endParaRPr lang="he-IL"/>
              </a:p>
            </p:txBody>
          </p:sp>
          <p:sp>
            <p:nvSpPr>
              <p:cNvPr id="6" name="TextBox 6"/>
              <p:cNvSpPr txBox="1"/>
              <p:nvPr/>
            </p:nvSpPr>
            <p:spPr>
              <a:xfrm>
                <a:off x="38100" y="0"/>
                <a:ext cx="543519" cy="267530"/>
              </a:xfrm>
              <a:prstGeom prst="rect">
                <a:avLst/>
              </a:prstGeom>
            </p:spPr>
            <p:txBody>
              <a:bodyPr lIns="50800" tIns="50800" rIns="50800" bIns="50800" rtlCol="0" anchor="ctr"/>
              <a:lstStyle/>
              <a:p>
                <a:pPr algn="ctr">
                  <a:lnSpc>
                    <a:spcPts val="1960"/>
                  </a:lnSpc>
                </a:pPr>
                <a:endParaRPr/>
              </a:p>
            </p:txBody>
          </p:sp>
        </p:grpSp>
        <p:sp>
          <p:nvSpPr>
            <p:cNvPr id="7" name="Freeform 7"/>
            <p:cNvSpPr/>
            <p:nvPr/>
          </p:nvSpPr>
          <p:spPr>
            <a:xfrm rot="-21600000">
              <a:off x="993968" y="499669"/>
              <a:ext cx="3552774" cy="1733206"/>
            </a:xfrm>
            <a:custGeom>
              <a:avLst/>
              <a:gdLst/>
              <a:ahLst/>
              <a:cxnLst/>
              <a:rect l="l" t="t" r="r" b="b"/>
              <a:pathLst>
                <a:path w="3552774" h="1733206">
                  <a:moveTo>
                    <a:pt x="3552774" y="1733206"/>
                  </a:moveTo>
                  <a:lnTo>
                    <a:pt x="0" y="1733206"/>
                  </a:lnTo>
                  <a:lnTo>
                    <a:pt x="0" y="0"/>
                  </a:lnTo>
                  <a:lnTo>
                    <a:pt x="3552774" y="0"/>
                  </a:lnTo>
                  <a:lnTo>
                    <a:pt x="3552774" y="1733206"/>
                  </a:lnTo>
                  <a:close/>
                </a:path>
              </a:pathLst>
            </a:custGeom>
            <a:blipFill>
              <a:blip r:embed="rId3"/>
              <a:stretch>
                <a:fillRect t="-877" b="-877"/>
              </a:stretch>
            </a:blipFill>
          </p:spPr>
          <p:txBody>
            <a:bodyPr/>
            <a:lstStyle/>
            <a:p>
              <a:endParaRPr lang="he-IL"/>
            </a:p>
          </p:txBody>
        </p:sp>
      </p:grpSp>
      <p:sp>
        <p:nvSpPr>
          <p:cNvPr id="8" name="Freeform 8"/>
          <p:cNvSpPr/>
          <p:nvPr/>
        </p:nvSpPr>
        <p:spPr>
          <a:xfrm>
            <a:off x="13082741" y="9175531"/>
            <a:ext cx="5205259" cy="1111469"/>
          </a:xfrm>
          <a:custGeom>
            <a:avLst/>
            <a:gdLst/>
            <a:ahLst/>
            <a:cxnLst/>
            <a:rect l="l" t="t" r="r" b="b"/>
            <a:pathLst>
              <a:path w="5205259" h="1111469">
                <a:moveTo>
                  <a:pt x="0" y="0"/>
                </a:moveTo>
                <a:lnTo>
                  <a:pt x="5205259" y="0"/>
                </a:lnTo>
                <a:lnTo>
                  <a:pt x="5205259" y="1111469"/>
                </a:lnTo>
                <a:lnTo>
                  <a:pt x="0" y="1111469"/>
                </a:lnTo>
                <a:lnTo>
                  <a:pt x="0" y="0"/>
                </a:lnTo>
                <a:close/>
              </a:path>
            </a:pathLst>
          </a:custGeom>
          <a:blipFill>
            <a:blip r:embed="rId4"/>
            <a:stretch>
              <a:fillRect l="-40426" t="-376423" r="-40426"/>
            </a:stretch>
          </a:blipFill>
        </p:spPr>
        <p:txBody>
          <a:bodyPr/>
          <a:lstStyle/>
          <a:p>
            <a:endParaRPr lang="he-IL"/>
          </a:p>
        </p:txBody>
      </p:sp>
      <p:grpSp>
        <p:nvGrpSpPr>
          <p:cNvPr id="9" name="Group 9"/>
          <p:cNvGrpSpPr/>
          <p:nvPr/>
        </p:nvGrpSpPr>
        <p:grpSpPr>
          <a:xfrm>
            <a:off x="13290411" y="9376541"/>
            <a:ext cx="4961369" cy="709448"/>
            <a:chOff x="0" y="0"/>
            <a:chExt cx="6615159" cy="945931"/>
          </a:xfrm>
        </p:grpSpPr>
        <p:sp>
          <p:nvSpPr>
            <p:cNvPr id="10" name="Freeform 10"/>
            <p:cNvSpPr/>
            <p:nvPr/>
          </p:nvSpPr>
          <p:spPr>
            <a:xfrm>
              <a:off x="0" y="0"/>
              <a:ext cx="1857164" cy="896894"/>
            </a:xfrm>
            <a:custGeom>
              <a:avLst/>
              <a:gdLst/>
              <a:ahLst/>
              <a:cxnLst/>
              <a:rect l="l" t="t" r="r" b="b"/>
              <a:pathLst>
                <a:path w="1857164" h="896894">
                  <a:moveTo>
                    <a:pt x="0" y="0"/>
                  </a:moveTo>
                  <a:lnTo>
                    <a:pt x="1857164" y="0"/>
                  </a:lnTo>
                  <a:lnTo>
                    <a:pt x="1857164" y="896894"/>
                  </a:lnTo>
                  <a:lnTo>
                    <a:pt x="0" y="896894"/>
                  </a:lnTo>
                  <a:lnTo>
                    <a:pt x="0" y="0"/>
                  </a:lnTo>
                  <a:close/>
                </a:path>
              </a:pathLst>
            </a:custGeom>
            <a:blipFill>
              <a:blip r:embed="rId5"/>
              <a:stretch>
                <a:fillRect t="-9376" b="-9376"/>
              </a:stretch>
            </a:blipFill>
          </p:spPr>
          <p:txBody>
            <a:bodyPr/>
            <a:lstStyle/>
            <a:p>
              <a:endParaRPr lang="he-IL"/>
            </a:p>
          </p:txBody>
        </p:sp>
        <p:sp>
          <p:nvSpPr>
            <p:cNvPr id="11" name="Freeform 11"/>
            <p:cNvSpPr/>
            <p:nvPr/>
          </p:nvSpPr>
          <p:spPr>
            <a:xfrm>
              <a:off x="2038969" y="175631"/>
              <a:ext cx="115498" cy="620222"/>
            </a:xfrm>
            <a:custGeom>
              <a:avLst/>
              <a:gdLst/>
              <a:ahLst/>
              <a:cxnLst/>
              <a:rect l="l" t="t" r="r" b="b"/>
              <a:pathLst>
                <a:path w="115498" h="620222">
                  <a:moveTo>
                    <a:pt x="0" y="0"/>
                  </a:moveTo>
                  <a:lnTo>
                    <a:pt x="115498" y="0"/>
                  </a:lnTo>
                  <a:lnTo>
                    <a:pt x="115498" y="620222"/>
                  </a:lnTo>
                  <a:lnTo>
                    <a:pt x="0" y="620222"/>
                  </a:lnTo>
                  <a:lnTo>
                    <a:pt x="0" y="0"/>
                  </a:lnTo>
                  <a:close/>
                </a:path>
              </a:pathLst>
            </a:custGeom>
            <a:blipFill>
              <a:blip r:embed="rId6"/>
              <a:stretch>
                <a:fillRect l="-1052029" r="-2152577"/>
              </a:stretch>
            </a:blipFill>
          </p:spPr>
          <p:txBody>
            <a:bodyPr/>
            <a:lstStyle/>
            <a:p>
              <a:endParaRPr lang="he-IL"/>
            </a:p>
          </p:txBody>
        </p:sp>
        <p:sp>
          <p:nvSpPr>
            <p:cNvPr id="12" name="Freeform 12"/>
            <p:cNvSpPr/>
            <p:nvPr/>
          </p:nvSpPr>
          <p:spPr>
            <a:xfrm>
              <a:off x="2326834" y="43875"/>
              <a:ext cx="4288325" cy="902056"/>
            </a:xfrm>
            <a:custGeom>
              <a:avLst/>
              <a:gdLst/>
              <a:ahLst/>
              <a:cxnLst/>
              <a:rect l="l" t="t" r="r" b="b"/>
              <a:pathLst>
                <a:path w="4288325" h="902056">
                  <a:moveTo>
                    <a:pt x="0" y="0"/>
                  </a:moveTo>
                  <a:lnTo>
                    <a:pt x="4288325" y="0"/>
                  </a:lnTo>
                  <a:lnTo>
                    <a:pt x="4288325" y="902056"/>
                  </a:lnTo>
                  <a:lnTo>
                    <a:pt x="0" y="902056"/>
                  </a:lnTo>
                  <a:lnTo>
                    <a:pt x="0" y="0"/>
                  </a:lnTo>
                  <a:close/>
                </a:path>
              </a:pathLst>
            </a:custGeom>
            <a:blipFill>
              <a:blip r:embed="rId7"/>
              <a:stretch>
                <a:fillRect t="-9376" b="-9376"/>
              </a:stretch>
            </a:blipFill>
          </p:spPr>
          <p:txBody>
            <a:bodyPr/>
            <a:lstStyle/>
            <a:p>
              <a:endParaRPr lang="he-IL"/>
            </a:p>
          </p:txBody>
        </p:sp>
      </p:grpSp>
      <p:sp>
        <p:nvSpPr>
          <p:cNvPr id="13" name="TextBox 13"/>
          <p:cNvSpPr txBox="1"/>
          <p:nvPr/>
        </p:nvSpPr>
        <p:spPr>
          <a:xfrm>
            <a:off x="623977" y="102367"/>
            <a:ext cx="12115286" cy="3473449"/>
          </a:xfrm>
          <a:prstGeom prst="rect">
            <a:avLst/>
          </a:prstGeom>
        </p:spPr>
        <p:txBody>
          <a:bodyPr lIns="0" tIns="0" rIns="0" bIns="0" rtlCol="0" anchor="t">
            <a:spAutoFit/>
          </a:bodyPr>
          <a:lstStyle/>
          <a:p>
            <a:pPr algn="ctr" rtl="1">
              <a:lnSpc>
                <a:spcPts val="28000"/>
              </a:lnSpc>
            </a:pPr>
            <a:r>
              <a:rPr lang="he-IL" sz="20000" b="1" spc="-600">
                <a:solidFill>
                  <a:srgbClr val="000000"/>
                </a:solidFill>
                <a:latin typeface="UltimativyMF Bold"/>
                <a:ea typeface="UltimativyMF Bold"/>
                <a:cs typeface="UltimativyMF Bold"/>
                <a:sym typeface="UltimativyMF Bold"/>
                <a:rtl/>
              </a:rPr>
              <a:t>מקרי בוחן</a:t>
            </a:r>
          </a:p>
        </p:txBody>
      </p:sp>
      <p:sp>
        <p:nvSpPr>
          <p:cNvPr id="14" name="TextBox 14"/>
          <p:cNvSpPr txBox="1"/>
          <p:nvPr/>
        </p:nvSpPr>
        <p:spPr>
          <a:xfrm>
            <a:off x="623977" y="3385316"/>
            <a:ext cx="12115286" cy="2984501"/>
          </a:xfrm>
          <a:prstGeom prst="rect">
            <a:avLst/>
          </a:prstGeom>
        </p:spPr>
        <p:txBody>
          <a:bodyPr lIns="0" tIns="0" rIns="0" bIns="0" rtlCol="0" anchor="t">
            <a:spAutoFit/>
          </a:bodyPr>
          <a:lstStyle/>
          <a:p>
            <a:pPr algn="ctr" rtl="1">
              <a:lnSpc>
                <a:spcPts val="11899"/>
              </a:lnSpc>
            </a:pPr>
            <a:r>
              <a:rPr lang="he-IL" sz="8499" b="1" spc="-254">
                <a:solidFill>
                  <a:srgbClr val="000000"/>
                </a:solidFill>
                <a:latin typeface="UltimativyMF Bold"/>
                <a:ea typeface="UltimativyMF Bold"/>
                <a:cs typeface="UltimativyMF Bold"/>
                <a:sym typeface="UltimativyMF Bold"/>
                <a:rtl/>
              </a:rPr>
              <a:t>מחלוקות מהשטח</a:t>
            </a:r>
          </a:p>
          <a:p>
            <a:pPr algn="ctr" rtl="1">
              <a:lnSpc>
                <a:spcPts val="11899"/>
              </a:lnSpc>
              <a:spcBef>
                <a:spcPct val="0"/>
              </a:spcBef>
            </a:pPr>
            <a:r>
              <a:rPr lang="he-IL" sz="8499" b="1" spc="-254">
                <a:solidFill>
                  <a:srgbClr val="000000"/>
                </a:solidFill>
                <a:latin typeface="UltimativyMF Bold"/>
                <a:ea typeface="UltimativyMF Bold"/>
                <a:cs typeface="UltimativyMF Bold"/>
                <a:sym typeface="UltimativyMF Bold"/>
                <a:rtl/>
              </a:rPr>
              <a:t>של יהדות ארה״ב</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8883046"/>
            <a:ext cx="18288000" cy="1403954"/>
          </a:xfrm>
          <a:custGeom>
            <a:avLst/>
            <a:gdLst/>
            <a:ahLst/>
            <a:cxnLst/>
            <a:rect l="l" t="t" r="r" b="b"/>
            <a:pathLst>
              <a:path w="18288000" h="1403954">
                <a:moveTo>
                  <a:pt x="0" y="0"/>
                </a:moveTo>
                <a:lnTo>
                  <a:pt x="18288000" y="0"/>
                </a:lnTo>
                <a:lnTo>
                  <a:pt x="18288000" y="1403954"/>
                </a:lnTo>
                <a:lnTo>
                  <a:pt x="0" y="1403954"/>
                </a:lnTo>
                <a:lnTo>
                  <a:pt x="0" y="0"/>
                </a:lnTo>
                <a:close/>
              </a:path>
            </a:pathLst>
          </a:custGeom>
          <a:blipFill>
            <a:blip r:embed="rId2"/>
            <a:stretch>
              <a:fillRect t="-632716"/>
            </a:stretch>
          </a:blipFill>
        </p:spPr>
        <p:txBody>
          <a:bodyPr/>
          <a:lstStyle/>
          <a:p>
            <a:endParaRPr lang="he-IL"/>
          </a:p>
        </p:txBody>
      </p:sp>
      <p:sp>
        <p:nvSpPr>
          <p:cNvPr id="3" name="Freeform 3"/>
          <p:cNvSpPr/>
          <p:nvPr/>
        </p:nvSpPr>
        <p:spPr>
          <a:xfrm>
            <a:off x="15837279" y="9029458"/>
            <a:ext cx="2238365" cy="1111131"/>
          </a:xfrm>
          <a:custGeom>
            <a:avLst/>
            <a:gdLst/>
            <a:ahLst/>
            <a:cxnLst/>
            <a:rect l="l" t="t" r="r" b="b"/>
            <a:pathLst>
              <a:path w="2238365" h="1111131">
                <a:moveTo>
                  <a:pt x="0" y="0"/>
                </a:moveTo>
                <a:lnTo>
                  <a:pt x="2238365" y="0"/>
                </a:lnTo>
                <a:lnTo>
                  <a:pt x="2238365" y="1111131"/>
                </a:lnTo>
                <a:lnTo>
                  <a:pt x="0" y="1111131"/>
                </a:lnTo>
                <a:lnTo>
                  <a:pt x="0" y="0"/>
                </a:lnTo>
                <a:close/>
              </a:path>
            </a:pathLst>
          </a:custGeom>
          <a:blipFill>
            <a:blip r:embed="rId3"/>
            <a:stretch>
              <a:fillRect/>
            </a:stretch>
          </a:blipFill>
        </p:spPr>
        <p:txBody>
          <a:bodyPr/>
          <a:lstStyle/>
          <a:p>
            <a:endParaRPr lang="he-IL"/>
          </a:p>
        </p:txBody>
      </p:sp>
      <p:sp>
        <p:nvSpPr>
          <p:cNvPr id="4" name="Freeform 4"/>
          <p:cNvSpPr/>
          <p:nvPr/>
        </p:nvSpPr>
        <p:spPr>
          <a:xfrm>
            <a:off x="14067825" y="0"/>
            <a:ext cx="4220175" cy="6074653"/>
          </a:xfrm>
          <a:custGeom>
            <a:avLst/>
            <a:gdLst/>
            <a:ahLst/>
            <a:cxnLst/>
            <a:rect l="l" t="t" r="r" b="b"/>
            <a:pathLst>
              <a:path w="4220175" h="6074653">
                <a:moveTo>
                  <a:pt x="0" y="0"/>
                </a:moveTo>
                <a:lnTo>
                  <a:pt x="4220175" y="0"/>
                </a:lnTo>
                <a:lnTo>
                  <a:pt x="4220175" y="6074653"/>
                </a:lnTo>
                <a:lnTo>
                  <a:pt x="0" y="6074653"/>
                </a:lnTo>
                <a:lnTo>
                  <a:pt x="0" y="0"/>
                </a:lnTo>
                <a:close/>
              </a:path>
            </a:pathLst>
          </a:custGeom>
          <a:blipFill>
            <a:blip r:embed="rId4"/>
            <a:stretch>
              <a:fillRect l="-15325" t="-147513" r="-405214" b="-128204"/>
            </a:stretch>
          </a:blipFill>
        </p:spPr>
        <p:txBody>
          <a:bodyPr/>
          <a:lstStyle/>
          <a:p>
            <a:endParaRPr lang="he-IL"/>
          </a:p>
        </p:txBody>
      </p:sp>
      <p:grpSp>
        <p:nvGrpSpPr>
          <p:cNvPr id="5" name="Group 5"/>
          <p:cNvGrpSpPr/>
          <p:nvPr/>
        </p:nvGrpSpPr>
        <p:grpSpPr>
          <a:xfrm>
            <a:off x="6024810" y="9055351"/>
            <a:ext cx="6238381" cy="1059344"/>
            <a:chOff x="0" y="0"/>
            <a:chExt cx="8317841" cy="1412459"/>
          </a:xfrm>
        </p:grpSpPr>
        <p:sp>
          <p:nvSpPr>
            <p:cNvPr id="6" name="Freeform 6"/>
            <p:cNvSpPr/>
            <p:nvPr/>
          </p:nvSpPr>
          <p:spPr>
            <a:xfrm>
              <a:off x="0" y="0"/>
              <a:ext cx="2335181" cy="1339236"/>
            </a:xfrm>
            <a:custGeom>
              <a:avLst/>
              <a:gdLst/>
              <a:ahLst/>
              <a:cxnLst/>
              <a:rect l="l" t="t" r="r" b="b"/>
              <a:pathLst>
                <a:path w="2335181" h="1339236">
                  <a:moveTo>
                    <a:pt x="0" y="0"/>
                  </a:moveTo>
                  <a:lnTo>
                    <a:pt x="2335181" y="0"/>
                  </a:lnTo>
                  <a:lnTo>
                    <a:pt x="2335181" y="1339236"/>
                  </a:lnTo>
                  <a:lnTo>
                    <a:pt x="0" y="1339236"/>
                  </a:lnTo>
                  <a:lnTo>
                    <a:pt x="0" y="0"/>
                  </a:lnTo>
                  <a:close/>
                </a:path>
              </a:pathLst>
            </a:custGeom>
            <a:blipFill>
              <a:blip r:embed="rId5"/>
              <a:stretch>
                <a:fillRect/>
              </a:stretch>
            </a:blipFill>
          </p:spPr>
          <p:txBody>
            <a:bodyPr/>
            <a:lstStyle/>
            <a:p>
              <a:endParaRPr lang="he-IL"/>
            </a:p>
          </p:txBody>
        </p:sp>
        <p:sp>
          <p:nvSpPr>
            <p:cNvPr id="7" name="Freeform 7"/>
            <p:cNvSpPr/>
            <p:nvPr/>
          </p:nvSpPr>
          <p:spPr>
            <a:xfrm>
              <a:off x="2563781" y="262251"/>
              <a:ext cx="145226" cy="926112"/>
            </a:xfrm>
            <a:custGeom>
              <a:avLst/>
              <a:gdLst/>
              <a:ahLst/>
              <a:cxnLst/>
              <a:rect l="l" t="t" r="r" b="b"/>
              <a:pathLst>
                <a:path w="145226" h="926112">
                  <a:moveTo>
                    <a:pt x="0" y="0"/>
                  </a:moveTo>
                  <a:lnTo>
                    <a:pt x="145226" y="0"/>
                  </a:lnTo>
                  <a:lnTo>
                    <a:pt x="145226" y="926112"/>
                  </a:lnTo>
                  <a:lnTo>
                    <a:pt x="0" y="926112"/>
                  </a:lnTo>
                  <a:lnTo>
                    <a:pt x="0" y="0"/>
                  </a:lnTo>
                  <a:close/>
                </a:path>
              </a:pathLst>
            </a:custGeom>
            <a:blipFill>
              <a:blip r:embed="rId6"/>
              <a:stretch>
                <a:fillRect l="-1258697" r="-2565635"/>
              </a:stretch>
            </a:blipFill>
          </p:spPr>
          <p:txBody>
            <a:bodyPr/>
            <a:lstStyle/>
            <a:p>
              <a:endParaRPr lang="he-IL"/>
            </a:p>
          </p:txBody>
        </p:sp>
        <p:sp>
          <p:nvSpPr>
            <p:cNvPr id="8" name="Freeform 8"/>
            <p:cNvSpPr/>
            <p:nvPr/>
          </p:nvSpPr>
          <p:spPr>
            <a:xfrm>
              <a:off x="2925740" y="65514"/>
              <a:ext cx="5392101" cy="1346945"/>
            </a:xfrm>
            <a:custGeom>
              <a:avLst/>
              <a:gdLst/>
              <a:ahLst/>
              <a:cxnLst/>
              <a:rect l="l" t="t" r="r" b="b"/>
              <a:pathLst>
                <a:path w="5392101" h="1346945">
                  <a:moveTo>
                    <a:pt x="0" y="0"/>
                  </a:moveTo>
                  <a:lnTo>
                    <a:pt x="5392101" y="0"/>
                  </a:lnTo>
                  <a:lnTo>
                    <a:pt x="5392101" y="1346945"/>
                  </a:lnTo>
                  <a:lnTo>
                    <a:pt x="0" y="1346945"/>
                  </a:lnTo>
                  <a:lnTo>
                    <a:pt x="0" y="0"/>
                  </a:lnTo>
                  <a:close/>
                </a:path>
              </a:pathLst>
            </a:custGeom>
            <a:blipFill>
              <a:blip r:embed="rId7"/>
              <a:stretch>
                <a:fillRect/>
              </a:stretch>
            </a:blipFill>
          </p:spPr>
          <p:txBody>
            <a:bodyPr/>
            <a:lstStyle/>
            <a:p>
              <a:endParaRPr lang="he-IL"/>
            </a:p>
          </p:txBody>
        </p:sp>
      </p:grpSp>
      <p:sp>
        <p:nvSpPr>
          <p:cNvPr id="9" name="Freeform 9"/>
          <p:cNvSpPr/>
          <p:nvPr/>
        </p:nvSpPr>
        <p:spPr>
          <a:xfrm>
            <a:off x="10193566" y="2764809"/>
            <a:ext cx="6208196" cy="5355869"/>
          </a:xfrm>
          <a:custGeom>
            <a:avLst/>
            <a:gdLst/>
            <a:ahLst/>
            <a:cxnLst/>
            <a:rect l="l" t="t" r="r" b="b"/>
            <a:pathLst>
              <a:path w="6208196" h="5355869">
                <a:moveTo>
                  <a:pt x="0" y="0"/>
                </a:moveTo>
                <a:lnTo>
                  <a:pt x="6208197" y="0"/>
                </a:lnTo>
                <a:lnTo>
                  <a:pt x="6208197" y="5355869"/>
                </a:lnTo>
                <a:lnTo>
                  <a:pt x="0" y="5355869"/>
                </a:lnTo>
                <a:lnTo>
                  <a:pt x="0" y="0"/>
                </a:lnTo>
                <a:close/>
              </a:path>
            </a:pathLst>
          </a:custGeom>
          <a:blipFill>
            <a:blip r:embed="rId8"/>
            <a:stretch>
              <a:fillRect l="-27587" t="-480" r="-29122" b="-1730"/>
            </a:stretch>
          </a:blipFill>
        </p:spPr>
        <p:txBody>
          <a:bodyPr/>
          <a:lstStyle/>
          <a:p>
            <a:endParaRPr lang="he-IL"/>
          </a:p>
        </p:txBody>
      </p:sp>
      <p:sp>
        <p:nvSpPr>
          <p:cNvPr id="10" name="TextBox 10"/>
          <p:cNvSpPr txBox="1"/>
          <p:nvPr/>
        </p:nvSpPr>
        <p:spPr>
          <a:xfrm>
            <a:off x="2811815" y="786679"/>
            <a:ext cx="12115286" cy="771525"/>
          </a:xfrm>
          <a:prstGeom prst="rect">
            <a:avLst/>
          </a:prstGeom>
        </p:spPr>
        <p:txBody>
          <a:bodyPr lIns="0" tIns="0" rIns="0" bIns="0" rtlCol="0" anchor="t">
            <a:spAutoFit/>
          </a:bodyPr>
          <a:lstStyle/>
          <a:p>
            <a:pPr algn="ctr">
              <a:lnSpc>
                <a:spcPts val="6299"/>
              </a:lnSpc>
            </a:pPr>
            <a:r>
              <a:rPr lang="en-US" sz="4500" b="1" spc="-135">
                <a:solidFill>
                  <a:srgbClr val="4B2B70"/>
                </a:solidFill>
                <a:latin typeface="Public Sans Bold"/>
                <a:ea typeface="Public Sans Bold"/>
                <a:cs typeface="Public Sans Bold"/>
                <a:sym typeface="Public Sans Bold"/>
              </a:rPr>
              <a:t>Rabbi David Ingber vs. Rabbi Sharon Brous</a:t>
            </a:r>
          </a:p>
        </p:txBody>
      </p:sp>
      <p:sp>
        <p:nvSpPr>
          <p:cNvPr id="11" name="TextBox 11"/>
          <p:cNvSpPr txBox="1"/>
          <p:nvPr/>
        </p:nvSpPr>
        <p:spPr>
          <a:xfrm>
            <a:off x="499454" y="2592360"/>
            <a:ext cx="9387092" cy="5444490"/>
          </a:xfrm>
          <a:prstGeom prst="rect">
            <a:avLst/>
          </a:prstGeom>
        </p:spPr>
        <p:txBody>
          <a:bodyPr lIns="0" tIns="0" rIns="0" bIns="0" rtlCol="0" anchor="t">
            <a:spAutoFit/>
          </a:bodyPr>
          <a:lstStyle/>
          <a:p>
            <a:pPr algn="l">
              <a:lnSpc>
                <a:spcPts val="3359"/>
              </a:lnSpc>
            </a:pPr>
            <a:r>
              <a:rPr lang="en-US" sz="2399" b="1" spc="-71">
                <a:solidFill>
                  <a:srgbClr val="4B2B70"/>
                </a:solidFill>
                <a:latin typeface="Public Sans Bold"/>
                <a:ea typeface="Public Sans Bold"/>
                <a:cs typeface="Public Sans Bold"/>
                <a:sym typeface="Public Sans Bold"/>
              </a:rPr>
              <a:t>Rabbi Sharon Brous</a:t>
            </a:r>
          </a:p>
          <a:p>
            <a:pPr algn="l">
              <a:lnSpc>
                <a:spcPts val="3359"/>
              </a:lnSpc>
            </a:pPr>
            <a:endParaRPr lang="en-US" sz="2399" b="1" spc="-71">
              <a:solidFill>
                <a:srgbClr val="4B2B70"/>
              </a:solidFill>
              <a:latin typeface="Public Sans Bold"/>
              <a:ea typeface="Public Sans Bold"/>
              <a:cs typeface="Public Sans Bold"/>
              <a:sym typeface="Public Sans Bold"/>
            </a:endParaRPr>
          </a:p>
          <a:p>
            <a:pPr marL="518158" lvl="1" indent="-259079" algn="l">
              <a:lnSpc>
                <a:spcPts val="3359"/>
              </a:lnSpc>
              <a:buFont typeface="Arial"/>
              <a:buChar char="•"/>
            </a:pPr>
            <a:r>
              <a:rPr lang="en-US" sz="2399" spc="-71">
                <a:solidFill>
                  <a:srgbClr val="4B2B70"/>
                </a:solidFill>
                <a:latin typeface="Public Sans"/>
                <a:ea typeface="Public Sans"/>
                <a:cs typeface="Public Sans"/>
                <a:sym typeface="Public Sans"/>
              </a:rPr>
              <a:t>Founding rabbi of IKAR (est. 2004), the influential nondenominational Los Angeles congregation; among the most prominent liberal clergy in America</a:t>
            </a:r>
          </a:p>
          <a:p>
            <a:pPr marL="518158" lvl="1" indent="-259079" algn="l">
              <a:lnSpc>
                <a:spcPts val="3359"/>
              </a:lnSpc>
              <a:buFont typeface="Arial"/>
              <a:buChar char="•"/>
            </a:pPr>
            <a:r>
              <a:rPr lang="en-US" sz="2399" spc="-71">
                <a:solidFill>
                  <a:srgbClr val="4B2B70"/>
                </a:solidFill>
                <a:latin typeface="Public Sans"/>
                <a:ea typeface="Public Sans"/>
                <a:cs typeface="Public Sans"/>
                <a:sym typeface="Public Sans"/>
              </a:rPr>
              <a:t>Delivered a blessing at President Biden's 2021 inaugural prayer service; author of The Amen Effect (2024)</a:t>
            </a:r>
          </a:p>
          <a:p>
            <a:pPr marL="518158" lvl="1" indent="-259079" algn="l">
              <a:lnSpc>
                <a:spcPts val="3359"/>
              </a:lnSpc>
              <a:buFont typeface="Arial"/>
              <a:buChar char="•"/>
            </a:pPr>
            <a:r>
              <a:rPr lang="en-US" sz="2399" spc="-71">
                <a:solidFill>
                  <a:srgbClr val="4B2B70"/>
                </a:solidFill>
                <a:latin typeface="Public Sans"/>
                <a:ea typeface="Public Sans"/>
                <a:cs typeface="Public Sans"/>
                <a:sym typeface="Public Sans"/>
              </a:rPr>
              <a:t>A leading voice of "prophetic Judaism": Jewish credibility depends on moral accountability, including public confrontation with occupation and settler violence</a:t>
            </a:r>
          </a:p>
          <a:p>
            <a:pPr marL="518158" lvl="1" indent="-259079" algn="l">
              <a:lnSpc>
                <a:spcPts val="3359"/>
              </a:lnSpc>
              <a:buFont typeface="Arial"/>
              <a:buChar char="•"/>
            </a:pPr>
            <a:r>
              <a:rPr lang="en-US" sz="2399" spc="-71">
                <a:solidFill>
                  <a:srgbClr val="4B2B70"/>
                </a:solidFill>
                <a:latin typeface="Public Sans"/>
                <a:ea typeface="Public Sans"/>
                <a:cs typeface="Public Sans"/>
                <a:sym typeface="Public Sans"/>
              </a:rPr>
              <a:t>A Zionist who affirms a Jewish and democratic state — but warns that branding all criticism or Palestinian solidarity as antisemitic weakens the fight against real antisemitism</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8883046"/>
            <a:ext cx="18288000" cy="1403954"/>
          </a:xfrm>
          <a:custGeom>
            <a:avLst/>
            <a:gdLst/>
            <a:ahLst/>
            <a:cxnLst/>
            <a:rect l="l" t="t" r="r" b="b"/>
            <a:pathLst>
              <a:path w="18288000" h="1403954">
                <a:moveTo>
                  <a:pt x="0" y="0"/>
                </a:moveTo>
                <a:lnTo>
                  <a:pt x="18288000" y="0"/>
                </a:lnTo>
                <a:lnTo>
                  <a:pt x="18288000" y="1403954"/>
                </a:lnTo>
                <a:lnTo>
                  <a:pt x="0" y="1403954"/>
                </a:lnTo>
                <a:lnTo>
                  <a:pt x="0" y="0"/>
                </a:lnTo>
                <a:close/>
              </a:path>
            </a:pathLst>
          </a:custGeom>
          <a:blipFill>
            <a:blip r:embed="rId2"/>
            <a:stretch>
              <a:fillRect t="-632716"/>
            </a:stretch>
          </a:blipFill>
        </p:spPr>
        <p:txBody>
          <a:bodyPr/>
          <a:lstStyle/>
          <a:p>
            <a:endParaRPr lang="he-IL"/>
          </a:p>
        </p:txBody>
      </p:sp>
      <p:sp>
        <p:nvSpPr>
          <p:cNvPr id="3" name="Freeform 3"/>
          <p:cNvSpPr/>
          <p:nvPr/>
        </p:nvSpPr>
        <p:spPr>
          <a:xfrm>
            <a:off x="15790941" y="9029458"/>
            <a:ext cx="2238365" cy="1111131"/>
          </a:xfrm>
          <a:custGeom>
            <a:avLst/>
            <a:gdLst/>
            <a:ahLst/>
            <a:cxnLst/>
            <a:rect l="l" t="t" r="r" b="b"/>
            <a:pathLst>
              <a:path w="2238365" h="1111131">
                <a:moveTo>
                  <a:pt x="0" y="0"/>
                </a:moveTo>
                <a:lnTo>
                  <a:pt x="2238365" y="0"/>
                </a:lnTo>
                <a:lnTo>
                  <a:pt x="2238365" y="1111131"/>
                </a:lnTo>
                <a:lnTo>
                  <a:pt x="0" y="1111131"/>
                </a:lnTo>
                <a:lnTo>
                  <a:pt x="0" y="0"/>
                </a:lnTo>
                <a:close/>
              </a:path>
            </a:pathLst>
          </a:custGeom>
          <a:blipFill>
            <a:blip r:embed="rId3"/>
            <a:stretch>
              <a:fillRect/>
            </a:stretch>
          </a:blipFill>
        </p:spPr>
        <p:txBody>
          <a:bodyPr/>
          <a:lstStyle/>
          <a:p>
            <a:endParaRPr lang="he-IL"/>
          </a:p>
        </p:txBody>
      </p:sp>
      <p:sp>
        <p:nvSpPr>
          <p:cNvPr id="4" name="Freeform 4"/>
          <p:cNvSpPr/>
          <p:nvPr/>
        </p:nvSpPr>
        <p:spPr>
          <a:xfrm>
            <a:off x="14067825" y="0"/>
            <a:ext cx="4220175" cy="6074653"/>
          </a:xfrm>
          <a:custGeom>
            <a:avLst/>
            <a:gdLst/>
            <a:ahLst/>
            <a:cxnLst/>
            <a:rect l="l" t="t" r="r" b="b"/>
            <a:pathLst>
              <a:path w="4220175" h="6074653">
                <a:moveTo>
                  <a:pt x="0" y="0"/>
                </a:moveTo>
                <a:lnTo>
                  <a:pt x="4220175" y="0"/>
                </a:lnTo>
                <a:lnTo>
                  <a:pt x="4220175" y="6074653"/>
                </a:lnTo>
                <a:lnTo>
                  <a:pt x="0" y="6074653"/>
                </a:lnTo>
                <a:lnTo>
                  <a:pt x="0" y="0"/>
                </a:lnTo>
                <a:close/>
              </a:path>
            </a:pathLst>
          </a:custGeom>
          <a:blipFill>
            <a:blip r:embed="rId4"/>
            <a:stretch>
              <a:fillRect l="-15325" t="-147513" r="-405214" b="-128204"/>
            </a:stretch>
          </a:blipFill>
        </p:spPr>
        <p:txBody>
          <a:bodyPr/>
          <a:lstStyle/>
          <a:p>
            <a:endParaRPr lang="he-IL"/>
          </a:p>
        </p:txBody>
      </p:sp>
      <p:grpSp>
        <p:nvGrpSpPr>
          <p:cNvPr id="5" name="Group 5"/>
          <p:cNvGrpSpPr/>
          <p:nvPr/>
        </p:nvGrpSpPr>
        <p:grpSpPr>
          <a:xfrm>
            <a:off x="6024810" y="9055351"/>
            <a:ext cx="6238381" cy="1059344"/>
            <a:chOff x="0" y="0"/>
            <a:chExt cx="8317841" cy="1412459"/>
          </a:xfrm>
        </p:grpSpPr>
        <p:sp>
          <p:nvSpPr>
            <p:cNvPr id="6" name="Freeform 6"/>
            <p:cNvSpPr/>
            <p:nvPr/>
          </p:nvSpPr>
          <p:spPr>
            <a:xfrm>
              <a:off x="0" y="0"/>
              <a:ext cx="2335181" cy="1339236"/>
            </a:xfrm>
            <a:custGeom>
              <a:avLst/>
              <a:gdLst/>
              <a:ahLst/>
              <a:cxnLst/>
              <a:rect l="l" t="t" r="r" b="b"/>
              <a:pathLst>
                <a:path w="2335181" h="1339236">
                  <a:moveTo>
                    <a:pt x="0" y="0"/>
                  </a:moveTo>
                  <a:lnTo>
                    <a:pt x="2335181" y="0"/>
                  </a:lnTo>
                  <a:lnTo>
                    <a:pt x="2335181" y="1339236"/>
                  </a:lnTo>
                  <a:lnTo>
                    <a:pt x="0" y="1339236"/>
                  </a:lnTo>
                  <a:lnTo>
                    <a:pt x="0" y="0"/>
                  </a:lnTo>
                  <a:close/>
                </a:path>
              </a:pathLst>
            </a:custGeom>
            <a:blipFill>
              <a:blip r:embed="rId5"/>
              <a:stretch>
                <a:fillRect/>
              </a:stretch>
            </a:blipFill>
          </p:spPr>
          <p:txBody>
            <a:bodyPr/>
            <a:lstStyle/>
            <a:p>
              <a:endParaRPr lang="he-IL"/>
            </a:p>
          </p:txBody>
        </p:sp>
        <p:sp>
          <p:nvSpPr>
            <p:cNvPr id="7" name="Freeform 7"/>
            <p:cNvSpPr/>
            <p:nvPr/>
          </p:nvSpPr>
          <p:spPr>
            <a:xfrm>
              <a:off x="2563781" y="262251"/>
              <a:ext cx="145226" cy="926112"/>
            </a:xfrm>
            <a:custGeom>
              <a:avLst/>
              <a:gdLst/>
              <a:ahLst/>
              <a:cxnLst/>
              <a:rect l="l" t="t" r="r" b="b"/>
              <a:pathLst>
                <a:path w="145226" h="926112">
                  <a:moveTo>
                    <a:pt x="0" y="0"/>
                  </a:moveTo>
                  <a:lnTo>
                    <a:pt x="145226" y="0"/>
                  </a:lnTo>
                  <a:lnTo>
                    <a:pt x="145226" y="926112"/>
                  </a:lnTo>
                  <a:lnTo>
                    <a:pt x="0" y="926112"/>
                  </a:lnTo>
                  <a:lnTo>
                    <a:pt x="0" y="0"/>
                  </a:lnTo>
                  <a:close/>
                </a:path>
              </a:pathLst>
            </a:custGeom>
            <a:blipFill>
              <a:blip r:embed="rId6"/>
              <a:stretch>
                <a:fillRect l="-1258697" r="-2565635"/>
              </a:stretch>
            </a:blipFill>
          </p:spPr>
          <p:txBody>
            <a:bodyPr/>
            <a:lstStyle/>
            <a:p>
              <a:endParaRPr lang="he-IL"/>
            </a:p>
          </p:txBody>
        </p:sp>
        <p:sp>
          <p:nvSpPr>
            <p:cNvPr id="8" name="Freeform 8"/>
            <p:cNvSpPr/>
            <p:nvPr/>
          </p:nvSpPr>
          <p:spPr>
            <a:xfrm>
              <a:off x="2925740" y="65514"/>
              <a:ext cx="5392101" cy="1346945"/>
            </a:xfrm>
            <a:custGeom>
              <a:avLst/>
              <a:gdLst/>
              <a:ahLst/>
              <a:cxnLst/>
              <a:rect l="l" t="t" r="r" b="b"/>
              <a:pathLst>
                <a:path w="5392101" h="1346945">
                  <a:moveTo>
                    <a:pt x="0" y="0"/>
                  </a:moveTo>
                  <a:lnTo>
                    <a:pt x="5392101" y="0"/>
                  </a:lnTo>
                  <a:lnTo>
                    <a:pt x="5392101" y="1346945"/>
                  </a:lnTo>
                  <a:lnTo>
                    <a:pt x="0" y="1346945"/>
                  </a:lnTo>
                  <a:lnTo>
                    <a:pt x="0" y="0"/>
                  </a:lnTo>
                  <a:close/>
                </a:path>
              </a:pathLst>
            </a:custGeom>
            <a:blipFill>
              <a:blip r:embed="rId7"/>
              <a:stretch>
                <a:fillRect/>
              </a:stretch>
            </a:blipFill>
          </p:spPr>
          <p:txBody>
            <a:bodyPr/>
            <a:lstStyle/>
            <a:p>
              <a:endParaRPr lang="he-IL"/>
            </a:p>
          </p:txBody>
        </p:sp>
      </p:grpSp>
      <p:sp>
        <p:nvSpPr>
          <p:cNvPr id="9" name="Freeform 9"/>
          <p:cNvSpPr/>
          <p:nvPr/>
        </p:nvSpPr>
        <p:spPr>
          <a:xfrm>
            <a:off x="10789779" y="2471300"/>
            <a:ext cx="5141929" cy="5962237"/>
          </a:xfrm>
          <a:custGeom>
            <a:avLst/>
            <a:gdLst/>
            <a:ahLst/>
            <a:cxnLst/>
            <a:rect l="l" t="t" r="r" b="b"/>
            <a:pathLst>
              <a:path w="5141929" h="5962237">
                <a:moveTo>
                  <a:pt x="0" y="0"/>
                </a:moveTo>
                <a:lnTo>
                  <a:pt x="5141929" y="0"/>
                </a:lnTo>
                <a:lnTo>
                  <a:pt x="5141929" y="5962238"/>
                </a:lnTo>
                <a:lnTo>
                  <a:pt x="0" y="5962238"/>
                </a:lnTo>
                <a:lnTo>
                  <a:pt x="0" y="0"/>
                </a:lnTo>
                <a:close/>
              </a:path>
            </a:pathLst>
          </a:custGeom>
          <a:blipFill>
            <a:blip r:embed="rId8"/>
            <a:stretch>
              <a:fillRect/>
            </a:stretch>
          </a:blipFill>
        </p:spPr>
        <p:txBody>
          <a:bodyPr/>
          <a:lstStyle/>
          <a:p>
            <a:endParaRPr lang="he-IL"/>
          </a:p>
        </p:txBody>
      </p:sp>
      <p:sp>
        <p:nvSpPr>
          <p:cNvPr id="10" name="TextBox 10"/>
          <p:cNvSpPr txBox="1"/>
          <p:nvPr/>
        </p:nvSpPr>
        <p:spPr>
          <a:xfrm>
            <a:off x="3086357" y="786679"/>
            <a:ext cx="12115286" cy="771525"/>
          </a:xfrm>
          <a:prstGeom prst="rect">
            <a:avLst/>
          </a:prstGeom>
        </p:spPr>
        <p:txBody>
          <a:bodyPr lIns="0" tIns="0" rIns="0" bIns="0" rtlCol="0" anchor="t">
            <a:spAutoFit/>
          </a:bodyPr>
          <a:lstStyle/>
          <a:p>
            <a:pPr algn="ctr">
              <a:lnSpc>
                <a:spcPts val="6299"/>
              </a:lnSpc>
            </a:pPr>
            <a:r>
              <a:rPr lang="en-US" sz="4500" b="1" spc="-135">
                <a:solidFill>
                  <a:srgbClr val="4B2B70"/>
                </a:solidFill>
                <a:latin typeface="Public Sans Bold"/>
                <a:ea typeface="Public Sans Bold"/>
                <a:cs typeface="Public Sans Bold"/>
                <a:sym typeface="Public Sans Bold"/>
              </a:rPr>
              <a:t>Rabbi David Ingber vs. Rabbi Sharon Brous</a:t>
            </a:r>
          </a:p>
        </p:txBody>
      </p:sp>
      <p:sp>
        <p:nvSpPr>
          <p:cNvPr id="11" name="TextBox 11"/>
          <p:cNvSpPr txBox="1"/>
          <p:nvPr/>
        </p:nvSpPr>
        <p:spPr>
          <a:xfrm>
            <a:off x="1028700" y="2395100"/>
            <a:ext cx="8707470" cy="6255258"/>
          </a:xfrm>
          <a:prstGeom prst="rect">
            <a:avLst/>
          </a:prstGeom>
        </p:spPr>
        <p:txBody>
          <a:bodyPr lIns="0" tIns="0" rIns="0" bIns="0" rtlCol="0" anchor="t">
            <a:spAutoFit/>
          </a:bodyPr>
          <a:lstStyle/>
          <a:p>
            <a:pPr algn="l">
              <a:lnSpc>
                <a:spcPts val="3575"/>
              </a:lnSpc>
            </a:pPr>
            <a:r>
              <a:rPr lang="en-US" sz="2399" b="1" spc="-71">
                <a:solidFill>
                  <a:srgbClr val="4B2B70"/>
                </a:solidFill>
                <a:latin typeface="Public Sans Bold"/>
                <a:ea typeface="Public Sans Bold"/>
                <a:cs typeface="Public Sans Bold"/>
                <a:sym typeface="Public Sans Bold"/>
              </a:rPr>
              <a:t>Rabbi David Ingber</a:t>
            </a:r>
          </a:p>
          <a:p>
            <a:pPr algn="l">
              <a:lnSpc>
                <a:spcPts val="3575"/>
              </a:lnSpc>
            </a:pPr>
            <a:endParaRPr lang="en-US" sz="2399" b="1" spc="-71">
              <a:solidFill>
                <a:srgbClr val="4B2B70"/>
              </a:solidFill>
              <a:latin typeface="Public Sans Bold"/>
              <a:ea typeface="Public Sans Bold"/>
              <a:cs typeface="Public Sans Bold"/>
              <a:sym typeface="Public Sans Bold"/>
            </a:endParaRPr>
          </a:p>
          <a:p>
            <a:pPr marL="518158" lvl="1" indent="-259079" algn="l">
              <a:lnSpc>
                <a:spcPts val="3575"/>
              </a:lnSpc>
              <a:buFont typeface="Arial"/>
              <a:buChar char="•"/>
            </a:pPr>
            <a:r>
              <a:rPr lang="en-US" sz="2399" spc="-71">
                <a:solidFill>
                  <a:srgbClr val="4B2B70"/>
                </a:solidFill>
                <a:latin typeface="Public Sans"/>
                <a:ea typeface="Public Sans"/>
                <a:cs typeface="Public Sans"/>
                <a:sym typeface="Public Sans"/>
              </a:rPr>
              <a:t>Founding rabbi of Romemu (est. 2006), the largest Jewish Renewal congregation in the U.S.; also Senior Director of Jewish Life and the Bronfman Center at 92NY</a:t>
            </a:r>
          </a:p>
          <a:p>
            <a:pPr marL="518158" lvl="1" indent="-259079" algn="l">
              <a:lnSpc>
                <a:spcPts val="3575"/>
              </a:lnSpc>
              <a:buFont typeface="Arial"/>
              <a:buChar char="•"/>
            </a:pPr>
            <a:r>
              <a:rPr lang="en-US" sz="2399" spc="-71">
                <a:solidFill>
                  <a:srgbClr val="4B2B70"/>
                </a:solidFill>
                <a:latin typeface="Public Sans"/>
                <a:ea typeface="Public Sans"/>
                <a:cs typeface="Public Sans"/>
                <a:sym typeface="Public Sans"/>
              </a:rPr>
              <a:t>Raised Modern Orthodox; ordained by Rabbi Zalman Schachter-Shalomi, founder of the Jewish Renewal movement</a:t>
            </a:r>
          </a:p>
          <a:p>
            <a:pPr marL="518158" lvl="1" indent="-259079" algn="l">
              <a:lnSpc>
                <a:spcPts val="3575"/>
              </a:lnSpc>
              <a:buFont typeface="Arial"/>
              <a:buChar char="•"/>
            </a:pPr>
            <a:r>
              <a:rPr lang="en-US" sz="2399" spc="-71">
                <a:solidFill>
                  <a:srgbClr val="4B2B70"/>
                </a:solidFill>
                <a:latin typeface="Public Sans"/>
                <a:ea typeface="Public Sans"/>
                <a:cs typeface="Public Sans"/>
                <a:sym typeface="Public Sans"/>
              </a:rPr>
              <a:t>Named one of Newsweek's 50 most influential rabbis in America</a:t>
            </a:r>
          </a:p>
          <a:p>
            <a:pPr marL="518158" lvl="1" indent="-259079" algn="l">
              <a:lnSpc>
                <a:spcPts val="3575"/>
              </a:lnSpc>
              <a:buFont typeface="Arial"/>
              <a:buChar char="•"/>
            </a:pPr>
            <a:r>
              <a:rPr lang="en-US" sz="2399" spc="-71">
                <a:solidFill>
                  <a:srgbClr val="4B2B70"/>
                </a:solidFill>
                <a:latin typeface="Public Sans"/>
                <a:ea typeface="Public Sans"/>
                <a:cs typeface="Public Sans"/>
                <a:sym typeface="Public Sans"/>
              </a:rPr>
              <a:t>Since October 7: a spiritual progressive turned muscular Zionist — argues progressive rabbis over-indulge public self-criticism of Israel and should name anti-Zionism as a hate movement</a:t>
            </a:r>
          </a:p>
          <a:p>
            <a:pPr algn="l">
              <a:lnSpc>
                <a:spcPts val="3575"/>
              </a:lnSpc>
            </a:pPr>
            <a:endParaRPr lang="en-US" sz="2399" spc="-71">
              <a:solidFill>
                <a:srgbClr val="4B2B70"/>
              </a:solidFill>
              <a:latin typeface="Public Sans"/>
              <a:ea typeface="Public Sans"/>
              <a:cs typeface="Public Sans"/>
              <a:sym typeface="Public Sans"/>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8883046"/>
            <a:ext cx="18288000" cy="1403954"/>
          </a:xfrm>
          <a:custGeom>
            <a:avLst/>
            <a:gdLst/>
            <a:ahLst/>
            <a:cxnLst/>
            <a:rect l="l" t="t" r="r" b="b"/>
            <a:pathLst>
              <a:path w="18288000" h="1403954">
                <a:moveTo>
                  <a:pt x="0" y="0"/>
                </a:moveTo>
                <a:lnTo>
                  <a:pt x="18288000" y="0"/>
                </a:lnTo>
                <a:lnTo>
                  <a:pt x="18288000" y="1403954"/>
                </a:lnTo>
                <a:lnTo>
                  <a:pt x="0" y="1403954"/>
                </a:lnTo>
                <a:lnTo>
                  <a:pt x="0" y="0"/>
                </a:lnTo>
                <a:close/>
              </a:path>
            </a:pathLst>
          </a:custGeom>
          <a:blipFill>
            <a:blip r:embed="rId3"/>
            <a:stretch>
              <a:fillRect t="-632716"/>
            </a:stretch>
          </a:blipFill>
        </p:spPr>
        <p:txBody>
          <a:bodyPr/>
          <a:lstStyle/>
          <a:p>
            <a:endParaRPr lang="he-IL"/>
          </a:p>
        </p:txBody>
      </p:sp>
      <p:sp>
        <p:nvSpPr>
          <p:cNvPr id="3" name="Freeform 3"/>
          <p:cNvSpPr/>
          <p:nvPr/>
        </p:nvSpPr>
        <p:spPr>
          <a:xfrm>
            <a:off x="15775495" y="9055351"/>
            <a:ext cx="2238365" cy="1111131"/>
          </a:xfrm>
          <a:custGeom>
            <a:avLst/>
            <a:gdLst/>
            <a:ahLst/>
            <a:cxnLst/>
            <a:rect l="l" t="t" r="r" b="b"/>
            <a:pathLst>
              <a:path w="2238365" h="1111131">
                <a:moveTo>
                  <a:pt x="0" y="0"/>
                </a:moveTo>
                <a:lnTo>
                  <a:pt x="2238365" y="0"/>
                </a:lnTo>
                <a:lnTo>
                  <a:pt x="2238365" y="1111131"/>
                </a:lnTo>
                <a:lnTo>
                  <a:pt x="0" y="1111131"/>
                </a:lnTo>
                <a:lnTo>
                  <a:pt x="0" y="0"/>
                </a:lnTo>
                <a:close/>
              </a:path>
            </a:pathLst>
          </a:custGeom>
          <a:blipFill>
            <a:blip r:embed="rId4"/>
            <a:stretch>
              <a:fillRect/>
            </a:stretch>
          </a:blipFill>
        </p:spPr>
        <p:txBody>
          <a:bodyPr/>
          <a:lstStyle/>
          <a:p>
            <a:endParaRPr lang="he-IL"/>
          </a:p>
        </p:txBody>
      </p:sp>
      <p:grpSp>
        <p:nvGrpSpPr>
          <p:cNvPr id="4" name="Group 4"/>
          <p:cNvGrpSpPr/>
          <p:nvPr/>
        </p:nvGrpSpPr>
        <p:grpSpPr>
          <a:xfrm>
            <a:off x="6024810" y="9055351"/>
            <a:ext cx="6238381" cy="1059344"/>
            <a:chOff x="0" y="0"/>
            <a:chExt cx="8317841" cy="1412459"/>
          </a:xfrm>
        </p:grpSpPr>
        <p:sp>
          <p:nvSpPr>
            <p:cNvPr id="5" name="Freeform 5"/>
            <p:cNvSpPr/>
            <p:nvPr/>
          </p:nvSpPr>
          <p:spPr>
            <a:xfrm>
              <a:off x="0" y="0"/>
              <a:ext cx="2335181" cy="1339236"/>
            </a:xfrm>
            <a:custGeom>
              <a:avLst/>
              <a:gdLst/>
              <a:ahLst/>
              <a:cxnLst/>
              <a:rect l="l" t="t" r="r" b="b"/>
              <a:pathLst>
                <a:path w="2335181" h="1339236">
                  <a:moveTo>
                    <a:pt x="0" y="0"/>
                  </a:moveTo>
                  <a:lnTo>
                    <a:pt x="2335181" y="0"/>
                  </a:lnTo>
                  <a:lnTo>
                    <a:pt x="2335181" y="1339236"/>
                  </a:lnTo>
                  <a:lnTo>
                    <a:pt x="0" y="1339236"/>
                  </a:lnTo>
                  <a:lnTo>
                    <a:pt x="0" y="0"/>
                  </a:lnTo>
                  <a:close/>
                </a:path>
              </a:pathLst>
            </a:custGeom>
            <a:blipFill>
              <a:blip r:embed="rId5"/>
              <a:stretch>
                <a:fillRect/>
              </a:stretch>
            </a:blipFill>
          </p:spPr>
          <p:txBody>
            <a:bodyPr/>
            <a:lstStyle/>
            <a:p>
              <a:endParaRPr lang="he-IL"/>
            </a:p>
          </p:txBody>
        </p:sp>
        <p:sp>
          <p:nvSpPr>
            <p:cNvPr id="6" name="Freeform 6"/>
            <p:cNvSpPr/>
            <p:nvPr/>
          </p:nvSpPr>
          <p:spPr>
            <a:xfrm>
              <a:off x="2563781" y="262251"/>
              <a:ext cx="145226" cy="926112"/>
            </a:xfrm>
            <a:custGeom>
              <a:avLst/>
              <a:gdLst/>
              <a:ahLst/>
              <a:cxnLst/>
              <a:rect l="l" t="t" r="r" b="b"/>
              <a:pathLst>
                <a:path w="145226" h="926112">
                  <a:moveTo>
                    <a:pt x="0" y="0"/>
                  </a:moveTo>
                  <a:lnTo>
                    <a:pt x="145226" y="0"/>
                  </a:lnTo>
                  <a:lnTo>
                    <a:pt x="145226" y="926112"/>
                  </a:lnTo>
                  <a:lnTo>
                    <a:pt x="0" y="926112"/>
                  </a:lnTo>
                  <a:lnTo>
                    <a:pt x="0" y="0"/>
                  </a:lnTo>
                  <a:close/>
                </a:path>
              </a:pathLst>
            </a:custGeom>
            <a:blipFill>
              <a:blip r:embed="rId6"/>
              <a:stretch>
                <a:fillRect l="-1258697" r="-2565635"/>
              </a:stretch>
            </a:blipFill>
          </p:spPr>
          <p:txBody>
            <a:bodyPr/>
            <a:lstStyle/>
            <a:p>
              <a:endParaRPr lang="he-IL"/>
            </a:p>
          </p:txBody>
        </p:sp>
        <p:sp>
          <p:nvSpPr>
            <p:cNvPr id="7" name="Freeform 7"/>
            <p:cNvSpPr/>
            <p:nvPr/>
          </p:nvSpPr>
          <p:spPr>
            <a:xfrm>
              <a:off x="2925740" y="65514"/>
              <a:ext cx="5392101" cy="1346945"/>
            </a:xfrm>
            <a:custGeom>
              <a:avLst/>
              <a:gdLst/>
              <a:ahLst/>
              <a:cxnLst/>
              <a:rect l="l" t="t" r="r" b="b"/>
              <a:pathLst>
                <a:path w="5392101" h="1346945">
                  <a:moveTo>
                    <a:pt x="0" y="0"/>
                  </a:moveTo>
                  <a:lnTo>
                    <a:pt x="5392101" y="0"/>
                  </a:lnTo>
                  <a:lnTo>
                    <a:pt x="5392101" y="1346945"/>
                  </a:lnTo>
                  <a:lnTo>
                    <a:pt x="0" y="1346945"/>
                  </a:lnTo>
                  <a:lnTo>
                    <a:pt x="0" y="0"/>
                  </a:lnTo>
                  <a:close/>
                </a:path>
              </a:pathLst>
            </a:custGeom>
            <a:blipFill>
              <a:blip r:embed="rId7"/>
              <a:stretch>
                <a:fillRect/>
              </a:stretch>
            </a:blipFill>
          </p:spPr>
          <p:txBody>
            <a:bodyPr/>
            <a:lstStyle/>
            <a:p>
              <a:endParaRPr lang="he-IL"/>
            </a:p>
          </p:txBody>
        </p:sp>
      </p:grpSp>
      <p:sp>
        <p:nvSpPr>
          <p:cNvPr id="8" name="TextBox 8"/>
          <p:cNvSpPr txBox="1"/>
          <p:nvPr/>
        </p:nvSpPr>
        <p:spPr>
          <a:xfrm>
            <a:off x="2598222" y="545334"/>
            <a:ext cx="13091556" cy="1482725"/>
          </a:xfrm>
          <a:prstGeom prst="rect">
            <a:avLst/>
          </a:prstGeom>
        </p:spPr>
        <p:txBody>
          <a:bodyPr lIns="0" tIns="0" rIns="0" bIns="0" rtlCol="0" anchor="t">
            <a:spAutoFit/>
          </a:bodyPr>
          <a:lstStyle/>
          <a:p>
            <a:pPr algn="ctr">
              <a:lnSpc>
                <a:spcPts val="6299"/>
              </a:lnSpc>
            </a:pPr>
            <a:r>
              <a:rPr lang="en-US" sz="4500" b="1" spc="-135">
                <a:solidFill>
                  <a:srgbClr val="4B2B70"/>
                </a:solidFill>
                <a:latin typeface="Public Sans Bold"/>
                <a:ea typeface="Public Sans Bold"/>
                <a:cs typeface="Public Sans Bold"/>
                <a:sym typeface="Public Sans Bold"/>
              </a:rPr>
              <a:t>Rabbi David Ingber vs. Rabbi Sharon Brous</a:t>
            </a:r>
          </a:p>
          <a:p>
            <a:pPr algn="ctr">
              <a:lnSpc>
                <a:spcPts val="5600"/>
              </a:lnSpc>
            </a:pPr>
            <a:r>
              <a:rPr lang="en-US" sz="4000" b="1" spc="-120">
                <a:solidFill>
                  <a:srgbClr val="4B2B70"/>
                </a:solidFill>
                <a:latin typeface="Public Sans Bold"/>
                <a:ea typeface="Public Sans Bold"/>
                <a:cs typeface="Public Sans Bold"/>
                <a:sym typeface="Public Sans Bold"/>
              </a:rPr>
              <a:t>Being Jewish Podcast, April 14, 2026 (10:19-18:30)</a:t>
            </a:r>
          </a:p>
        </p:txBody>
      </p:sp>
      <p:pic>
        <p:nvPicPr>
          <p:cNvPr id="9" name="Picture 9"/>
          <p:cNvPicPr>
            <a:picLocks noChangeAspect="1"/>
          </p:cNvPicPr>
          <p:nvPr>
            <a:videoFile r:link="rId1"/>
          </p:nvPr>
        </p:nvPicPr>
        <p:blipFill>
          <a:blip r:embed="rId8"/>
          <a:stretch>
            <a:fillRect/>
          </a:stretch>
        </p:blipFill>
        <p:spPr>
          <a:xfrm>
            <a:off x="3653314" y="2369453"/>
            <a:ext cx="10981372" cy="6172200"/>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9962143" y="1688031"/>
            <a:ext cx="5345282" cy="6681602"/>
          </a:xfrm>
          <a:custGeom>
            <a:avLst/>
            <a:gdLst/>
            <a:ahLst/>
            <a:cxnLst/>
            <a:rect l="l" t="t" r="r" b="b"/>
            <a:pathLst>
              <a:path w="5345282" h="6681602">
                <a:moveTo>
                  <a:pt x="0" y="0"/>
                </a:moveTo>
                <a:lnTo>
                  <a:pt x="5345282" y="0"/>
                </a:lnTo>
                <a:lnTo>
                  <a:pt x="5345282" y="6681602"/>
                </a:lnTo>
                <a:lnTo>
                  <a:pt x="0" y="6681602"/>
                </a:lnTo>
                <a:lnTo>
                  <a:pt x="0" y="0"/>
                </a:lnTo>
                <a:close/>
              </a:path>
            </a:pathLst>
          </a:custGeom>
          <a:blipFill>
            <a:blip r:embed="rId2"/>
            <a:stretch>
              <a:fillRect/>
            </a:stretch>
          </a:blipFill>
        </p:spPr>
        <p:txBody>
          <a:bodyPr/>
          <a:lstStyle/>
          <a:p>
            <a:endParaRPr lang="he-IL"/>
          </a:p>
        </p:txBody>
      </p:sp>
      <p:sp>
        <p:nvSpPr>
          <p:cNvPr id="3" name="TextBox 3"/>
          <p:cNvSpPr txBox="1"/>
          <p:nvPr/>
        </p:nvSpPr>
        <p:spPr>
          <a:xfrm>
            <a:off x="2997166" y="269875"/>
            <a:ext cx="12115286" cy="946143"/>
          </a:xfrm>
          <a:prstGeom prst="rect">
            <a:avLst/>
          </a:prstGeom>
        </p:spPr>
        <p:txBody>
          <a:bodyPr lIns="0" tIns="0" rIns="0" bIns="0" rtlCol="0" anchor="t">
            <a:spAutoFit/>
          </a:bodyPr>
          <a:lstStyle/>
          <a:p>
            <a:pPr algn="ctr">
              <a:lnSpc>
                <a:spcPts val="7700"/>
              </a:lnSpc>
            </a:pPr>
            <a:r>
              <a:rPr lang="en-US" sz="5500" b="1" spc="-165">
                <a:solidFill>
                  <a:srgbClr val="4B2B70"/>
                </a:solidFill>
                <a:latin typeface="Public Sans Bold"/>
                <a:ea typeface="Public Sans Bold"/>
                <a:cs typeface="Public Sans Bold"/>
                <a:sym typeface="Public Sans Bold"/>
              </a:rPr>
              <a:t>Rabbi Elliot Cosgrove vs. Brad Lander</a:t>
            </a:r>
          </a:p>
        </p:txBody>
      </p:sp>
      <p:sp>
        <p:nvSpPr>
          <p:cNvPr id="4" name="TextBox 4"/>
          <p:cNvSpPr txBox="1"/>
          <p:nvPr/>
        </p:nvSpPr>
        <p:spPr>
          <a:xfrm>
            <a:off x="918122" y="1127366"/>
            <a:ext cx="8383822" cy="7013202"/>
          </a:xfrm>
          <a:prstGeom prst="rect">
            <a:avLst/>
          </a:prstGeom>
        </p:spPr>
        <p:txBody>
          <a:bodyPr lIns="0" tIns="0" rIns="0" bIns="0" rtlCol="0" anchor="t">
            <a:spAutoFit/>
          </a:bodyPr>
          <a:lstStyle/>
          <a:p>
            <a:pPr algn="l">
              <a:lnSpc>
                <a:spcPts val="3520"/>
              </a:lnSpc>
            </a:pPr>
            <a:endParaRPr/>
          </a:p>
          <a:p>
            <a:pPr algn="l">
              <a:lnSpc>
                <a:spcPts val="3520"/>
              </a:lnSpc>
            </a:pPr>
            <a:r>
              <a:rPr lang="en-US" sz="2514" b="1" spc="-75">
                <a:solidFill>
                  <a:srgbClr val="4B2B70"/>
                </a:solidFill>
                <a:latin typeface="Public Sans Bold"/>
                <a:ea typeface="Public Sans Bold"/>
                <a:cs typeface="Public Sans Bold"/>
                <a:sym typeface="Public Sans Bold"/>
              </a:rPr>
              <a:t>Rabbi Elliot Cosgrove</a:t>
            </a:r>
          </a:p>
          <a:p>
            <a:pPr algn="l">
              <a:lnSpc>
                <a:spcPts val="3520"/>
              </a:lnSpc>
            </a:pPr>
            <a:endParaRPr lang="en-US" sz="2514" b="1" spc="-75">
              <a:solidFill>
                <a:srgbClr val="4B2B70"/>
              </a:solidFill>
              <a:latin typeface="Public Sans Bold"/>
              <a:ea typeface="Public Sans Bold"/>
              <a:cs typeface="Public Sans Bold"/>
              <a:sym typeface="Public Sans Bold"/>
            </a:endParaRPr>
          </a:p>
          <a:p>
            <a:pPr marL="542923" lvl="1" indent="-271462" algn="l">
              <a:lnSpc>
                <a:spcPts val="3520"/>
              </a:lnSpc>
              <a:buFont typeface="Arial"/>
              <a:buChar char="•"/>
            </a:pPr>
            <a:r>
              <a:rPr lang="en-US" sz="2514" spc="-75">
                <a:solidFill>
                  <a:srgbClr val="4B2B70"/>
                </a:solidFill>
                <a:latin typeface="Public Sans"/>
                <a:ea typeface="Public Sans"/>
                <a:cs typeface="Public Sans"/>
                <a:sym typeface="Public Sans"/>
              </a:rPr>
              <a:t>Rabbi of Park Avenue Synagogue  — the largest, most influential and wealthiest Conservative congregation, on Manhattan's Upper East Side. </a:t>
            </a:r>
          </a:p>
          <a:p>
            <a:pPr marL="542923" lvl="1" indent="-271462" algn="l">
              <a:lnSpc>
                <a:spcPts val="3520"/>
              </a:lnSpc>
              <a:buFont typeface="Arial"/>
              <a:buChar char="•"/>
            </a:pPr>
            <a:r>
              <a:rPr lang="en-US" sz="2514" spc="-75">
                <a:solidFill>
                  <a:srgbClr val="4B2B70"/>
                </a:solidFill>
                <a:latin typeface="Public Sans"/>
                <a:ea typeface="Public Sans"/>
                <a:cs typeface="Public Sans"/>
                <a:sym typeface="Public Sans"/>
              </a:rPr>
              <a:t>PhD from the University of Chicago </a:t>
            </a:r>
          </a:p>
          <a:p>
            <a:pPr marL="542923" lvl="1" indent="-271462" algn="l">
              <a:lnSpc>
                <a:spcPts val="3520"/>
              </a:lnSpc>
              <a:buFont typeface="Arial"/>
              <a:buChar char="•"/>
            </a:pPr>
            <a:r>
              <a:rPr lang="en-US" sz="2514" spc="-75">
                <a:solidFill>
                  <a:srgbClr val="4B2B70"/>
                </a:solidFill>
                <a:latin typeface="Public Sans"/>
                <a:ea typeface="Public Sans"/>
                <a:cs typeface="Public Sans"/>
                <a:sym typeface="Public Sans"/>
              </a:rPr>
              <a:t>One of the most prominent pulpit voices of the American Jewish "establishment center" — liberal on domestic issues,  unapologetically Zionist and Israel as core component of Jewish identity.</a:t>
            </a:r>
          </a:p>
          <a:p>
            <a:pPr marL="542923" lvl="1" indent="-271462" algn="l">
              <a:lnSpc>
                <a:spcPts val="3520"/>
              </a:lnSpc>
              <a:buFont typeface="Arial"/>
              <a:buChar char="•"/>
            </a:pPr>
            <a:r>
              <a:rPr lang="en-US" sz="2514" spc="-75">
                <a:solidFill>
                  <a:srgbClr val="4B2B70"/>
                </a:solidFill>
                <a:latin typeface="Public Sans"/>
                <a:ea typeface="Public Sans"/>
                <a:cs typeface="Public Sans"/>
                <a:sym typeface="Public Sans"/>
              </a:rPr>
              <a:t>His 2024 book </a:t>
            </a:r>
            <a:r>
              <a:rPr lang="en-US" sz="2514" u="sng" spc="-75">
                <a:solidFill>
                  <a:srgbClr val="4B2B70"/>
                </a:solidFill>
                <a:latin typeface="Public Sans"/>
                <a:ea typeface="Public Sans"/>
                <a:cs typeface="Public Sans"/>
                <a:sym typeface="Public Sans"/>
              </a:rPr>
              <a:t>For Such a Time as This: On Being Jewish Today</a:t>
            </a:r>
            <a:r>
              <a:rPr lang="en-US" sz="2514" spc="-75">
                <a:solidFill>
                  <a:srgbClr val="4B2B70"/>
                </a:solidFill>
                <a:latin typeface="Public Sans"/>
                <a:ea typeface="Public Sans"/>
                <a:cs typeface="Public Sans"/>
                <a:sym typeface="Public Sans"/>
              </a:rPr>
              <a:t>, written in the aftermath of October 7, made him a national voice on post-10/7 American Jewish identity. </a:t>
            </a:r>
          </a:p>
          <a:p>
            <a:pPr marL="542923" lvl="1" indent="-271462" algn="l">
              <a:lnSpc>
                <a:spcPts val="3520"/>
              </a:lnSpc>
              <a:buFont typeface="Arial"/>
              <a:buChar char="•"/>
            </a:pPr>
            <a:r>
              <a:rPr lang="en-US" sz="2514" spc="-75">
                <a:solidFill>
                  <a:srgbClr val="4B2B70"/>
                </a:solidFill>
                <a:latin typeface="Public Sans"/>
                <a:ea typeface="Public Sans"/>
                <a:cs typeface="Public Sans"/>
                <a:sym typeface="Public Sans"/>
              </a:rPr>
              <a:t>Represents mainstream engaged Jewish world: Donors, people who march at Israel Day Parade</a:t>
            </a:r>
          </a:p>
        </p:txBody>
      </p:sp>
      <p:sp>
        <p:nvSpPr>
          <p:cNvPr id="5" name="Freeform 5"/>
          <p:cNvSpPr/>
          <p:nvPr/>
        </p:nvSpPr>
        <p:spPr>
          <a:xfrm>
            <a:off x="0" y="8841646"/>
            <a:ext cx="18288000" cy="1445354"/>
          </a:xfrm>
          <a:custGeom>
            <a:avLst/>
            <a:gdLst/>
            <a:ahLst/>
            <a:cxnLst/>
            <a:rect l="l" t="t" r="r" b="b"/>
            <a:pathLst>
              <a:path w="18288000" h="1445354">
                <a:moveTo>
                  <a:pt x="0" y="0"/>
                </a:moveTo>
                <a:lnTo>
                  <a:pt x="18288000" y="0"/>
                </a:lnTo>
                <a:lnTo>
                  <a:pt x="18288000" y="1445354"/>
                </a:lnTo>
                <a:lnTo>
                  <a:pt x="0" y="1445354"/>
                </a:lnTo>
                <a:lnTo>
                  <a:pt x="0" y="0"/>
                </a:lnTo>
                <a:close/>
              </a:path>
            </a:pathLst>
          </a:custGeom>
          <a:blipFill>
            <a:blip r:embed="rId3"/>
            <a:stretch>
              <a:fillRect t="-611728"/>
            </a:stretch>
          </a:blipFill>
        </p:spPr>
        <p:txBody>
          <a:bodyPr/>
          <a:lstStyle/>
          <a:p>
            <a:endParaRPr lang="he-IL"/>
          </a:p>
        </p:txBody>
      </p:sp>
      <p:sp>
        <p:nvSpPr>
          <p:cNvPr id="6" name="Freeform 6"/>
          <p:cNvSpPr/>
          <p:nvPr/>
        </p:nvSpPr>
        <p:spPr>
          <a:xfrm flipH="1" flipV="1">
            <a:off x="9832620" y="5994135"/>
            <a:ext cx="12984897" cy="4292865"/>
          </a:xfrm>
          <a:custGeom>
            <a:avLst/>
            <a:gdLst/>
            <a:ahLst/>
            <a:cxnLst/>
            <a:rect l="l" t="t" r="r" b="b"/>
            <a:pathLst>
              <a:path w="12984897" h="4292865">
                <a:moveTo>
                  <a:pt x="12984897" y="4292865"/>
                </a:moveTo>
                <a:lnTo>
                  <a:pt x="0" y="4292865"/>
                </a:lnTo>
                <a:lnTo>
                  <a:pt x="0" y="0"/>
                </a:lnTo>
                <a:lnTo>
                  <a:pt x="12984897" y="0"/>
                </a:lnTo>
                <a:lnTo>
                  <a:pt x="12984897" y="4292865"/>
                </a:lnTo>
                <a:close/>
              </a:path>
            </a:pathLst>
          </a:custGeom>
          <a:blipFill>
            <a:blip r:embed="rId4"/>
            <a:stretch>
              <a:fillRect t="-114934" r="-45905" b="-254565"/>
            </a:stretch>
          </a:blipFill>
        </p:spPr>
        <p:txBody>
          <a:bodyPr/>
          <a:lstStyle/>
          <a:p>
            <a:endParaRPr lang="he-IL"/>
          </a:p>
        </p:txBody>
      </p:sp>
      <p:sp>
        <p:nvSpPr>
          <p:cNvPr id="7" name="Freeform 7"/>
          <p:cNvSpPr/>
          <p:nvPr/>
        </p:nvSpPr>
        <p:spPr>
          <a:xfrm>
            <a:off x="15883869" y="9034651"/>
            <a:ext cx="2238365" cy="1111131"/>
          </a:xfrm>
          <a:custGeom>
            <a:avLst/>
            <a:gdLst/>
            <a:ahLst/>
            <a:cxnLst/>
            <a:rect l="l" t="t" r="r" b="b"/>
            <a:pathLst>
              <a:path w="2238365" h="1111131">
                <a:moveTo>
                  <a:pt x="0" y="0"/>
                </a:moveTo>
                <a:lnTo>
                  <a:pt x="2238365" y="0"/>
                </a:lnTo>
                <a:lnTo>
                  <a:pt x="2238365" y="1111131"/>
                </a:lnTo>
                <a:lnTo>
                  <a:pt x="0" y="1111131"/>
                </a:lnTo>
                <a:lnTo>
                  <a:pt x="0" y="0"/>
                </a:lnTo>
                <a:close/>
              </a:path>
            </a:pathLst>
          </a:custGeom>
          <a:blipFill>
            <a:blip r:embed="rId5"/>
            <a:stretch>
              <a:fillRect/>
            </a:stretch>
          </a:blipFill>
        </p:spPr>
        <p:txBody>
          <a:bodyPr/>
          <a:lstStyle/>
          <a:p>
            <a:endParaRPr lang="he-IL"/>
          </a:p>
        </p:txBody>
      </p:sp>
      <p:grpSp>
        <p:nvGrpSpPr>
          <p:cNvPr id="8" name="Group 8"/>
          <p:cNvGrpSpPr/>
          <p:nvPr/>
        </p:nvGrpSpPr>
        <p:grpSpPr>
          <a:xfrm>
            <a:off x="6024810" y="9034651"/>
            <a:ext cx="6238381" cy="1059344"/>
            <a:chOff x="0" y="0"/>
            <a:chExt cx="8317841" cy="1412459"/>
          </a:xfrm>
        </p:grpSpPr>
        <p:sp>
          <p:nvSpPr>
            <p:cNvPr id="9" name="Freeform 9"/>
            <p:cNvSpPr/>
            <p:nvPr/>
          </p:nvSpPr>
          <p:spPr>
            <a:xfrm>
              <a:off x="0" y="0"/>
              <a:ext cx="2335181" cy="1339236"/>
            </a:xfrm>
            <a:custGeom>
              <a:avLst/>
              <a:gdLst/>
              <a:ahLst/>
              <a:cxnLst/>
              <a:rect l="l" t="t" r="r" b="b"/>
              <a:pathLst>
                <a:path w="2335181" h="1339236">
                  <a:moveTo>
                    <a:pt x="0" y="0"/>
                  </a:moveTo>
                  <a:lnTo>
                    <a:pt x="2335181" y="0"/>
                  </a:lnTo>
                  <a:lnTo>
                    <a:pt x="2335181" y="1339236"/>
                  </a:lnTo>
                  <a:lnTo>
                    <a:pt x="0" y="1339236"/>
                  </a:lnTo>
                  <a:lnTo>
                    <a:pt x="0" y="0"/>
                  </a:lnTo>
                  <a:close/>
                </a:path>
              </a:pathLst>
            </a:custGeom>
            <a:blipFill>
              <a:blip r:embed="rId6"/>
              <a:stretch>
                <a:fillRect/>
              </a:stretch>
            </a:blipFill>
          </p:spPr>
          <p:txBody>
            <a:bodyPr/>
            <a:lstStyle/>
            <a:p>
              <a:endParaRPr lang="he-IL"/>
            </a:p>
          </p:txBody>
        </p:sp>
        <p:sp>
          <p:nvSpPr>
            <p:cNvPr id="10" name="Freeform 10"/>
            <p:cNvSpPr/>
            <p:nvPr/>
          </p:nvSpPr>
          <p:spPr>
            <a:xfrm>
              <a:off x="2563781" y="262251"/>
              <a:ext cx="145226" cy="926112"/>
            </a:xfrm>
            <a:custGeom>
              <a:avLst/>
              <a:gdLst/>
              <a:ahLst/>
              <a:cxnLst/>
              <a:rect l="l" t="t" r="r" b="b"/>
              <a:pathLst>
                <a:path w="145226" h="926112">
                  <a:moveTo>
                    <a:pt x="0" y="0"/>
                  </a:moveTo>
                  <a:lnTo>
                    <a:pt x="145226" y="0"/>
                  </a:lnTo>
                  <a:lnTo>
                    <a:pt x="145226" y="926112"/>
                  </a:lnTo>
                  <a:lnTo>
                    <a:pt x="0" y="926112"/>
                  </a:lnTo>
                  <a:lnTo>
                    <a:pt x="0" y="0"/>
                  </a:lnTo>
                  <a:close/>
                </a:path>
              </a:pathLst>
            </a:custGeom>
            <a:blipFill>
              <a:blip r:embed="rId7"/>
              <a:stretch>
                <a:fillRect l="-1258697" r="-2565635"/>
              </a:stretch>
            </a:blipFill>
          </p:spPr>
          <p:txBody>
            <a:bodyPr/>
            <a:lstStyle/>
            <a:p>
              <a:endParaRPr lang="he-IL"/>
            </a:p>
          </p:txBody>
        </p:sp>
        <p:sp>
          <p:nvSpPr>
            <p:cNvPr id="11" name="Freeform 11"/>
            <p:cNvSpPr/>
            <p:nvPr/>
          </p:nvSpPr>
          <p:spPr>
            <a:xfrm>
              <a:off x="2925740" y="65514"/>
              <a:ext cx="5392101" cy="1346945"/>
            </a:xfrm>
            <a:custGeom>
              <a:avLst/>
              <a:gdLst/>
              <a:ahLst/>
              <a:cxnLst/>
              <a:rect l="l" t="t" r="r" b="b"/>
              <a:pathLst>
                <a:path w="5392101" h="1346945">
                  <a:moveTo>
                    <a:pt x="0" y="0"/>
                  </a:moveTo>
                  <a:lnTo>
                    <a:pt x="5392101" y="0"/>
                  </a:lnTo>
                  <a:lnTo>
                    <a:pt x="5392101" y="1346945"/>
                  </a:lnTo>
                  <a:lnTo>
                    <a:pt x="0" y="1346945"/>
                  </a:lnTo>
                  <a:lnTo>
                    <a:pt x="0" y="0"/>
                  </a:lnTo>
                  <a:close/>
                </a:path>
              </a:pathLst>
            </a:custGeom>
            <a:blipFill>
              <a:blip r:embed="rId8"/>
              <a:stretch>
                <a:fillRect/>
              </a:stretch>
            </a:blipFill>
          </p:spPr>
          <p:txBody>
            <a:bodyPr/>
            <a:lstStyle/>
            <a:p>
              <a:endParaRPr lang="he-IL"/>
            </a:p>
          </p:txBody>
        </p:sp>
      </p:gr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8841646"/>
            <a:ext cx="18288000" cy="1445354"/>
          </a:xfrm>
          <a:custGeom>
            <a:avLst/>
            <a:gdLst/>
            <a:ahLst/>
            <a:cxnLst/>
            <a:rect l="l" t="t" r="r" b="b"/>
            <a:pathLst>
              <a:path w="18288000" h="1445354">
                <a:moveTo>
                  <a:pt x="0" y="0"/>
                </a:moveTo>
                <a:lnTo>
                  <a:pt x="18288000" y="0"/>
                </a:lnTo>
                <a:lnTo>
                  <a:pt x="18288000" y="1445354"/>
                </a:lnTo>
                <a:lnTo>
                  <a:pt x="0" y="1445354"/>
                </a:lnTo>
                <a:lnTo>
                  <a:pt x="0" y="0"/>
                </a:lnTo>
                <a:close/>
              </a:path>
            </a:pathLst>
          </a:custGeom>
          <a:blipFill>
            <a:blip r:embed="rId2"/>
            <a:stretch>
              <a:fillRect t="-611728"/>
            </a:stretch>
          </a:blipFill>
        </p:spPr>
        <p:txBody>
          <a:bodyPr/>
          <a:lstStyle/>
          <a:p>
            <a:endParaRPr lang="he-IL"/>
          </a:p>
        </p:txBody>
      </p:sp>
      <p:sp>
        <p:nvSpPr>
          <p:cNvPr id="3" name="Freeform 3"/>
          <p:cNvSpPr/>
          <p:nvPr/>
        </p:nvSpPr>
        <p:spPr>
          <a:xfrm flipH="1" flipV="1">
            <a:off x="9832620" y="5994135"/>
            <a:ext cx="12984897" cy="4292865"/>
          </a:xfrm>
          <a:custGeom>
            <a:avLst/>
            <a:gdLst/>
            <a:ahLst/>
            <a:cxnLst/>
            <a:rect l="l" t="t" r="r" b="b"/>
            <a:pathLst>
              <a:path w="12984897" h="4292865">
                <a:moveTo>
                  <a:pt x="12984897" y="4292865"/>
                </a:moveTo>
                <a:lnTo>
                  <a:pt x="0" y="4292865"/>
                </a:lnTo>
                <a:lnTo>
                  <a:pt x="0" y="0"/>
                </a:lnTo>
                <a:lnTo>
                  <a:pt x="12984897" y="0"/>
                </a:lnTo>
                <a:lnTo>
                  <a:pt x="12984897" y="4292865"/>
                </a:lnTo>
                <a:close/>
              </a:path>
            </a:pathLst>
          </a:custGeom>
          <a:blipFill>
            <a:blip r:embed="rId3"/>
            <a:stretch>
              <a:fillRect t="-114934" r="-45905" b="-254565"/>
            </a:stretch>
          </a:blipFill>
        </p:spPr>
        <p:txBody>
          <a:bodyPr/>
          <a:lstStyle/>
          <a:p>
            <a:endParaRPr lang="he-IL"/>
          </a:p>
        </p:txBody>
      </p:sp>
      <p:sp>
        <p:nvSpPr>
          <p:cNvPr id="4" name="Freeform 4"/>
          <p:cNvSpPr/>
          <p:nvPr/>
        </p:nvSpPr>
        <p:spPr>
          <a:xfrm>
            <a:off x="15883869" y="9034651"/>
            <a:ext cx="2238365" cy="1111131"/>
          </a:xfrm>
          <a:custGeom>
            <a:avLst/>
            <a:gdLst/>
            <a:ahLst/>
            <a:cxnLst/>
            <a:rect l="l" t="t" r="r" b="b"/>
            <a:pathLst>
              <a:path w="2238365" h="1111131">
                <a:moveTo>
                  <a:pt x="0" y="0"/>
                </a:moveTo>
                <a:lnTo>
                  <a:pt x="2238365" y="0"/>
                </a:lnTo>
                <a:lnTo>
                  <a:pt x="2238365" y="1111131"/>
                </a:lnTo>
                <a:lnTo>
                  <a:pt x="0" y="1111131"/>
                </a:lnTo>
                <a:lnTo>
                  <a:pt x="0" y="0"/>
                </a:lnTo>
                <a:close/>
              </a:path>
            </a:pathLst>
          </a:custGeom>
          <a:blipFill>
            <a:blip r:embed="rId4"/>
            <a:stretch>
              <a:fillRect/>
            </a:stretch>
          </a:blipFill>
        </p:spPr>
        <p:txBody>
          <a:bodyPr/>
          <a:lstStyle/>
          <a:p>
            <a:endParaRPr lang="he-IL"/>
          </a:p>
        </p:txBody>
      </p:sp>
      <p:grpSp>
        <p:nvGrpSpPr>
          <p:cNvPr id="5" name="Group 5"/>
          <p:cNvGrpSpPr/>
          <p:nvPr/>
        </p:nvGrpSpPr>
        <p:grpSpPr>
          <a:xfrm>
            <a:off x="6024810" y="9034651"/>
            <a:ext cx="6238381" cy="1059344"/>
            <a:chOff x="0" y="0"/>
            <a:chExt cx="8317841" cy="1412459"/>
          </a:xfrm>
        </p:grpSpPr>
        <p:sp>
          <p:nvSpPr>
            <p:cNvPr id="6" name="Freeform 6"/>
            <p:cNvSpPr/>
            <p:nvPr/>
          </p:nvSpPr>
          <p:spPr>
            <a:xfrm>
              <a:off x="0" y="0"/>
              <a:ext cx="2335181" cy="1339236"/>
            </a:xfrm>
            <a:custGeom>
              <a:avLst/>
              <a:gdLst/>
              <a:ahLst/>
              <a:cxnLst/>
              <a:rect l="l" t="t" r="r" b="b"/>
              <a:pathLst>
                <a:path w="2335181" h="1339236">
                  <a:moveTo>
                    <a:pt x="0" y="0"/>
                  </a:moveTo>
                  <a:lnTo>
                    <a:pt x="2335181" y="0"/>
                  </a:lnTo>
                  <a:lnTo>
                    <a:pt x="2335181" y="1339236"/>
                  </a:lnTo>
                  <a:lnTo>
                    <a:pt x="0" y="1339236"/>
                  </a:lnTo>
                  <a:lnTo>
                    <a:pt x="0" y="0"/>
                  </a:lnTo>
                  <a:close/>
                </a:path>
              </a:pathLst>
            </a:custGeom>
            <a:blipFill>
              <a:blip r:embed="rId5"/>
              <a:stretch>
                <a:fillRect/>
              </a:stretch>
            </a:blipFill>
          </p:spPr>
          <p:txBody>
            <a:bodyPr/>
            <a:lstStyle/>
            <a:p>
              <a:endParaRPr lang="he-IL"/>
            </a:p>
          </p:txBody>
        </p:sp>
        <p:sp>
          <p:nvSpPr>
            <p:cNvPr id="7" name="Freeform 7"/>
            <p:cNvSpPr/>
            <p:nvPr/>
          </p:nvSpPr>
          <p:spPr>
            <a:xfrm>
              <a:off x="2563781" y="262251"/>
              <a:ext cx="145226" cy="926112"/>
            </a:xfrm>
            <a:custGeom>
              <a:avLst/>
              <a:gdLst/>
              <a:ahLst/>
              <a:cxnLst/>
              <a:rect l="l" t="t" r="r" b="b"/>
              <a:pathLst>
                <a:path w="145226" h="926112">
                  <a:moveTo>
                    <a:pt x="0" y="0"/>
                  </a:moveTo>
                  <a:lnTo>
                    <a:pt x="145226" y="0"/>
                  </a:lnTo>
                  <a:lnTo>
                    <a:pt x="145226" y="926112"/>
                  </a:lnTo>
                  <a:lnTo>
                    <a:pt x="0" y="926112"/>
                  </a:lnTo>
                  <a:lnTo>
                    <a:pt x="0" y="0"/>
                  </a:lnTo>
                  <a:close/>
                </a:path>
              </a:pathLst>
            </a:custGeom>
            <a:blipFill>
              <a:blip r:embed="rId6"/>
              <a:stretch>
                <a:fillRect l="-1258697" r="-2565635"/>
              </a:stretch>
            </a:blipFill>
          </p:spPr>
          <p:txBody>
            <a:bodyPr/>
            <a:lstStyle/>
            <a:p>
              <a:endParaRPr lang="he-IL"/>
            </a:p>
          </p:txBody>
        </p:sp>
        <p:sp>
          <p:nvSpPr>
            <p:cNvPr id="8" name="Freeform 8"/>
            <p:cNvSpPr/>
            <p:nvPr/>
          </p:nvSpPr>
          <p:spPr>
            <a:xfrm>
              <a:off x="2925740" y="65514"/>
              <a:ext cx="5392101" cy="1346945"/>
            </a:xfrm>
            <a:custGeom>
              <a:avLst/>
              <a:gdLst/>
              <a:ahLst/>
              <a:cxnLst/>
              <a:rect l="l" t="t" r="r" b="b"/>
              <a:pathLst>
                <a:path w="5392101" h="1346945">
                  <a:moveTo>
                    <a:pt x="0" y="0"/>
                  </a:moveTo>
                  <a:lnTo>
                    <a:pt x="5392101" y="0"/>
                  </a:lnTo>
                  <a:lnTo>
                    <a:pt x="5392101" y="1346945"/>
                  </a:lnTo>
                  <a:lnTo>
                    <a:pt x="0" y="1346945"/>
                  </a:lnTo>
                  <a:lnTo>
                    <a:pt x="0" y="0"/>
                  </a:lnTo>
                  <a:close/>
                </a:path>
              </a:pathLst>
            </a:custGeom>
            <a:blipFill>
              <a:blip r:embed="rId7"/>
              <a:stretch>
                <a:fillRect/>
              </a:stretch>
            </a:blipFill>
          </p:spPr>
          <p:txBody>
            <a:bodyPr/>
            <a:lstStyle/>
            <a:p>
              <a:endParaRPr lang="he-IL"/>
            </a:p>
          </p:txBody>
        </p:sp>
      </p:grpSp>
      <p:sp>
        <p:nvSpPr>
          <p:cNvPr id="9" name="Freeform 9"/>
          <p:cNvSpPr/>
          <p:nvPr/>
        </p:nvSpPr>
        <p:spPr>
          <a:xfrm>
            <a:off x="10539214" y="2184829"/>
            <a:ext cx="7227763" cy="4818509"/>
          </a:xfrm>
          <a:custGeom>
            <a:avLst/>
            <a:gdLst/>
            <a:ahLst/>
            <a:cxnLst/>
            <a:rect l="l" t="t" r="r" b="b"/>
            <a:pathLst>
              <a:path w="7227763" h="4818509">
                <a:moveTo>
                  <a:pt x="0" y="0"/>
                </a:moveTo>
                <a:lnTo>
                  <a:pt x="7227763" y="0"/>
                </a:lnTo>
                <a:lnTo>
                  <a:pt x="7227763" y="4818508"/>
                </a:lnTo>
                <a:lnTo>
                  <a:pt x="0" y="4818508"/>
                </a:lnTo>
                <a:lnTo>
                  <a:pt x="0" y="0"/>
                </a:lnTo>
                <a:close/>
              </a:path>
            </a:pathLst>
          </a:custGeom>
          <a:blipFill>
            <a:blip r:embed="rId8"/>
            <a:stretch>
              <a:fillRect/>
            </a:stretch>
          </a:blipFill>
        </p:spPr>
        <p:txBody>
          <a:bodyPr/>
          <a:lstStyle/>
          <a:p>
            <a:endParaRPr lang="he-IL"/>
          </a:p>
        </p:txBody>
      </p:sp>
      <p:sp>
        <p:nvSpPr>
          <p:cNvPr id="10" name="TextBox 10"/>
          <p:cNvSpPr txBox="1"/>
          <p:nvPr/>
        </p:nvSpPr>
        <p:spPr>
          <a:xfrm>
            <a:off x="881072" y="250825"/>
            <a:ext cx="16121979" cy="1071238"/>
          </a:xfrm>
          <a:prstGeom prst="rect">
            <a:avLst/>
          </a:prstGeom>
        </p:spPr>
        <p:txBody>
          <a:bodyPr lIns="0" tIns="0" rIns="0" bIns="0" rtlCol="0" anchor="t">
            <a:spAutoFit/>
          </a:bodyPr>
          <a:lstStyle/>
          <a:p>
            <a:pPr algn="ctr">
              <a:lnSpc>
                <a:spcPts val="8680"/>
              </a:lnSpc>
            </a:pPr>
            <a:r>
              <a:rPr lang="en-US" sz="6200" b="1" spc="-186">
                <a:solidFill>
                  <a:srgbClr val="4B2B70"/>
                </a:solidFill>
                <a:latin typeface="Public Sans Bold"/>
                <a:ea typeface="Public Sans Bold"/>
                <a:cs typeface="Public Sans Bold"/>
                <a:sym typeface="Public Sans Bold"/>
              </a:rPr>
              <a:t>Rabbi Elliot Cosgrove vs. Brad Lander</a:t>
            </a:r>
          </a:p>
        </p:txBody>
      </p:sp>
      <p:sp>
        <p:nvSpPr>
          <p:cNvPr id="11" name="TextBox 11"/>
          <p:cNvSpPr txBox="1"/>
          <p:nvPr/>
        </p:nvSpPr>
        <p:spPr>
          <a:xfrm>
            <a:off x="664538" y="1453465"/>
            <a:ext cx="9298459" cy="7199630"/>
          </a:xfrm>
          <a:prstGeom prst="rect">
            <a:avLst/>
          </a:prstGeom>
        </p:spPr>
        <p:txBody>
          <a:bodyPr lIns="0" tIns="0" rIns="0" bIns="0" rtlCol="0" anchor="t">
            <a:spAutoFit/>
          </a:bodyPr>
          <a:lstStyle/>
          <a:p>
            <a:pPr algn="l">
              <a:lnSpc>
                <a:spcPts val="3219"/>
              </a:lnSpc>
            </a:pPr>
            <a:r>
              <a:rPr lang="en-US" sz="2299" b="1" spc="-68">
                <a:solidFill>
                  <a:srgbClr val="4B2B70"/>
                </a:solidFill>
                <a:latin typeface="Public Sans Bold"/>
                <a:ea typeface="Public Sans Bold"/>
                <a:cs typeface="Public Sans Bold"/>
                <a:sym typeface="Public Sans Bold"/>
              </a:rPr>
              <a:t>Brad Lander</a:t>
            </a:r>
          </a:p>
          <a:p>
            <a:pPr marL="496569" lvl="1" indent="-248284" algn="l">
              <a:lnSpc>
                <a:spcPts val="3219"/>
              </a:lnSpc>
              <a:buFont typeface="Arial"/>
              <a:buChar char="•"/>
            </a:pPr>
            <a:r>
              <a:rPr lang="en-US" sz="2299" spc="-68">
                <a:solidFill>
                  <a:srgbClr val="4B2B70"/>
                </a:solidFill>
                <a:latin typeface="Public Sans"/>
                <a:ea typeface="Public Sans"/>
                <a:cs typeface="Public Sans"/>
                <a:sym typeface="Public Sans"/>
              </a:rPr>
              <a:t>Progressive Jewish politician from Brooklyn, </a:t>
            </a:r>
          </a:p>
          <a:p>
            <a:pPr marL="496569" lvl="1" indent="-248284" algn="l">
              <a:lnSpc>
                <a:spcPts val="3219"/>
              </a:lnSpc>
              <a:buFont typeface="Arial"/>
              <a:buChar char="•"/>
            </a:pPr>
            <a:r>
              <a:rPr lang="en-US" sz="2299" spc="-68">
                <a:solidFill>
                  <a:srgbClr val="4B2B70"/>
                </a:solidFill>
                <a:latin typeface="Public Sans"/>
                <a:ea typeface="Public Sans"/>
                <a:cs typeface="Public Sans"/>
                <a:sym typeface="Public Sans"/>
              </a:rPr>
              <a:t>New York City Comptroller (2022–2025). </a:t>
            </a:r>
          </a:p>
          <a:p>
            <a:pPr marL="496569" lvl="1" indent="-248284" algn="l">
              <a:lnSpc>
                <a:spcPts val="3219"/>
              </a:lnSpc>
              <a:buFont typeface="Arial"/>
              <a:buChar char="•"/>
            </a:pPr>
            <a:r>
              <a:rPr lang="en-US" sz="2299" spc="-68">
                <a:solidFill>
                  <a:srgbClr val="4B2B70"/>
                </a:solidFill>
                <a:latin typeface="Public Sans"/>
                <a:ea typeface="Public Sans"/>
                <a:cs typeface="Public Sans"/>
                <a:sym typeface="Public Sans"/>
              </a:rPr>
              <a:t>Lander ran for mayor in 2025 and also endorsed Zohran Mamdani under ranked-choice voting, lending Mamdani crucial legitimacy with Jewish and establishment-liberal voters. </a:t>
            </a:r>
          </a:p>
          <a:p>
            <a:pPr marL="496569" lvl="1" indent="-248284" algn="l">
              <a:lnSpc>
                <a:spcPts val="3219"/>
              </a:lnSpc>
              <a:buFont typeface="Arial"/>
              <a:buChar char="•"/>
            </a:pPr>
            <a:r>
              <a:rPr lang="en-US" sz="2299" spc="-68">
                <a:solidFill>
                  <a:srgbClr val="4B2B70"/>
                </a:solidFill>
                <a:latin typeface="Public Sans"/>
                <a:ea typeface="Public Sans"/>
                <a:cs typeface="Public Sans"/>
                <a:sym typeface="Public Sans"/>
              </a:rPr>
              <a:t>In June 2026 he defeated incumbent Rep. Dan Goldman in the Democratic primary for the heavily liberal Brooklyn/Manhattan 10th District, making him all but assured of winning the congressional seat in November. </a:t>
            </a:r>
          </a:p>
          <a:p>
            <a:pPr marL="496569" lvl="1" indent="-248284" algn="l">
              <a:lnSpc>
                <a:spcPts val="3219"/>
              </a:lnSpc>
              <a:buFont typeface="Arial"/>
              <a:buChar char="•"/>
            </a:pPr>
            <a:r>
              <a:rPr lang="en-US" sz="2299" spc="-68">
                <a:solidFill>
                  <a:srgbClr val="4B2B70"/>
                </a:solidFill>
                <a:latin typeface="Public Sans"/>
                <a:ea typeface="Public Sans"/>
                <a:cs typeface="Public Sans"/>
                <a:sym typeface="Public Sans"/>
              </a:rPr>
              <a:t>Not anti-Zionist but said Israel's destruction of Gaza meets the definition of genocide</a:t>
            </a:r>
          </a:p>
          <a:p>
            <a:pPr marL="496569" lvl="1" indent="-248284" algn="l">
              <a:lnSpc>
                <a:spcPts val="3219"/>
              </a:lnSpc>
              <a:buFont typeface="Arial"/>
              <a:buChar char="•"/>
            </a:pPr>
            <a:r>
              <a:rPr lang="en-US" sz="2299" spc="-68">
                <a:solidFill>
                  <a:srgbClr val="4B2B70"/>
                </a:solidFill>
                <a:latin typeface="Public Sans"/>
                <a:ea typeface="Public Sans"/>
                <a:cs typeface="Public Sans"/>
                <a:sym typeface="Public Sans"/>
              </a:rPr>
              <a:t>Built his political career in coalition with the DSA-aligned left. </a:t>
            </a:r>
          </a:p>
          <a:p>
            <a:pPr marL="496569" lvl="1" indent="-248284" algn="l">
              <a:lnSpc>
                <a:spcPts val="3219"/>
              </a:lnSpc>
              <a:buFont typeface="Arial"/>
              <a:buChar char="•"/>
            </a:pPr>
            <a:r>
              <a:rPr lang="en-US" sz="2299" spc="-68">
                <a:solidFill>
                  <a:srgbClr val="4B2B70"/>
                </a:solidFill>
                <a:latin typeface="Public Sans"/>
                <a:ea typeface="Public Sans"/>
                <a:cs typeface="Public Sans"/>
                <a:sym typeface="Public Sans"/>
              </a:rPr>
              <a:t>Deeply identified as a Jew</a:t>
            </a:r>
          </a:p>
          <a:p>
            <a:pPr marL="496569" lvl="1" indent="-248284" algn="l">
              <a:lnSpc>
                <a:spcPts val="3219"/>
              </a:lnSpc>
              <a:buFont typeface="Arial"/>
              <a:buChar char="•"/>
            </a:pPr>
            <a:r>
              <a:rPr lang="en-US" sz="2299" spc="-68">
                <a:solidFill>
                  <a:srgbClr val="4B2B70"/>
                </a:solidFill>
                <a:latin typeface="Public Sans"/>
                <a:ea typeface="Public Sans"/>
                <a:cs typeface="Public Sans"/>
                <a:sym typeface="Public Sans"/>
              </a:rPr>
              <a:t>Represents growing cohort of American Jews, especially younger ones, who insist their harsh criticism of Israel — up to and including the genocide charge — flows from their Judaism rather than against it.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8841646"/>
            <a:ext cx="18288000" cy="1445354"/>
          </a:xfrm>
          <a:custGeom>
            <a:avLst/>
            <a:gdLst/>
            <a:ahLst/>
            <a:cxnLst/>
            <a:rect l="l" t="t" r="r" b="b"/>
            <a:pathLst>
              <a:path w="18288000" h="1445354">
                <a:moveTo>
                  <a:pt x="0" y="0"/>
                </a:moveTo>
                <a:lnTo>
                  <a:pt x="18288000" y="0"/>
                </a:lnTo>
                <a:lnTo>
                  <a:pt x="18288000" y="1445354"/>
                </a:lnTo>
                <a:lnTo>
                  <a:pt x="0" y="1445354"/>
                </a:lnTo>
                <a:lnTo>
                  <a:pt x="0" y="0"/>
                </a:lnTo>
                <a:close/>
              </a:path>
            </a:pathLst>
          </a:custGeom>
          <a:blipFill>
            <a:blip r:embed="rId2"/>
            <a:stretch>
              <a:fillRect t="-611728"/>
            </a:stretch>
          </a:blipFill>
        </p:spPr>
        <p:txBody>
          <a:bodyPr/>
          <a:lstStyle/>
          <a:p>
            <a:endParaRPr lang="he-IL"/>
          </a:p>
        </p:txBody>
      </p:sp>
      <p:sp>
        <p:nvSpPr>
          <p:cNvPr id="3" name="Freeform 3"/>
          <p:cNvSpPr/>
          <p:nvPr/>
        </p:nvSpPr>
        <p:spPr>
          <a:xfrm flipH="1" flipV="1">
            <a:off x="9832620" y="5994135"/>
            <a:ext cx="12984897" cy="4292865"/>
          </a:xfrm>
          <a:custGeom>
            <a:avLst/>
            <a:gdLst/>
            <a:ahLst/>
            <a:cxnLst/>
            <a:rect l="l" t="t" r="r" b="b"/>
            <a:pathLst>
              <a:path w="12984897" h="4292865">
                <a:moveTo>
                  <a:pt x="12984897" y="4292865"/>
                </a:moveTo>
                <a:lnTo>
                  <a:pt x="0" y="4292865"/>
                </a:lnTo>
                <a:lnTo>
                  <a:pt x="0" y="0"/>
                </a:lnTo>
                <a:lnTo>
                  <a:pt x="12984897" y="0"/>
                </a:lnTo>
                <a:lnTo>
                  <a:pt x="12984897" y="4292865"/>
                </a:lnTo>
                <a:close/>
              </a:path>
            </a:pathLst>
          </a:custGeom>
          <a:blipFill>
            <a:blip r:embed="rId3"/>
            <a:stretch>
              <a:fillRect t="-114934" r="-45905" b="-254565"/>
            </a:stretch>
          </a:blipFill>
        </p:spPr>
        <p:txBody>
          <a:bodyPr/>
          <a:lstStyle/>
          <a:p>
            <a:endParaRPr lang="he-IL"/>
          </a:p>
        </p:txBody>
      </p:sp>
      <p:sp>
        <p:nvSpPr>
          <p:cNvPr id="4" name="Freeform 4"/>
          <p:cNvSpPr/>
          <p:nvPr/>
        </p:nvSpPr>
        <p:spPr>
          <a:xfrm>
            <a:off x="15940559" y="9008758"/>
            <a:ext cx="2238365" cy="1111131"/>
          </a:xfrm>
          <a:custGeom>
            <a:avLst/>
            <a:gdLst/>
            <a:ahLst/>
            <a:cxnLst/>
            <a:rect l="l" t="t" r="r" b="b"/>
            <a:pathLst>
              <a:path w="2238365" h="1111131">
                <a:moveTo>
                  <a:pt x="0" y="0"/>
                </a:moveTo>
                <a:lnTo>
                  <a:pt x="2238365" y="0"/>
                </a:lnTo>
                <a:lnTo>
                  <a:pt x="2238365" y="1111131"/>
                </a:lnTo>
                <a:lnTo>
                  <a:pt x="0" y="1111131"/>
                </a:lnTo>
                <a:lnTo>
                  <a:pt x="0" y="0"/>
                </a:lnTo>
                <a:close/>
              </a:path>
            </a:pathLst>
          </a:custGeom>
          <a:blipFill>
            <a:blip r:embed="rId4"/>
            <a:stretch>
              <a:fillRect/>
            </a:stretch>
          </a:blipFill>
        </p:spPr>
        <p:txBody>
          <a:bodyPr/>
          <a:lstStyle/>
          <a:p>
            <a:endParaRPr lang="he-IL"/>
          </a:p>
        </p:txBody>
      </p:sp>
      <p:grpSp>
        <p:nvGrpSpPr>
          <p:cNvPr id="5" name="Group 5"/>
          <p:cNvGrpSpPr/>
          <p:nvPr/>
        </p:nvGrpSpPr>
        <p:grpSpPr>
          <a:xfrm>
            <a:off x="6024810" y="9034651"/>
            <a:ext cx="6238381" cy="1059344"/>
            <a:chOff x="0" y="0"/>
            <a:chExt cx="8317841" cy="1412459"/>
          </a:xfrm>
        </p:grpSpPr>
        <p:sp>
          <p:nvSpPr>
            <p:cNvPr id="6" name="Freeform 6"/>
            <p:cNvSpPr/>
            <p:nvPr/>
          </p:nvSpPr>
          <p:spPr>
            <a:xfrm>
              <a:off x="0" y="0"/>
              <a:ext cx="2335181" cy="1339236"/>
            </a:xfrm>
            <a:custGeom>
              <a:avLst/>
              <a:gdLst/>
              <a:ahLst/>
              <a:cxnLst/>
              <a:rect l="l" t="t" r="r" b="b"/>
              <a:pathLst>
                <a:path w="2335181" h="1339236">
                  <a:moveTo>
                    <a:pt x="0" y="0"/>
                  </a:moveTo>
                  <a:lnTo>
                    <a:pt x="2335181" y="0"/>
                  </a:lnTo>
                  <a:lnTo>
                    <a:pt x="2335181" y="1339236"/>
                  </a:lnTo>
                  <a:lnTo>
                    <a:pt x="0" y="1339236"/>
                  </a:lnTo>
                  <a:lnTo>
                    <a:pt x="0" y="0"/>
                  </a:lnTo>
                  <a:close/>
                </a:path>
              </a:pathLst>
            </a:custGeom>
            <a:blipFill>
              <a:blip r:embed="rId5"/>
              <a:stretch>
                <a:fillRect/>
              </a:stretch>
            </a:blipFill>
          </p:spPr>
          <p:txBody>
            <a:bodyPr/>
            <a:lstStyle/>
            <a:p>
              <a:endParaRPr lang="he-IL"/>
            </a:p>
          </p:txBody>
        </p:sp>
        <p:sp>
          <p:nvSpPr>
            <p:cNvPr id="7" name="Freeform 7"/>
            <p:cNvSpPr/>
            <p:nvPr/>
          </p:nvSpPr>
          <p:spPr>
            <a:xfrm>
              <a:off x="2563781" y="262251"/>
              <a:ext cx="145226" cy="926112"/>
            </a:xfrm>
            <a:custGeom>
              <a:avLst/>
              <a:gdLst/>
              <a:ahLst/>
              <a:cxnLst/>
              <a:rect l="l" t="t" r="r" b="b"/>
              <a:pathLst>
                <a:path w="145226" h="926112">
                  <a:moveTo>
                    <a:pt x="0" y="0"/>
                  </a:moveTo>
                  <a:lnTo>
                    <a:pt x="145226" y="0"/>
                  </a:lnTo>
                  <a:lnTo>
                    <a:pt x="145226" y="926112"/>
                  </a:lnTo>
                  <a:lnTo>
                    <a:pt x="0" y="926112"/>
                  </a:lnTo>
                  <a:lnTo>
                    <a:pt x="0" y="0"/>
                  </a:lnTo>
                  <a:close/>
                </a:path>
              </a:pathLst>
            </a:custGeom>
            <a:blipFill>
              <a:blip r:embed="rId6"/>
              <a:stretch>
                <a:fillRect l="-1258697" r="-2565635"/>
              </a:stretch>
            </a:blipFill>
          </p:spPr>
          <p:txBody>
            <a:bodyPr/>
            <a:lstStyle/>
            <a:p>
              <a:endParaRPr lang="he-IL"/>
            </a:p>
          </p:txBody>
        </p:sp>
        <p:sp>
          <p:nvSpPr>
            <p:cNvPr id="8" name="Freeform 8"/>
            <p:cNvSpPr/>
            <p:nvPr/>
          </p:nvSpPr>
          <p:spPr>
            <a:xfrm>
              <a:off x="2925740" y="65514"/>
              <a:ext cx="5392101" cy="1346945"/>
            </a:xfrm>
            <a:custGeom>
              <a:avLst/>
              <a:gdLst/>
              <a:ahLst/>
              <a:cxnLst/>
              <a:rect l="l" t="t" r="r" b="b"/>
              <a:pathLst>
                <a:path w="5392101" h="1346945">
                  <a:moveTo>
                    <a:pt x="0" y="0"/>
                  </a:moveTo>
                  <a:lnTo>
                    <a:pt x="5392101" y="0"/>
                  </a:lnTo>
                  <a:lnTo>
                    <a:pt x="5392101" y="1346945"/>
                  </a:lnTo>
                  <a:lnTo>
                    <a:pt x="0" y="1346945"/>
                  </a:lnTo>
                  <a:lnTo>
                    <a:pt x="0" y="0"/>
                  </a:lnTo>
                  <a:close/>
                </a:path>
              </a:pathLst>
            </a:custGeom>
            <a:blipFill>
              <a:blip r:embed="rId7"/>
              <a:stretch>
                <a:fillRect/>
              </a:stretch>
            </a:blipFill>
          </p:spPr>
          <p:txBody>
            <a:bodyPr/>
            <a:lstStyle/>
            <a:p>
              <a:endParaRPr lang="he-IL"/>
            </a:p>
          </p:txBody>
        </p:sp>
      </p:grpSp>
      <p:sp>
        <p:nvSpPr>
          <p:cNvPr id="9" name="TextBox 9"/>
          <p:cNvSpPr txBox="1"/>
          <p:nvPr/>
        </p:nvSpPr>
        <p:spPr>
          <a:xfrm>
            <a:off x="1390768" y="372745"/>
            <a:ext cx="15072814" cy="672465"/>
          </a:xfrm>
          <a:prstGeom prst="rect">
            <a:avLst/>
          </a:prstGeom>
        </p:spPr>
        <p:txBody>
          <a:bodyPr lIns="0" tIns="0" rIns="0" bIns="0" rtlCol="0" anchor="t">
            <a:spAutoFit/>
          </a:bodyPr>
          <a:lstStyle/>
          <a:p>
            <a:pPr algn="ctr">
              <a:lnSpc>
                <a:spcPts val="5459"/>
              </a:lnSpc>
            </a:pPr>
            <a:r>
              <a:rPr lang="en-US" sz="3899" b="1" spc="-116">
                <a:solidFill>
                  <a:srgbClr val="4B2B70"/>
                </a:solidFill>
                <a:latin typeface="Public Sans Bold"/>
                <a:ea typeface="Public Sans Bold"/>
                <a:cs typeface="Public Sans Bold"/>
                <a:sym typeface="Public Sans Bold"/>
              </a:rPr>
              <a:t> Eliot Cosgrove, “A 2028 letter to losing Brad Lander” June 30, 2026</a:t>
            </a:r>
          </a:p>
        </p:txBody>
      </p:sp>
      <p:sp>
        <p:nvSpPr>
          <p:cNvPr id="10" name="TextBox 10"/>
          <p:cNvSpPr txBox="1"/>
          <p:nvPr/>
        </p:nvSpPr>
        <p:spPr>
          <a:xfrm>
            <a:off x="440568" y="1544035"/>
            <a:ext cx="7645079" cy="6690360"/>
          </a:xfrm>
          <a:prstGeom prst="rect">
            <a:avLst/>
          </a:prstGeom>
        </p:spPr>
        <p:txBody>
          <a:bodyPr lIns="0" tIns="0" rIns="0" bIns="0" rtlCol="0" anchor="t">
            <a:spAutoFit/>
          </a:bodyPr>
          <a:lstStyle/>
          <a:p>
            <a:pPr algn="l">
              <a:lnSpc>
                <a:spcPts val="2940"/>
              </a:lnSpc>
            </a:pPr>
            <a:r>
              <a:rPr lang="en-US" sz="2100" spc="-63">
                <a:solidFill>
                  <a:srgbClr val="4B2B70"/>
                </a:solidFill>
                <a:latin typeface="Public Sans"/>
                <a:ea typeface="Public Sans"/>
                <a:cs typeface="Public Sans"/>
                <a:sym typeface="Public Sans"/>
              </a:rPr>
              <a:t>. . . .you called Israel’s war against those seeking its destruction a “genocide” — and pointed to your own Jewishness as the credential to say so.</a:t>
            </a:r>
          </a:p>
          <a:p>
            <a:pPr algn="l">
              <a:lnSpc>
                <a:spcPts val="2940"/>
              </a:lnSpc>
            </a:pPr>
            <a:endParaRPr lang="en-US" sz="2100" spc="-63">
              <a:solidFill>
                <a:srgbClr val="4B2B70"/>
              </a:solidFill>
              <a:latin typeface="Public Sans"/>
              <a:ea typeface="Public Sans"/>
              <a:cs typeface="Public Sans"/>
              <a:sym typeface="Public Sans"/>
            </a:endParaRPr>
          </a:p>
          <a:p>
            <a:pPr algn="l">
              <a:lnSpc>
                <a:spcPts val="2940"/>
              </a:lnSpc>
            </a:pPr>
            <a:r>
              <a:rPr lang="en-US" sz="2100" spc="-63">
                <a:solidFill>
                  <a:srgbClr val="4B2B70"/>
                </a:solidFill>
                <a:latin typeface="Public Sans"/>
                <a:ea typeface="Public Sans"/>
                <a:cs typeface="Public Sans"/>
                <a:sym typeface="Public Sans"/>
              </a:rPr>
              <a:t>. . . you refused AIPAC’s money as a badge of honor and stood silently as Mayor Mamdani called AIPAC “monsters” trafficking in “dark money” — one of the oldest and ugliest antisemitic tropes.</a:t>
            </a:r>
          </a:p>
          <a:p>
            <a:pPr algn="l">
              <a:lnSpc>
                <a:spcPts val="2940"/>
              </a:lnSpc>
            </a:pPr>
            <a:endParaRPr lang="en-US" sz="2100" spc="-63">
              <a:solidFill>
                <a:srgbClr val="4B2B70"/>
              </a:solidFill>
              <a:latin typeface="Public Sans"/>
              <a:ea typeface="Public Sans"/>
              <a:cs typeface="Public Sans"/>
              <a:sym typeface="Public Sans"/>
            </a:endParaRPr>
          </a:p>
          <a:p>
            <a:pPr algn="l">
              <a:lnSpc>
                <a:spcPts val="2940"/>
              </a:lnSpc>
            </a:pPr>
            <a:r>
              <a:rPr lang="en-US" sz="2100" spc="-63">
                <a:solidFill>
                  <a:srgbClr val="4B2B70"/>
                </a:solidFill>
                <a:latin typeface="Public Sans"/>
                <a:ea typeface="Public Sans"/>
                <a:cs typeface="Public Sans"/>
                <a:sym typeface="Public Sans"/>
              </a:rPr>
              <a:t>We asked you to stem the hemorrhaging of Israel support inside your own party, to name the line between anti-Zionism and antisemitism — you stayed quiet on both.</a:t>
            </a:r>
          </a:p>
          <a:p>
            <a:pPr algn="l">
              <a:lnSpc>
                <a:spcPts val="2940"/>
              </a:lnSpc>
            </a:pPr>
            <a:endParaRPr lang="en-US" sz="2100" spc="-63">
              <a:solidFill>
                <a:srgbClr val="4B2B70"/>
              </a:solidFill>
              <a:latin typeface="Public Sans"/>
              <a:ea typeface="Public Sans"/>
              <a:cs typeface="Public Sans"/>
              <a:sym typeface="Public Sans"/>
            </a:endParaRPr>
          </a:p>
          <a:p>
            <a:pPr algn="l">
              <a:lnSpc>
                <a:spcPts val="2940"/>
              </a:lnSpc>
            </a:pPr>
            <a:r>
              <a:rPr lang="en-US" sz="2100" spc="-63">
                <a:solidFill>
                  <a:srgbClr val="4B2B70"/>
                </a:solidFill>
                <a:latin typeface="Public Sans"/>
                <a:ea typeface="Public Sans"/>
                <a:cs typeface="Public Sans"/>
                <a:sym typeface="Public Sans"/>
              </a:rPr>
              <a:t>We asked you to be a bridge. You were a tool of convenience.</a:t>
            </a:r>
          </a:p>
          <a:p>
            <a:pPr algn="l">
              <a:lnSpc>
                <a:spcPts val="2940"/>
              </a:lnSpc>
            </a:pPr>
            <a:endParaRPr lang="en-US" sz="2100" spc="-63">
              <a:solidFill>
                <a:srgbClr val="4B2B70"/>
              </a:solidFill>
              <a:latin typeface="Public Sans"/>
              <a:ea typeface="Public Sans"/>
              <a:cs typeface="Public Sans"/>
              <a:sym typeface="Public Sans"/>
            </a:endParaRPr>
          </a:p>
          <a:p>
            <a:pPr algn="l">
              <a:lnSpc>
                <a:spcPts val="2940"/>
              </a:lnSpc>
            </a:pPr>
            <a:r>
              <a:rPr lang="en-US" sz="2100" spc="-63">
                <a:solidFill>
                  <a:srgbClr val="4B2B70"/>
                </a:solidFill>
                <a:latin typeface="Public Sans"/>
                <a:ea typeface="Public Sans"/>
                <a:cs typeface="Public Sans"/>
                <a:sym typeface="Public Sans"/>
              </a:rPr>
              <a:t>Because then the DSA fielded one of its own against you and pronounced you a Zionist puppet. You, who built a campaign premised that there was no such thing as too far left on Israel, discovered there is always someone further out on the ledge.</a:t>
            </a:r>
          </a:p>
        </p:txBody>
      </p:sp>
      <p:sp>
        <p:nvSpPr>
          <p:cNvPr id="11" name="TextBox 11"/>
          <p:cNvSpPr txBox="1"/>
          <p:nvPr/>
        </p:nvSpPr>
        <p:spPr>
          <a:xfrm>
            <a:off x="8285205" y="1184810"/>
            <a:ext cx="8974095" cy="5204460"/>
          </a:xfrm>
          <a:prstGeom prst="rect">
            <a:avLst/>
          </a:prstGeom>
        </p:spPr>
        <p:txBody>
          <a:bodyPr lIns="0" tIns="0" rIns="0" bIns="0" rtlCol="0" anchor="t">
            <a:spAutoFit/>
          </a:bodyPr>
          <a:lstStyle/>
          <a:p>
            <a:pPr algn="ctr">
              <a:lnSpc>
                <a:spcPts val="2940"/>
              </a:lnSpc>
            </a:pPr>
            <a:endParaRPr/>
          </a:p>
          <a:p>
            <a:pPr algn="l">
              <a:lnSpc>
                <a:spcPts val="2940"/>
              </a:lnSpc>
            </a:pPr>
            <a:r>
              <a:rPr lang="en-US" sz="2100" spc="-63">
                <a:solidFill>
                  <a:srgbClr val="4B2B70"/>
                </a:solidFill>
                <a:latin typeface="Public Sans"/>
                <a:ea typeface="Public Sans"/>
                <a:cs typeface="Public Sans"/>
                <a:sym typeface="Public Sans"/>
              </a:rPr>
              <a:t>And when your new friends went silent as you were ripped apart by someone even purer than you, you finally understood what abandonment feels like.</a:t>
            </a:r>
          </a:p>
          <a:p>
            <a:pPr algn="l">
              <a:lnSpc>
                <a:spcPts val="2940"/>
              </a:lnSpc>
            </a:pPr>
            <a:endParaRPr lang="en-US" sz="2100" spc="-63">
              <a:solidFill>
                <a:srgbClr val="4B2B70"/>
              </a:solidFill>
              <a:latin typeface="Public Sans"/>
              <a:ea typeface="Public Sans"/>
              <a:cs typeface="Public Sans"/>
              <a:sym typeface="Public Sans"/>
            </a:endParaRPr>
          </a:p>
          <a:p>
            <a:pPr algn="l">
              <a:lnSpc>
                <a:spcPts val="2940"/>
              </a:lnSpc>
              <a:spcBef>
                <a:spcPct val="0"/>
              </a:spcBef>
            </a:pPr>
            <a:r>
              <a:rPr lang="en-US" sz="2100" spc="-63">
                <a:solidFill>
                  <a:srgbClr val="4B2B70"/>
                </a:solidFill>
                <a:latin typeface="Public Sans"/>
                <a:ea typeface="Public Sans"/>
                <a:cs typeface="Public Sans"/>
                <a:sym typeface="Public Sans"/>
              </a:rPr>
              <a:t>They told you it was never about being a Jew — only about being a Zionist — as if the two could be peeled apart, as if your Jewishness had nothing to do with the nation they demanded you disown.</a:t>
            </a:r>
          </a:p>
          <a:p>
            <a:pPr algn="l">
              <a:lnSpc>
                <a:spcPts val="2940"/>
              </a:lnSpc>
              <a:spcBef>
                <a:spcPct val="0"/>
              </a:spcBef>
            </a:pPr>
            <a:endParaRPr lang="en-US" sz="2100" spc="-63">
              <a:solidFill>
                <a:srgbClr val="4B2B70"/>
              </a:solidFill>
              <a:latin typeface="Public Sans"/>
              <a:ea typeface="Public Sans"/>
              <a:cs typeface="Public Sans"/>
              <a:sym typeface="Public Sans"/>
            </a:endParaRPr>
          </a:p>
          <a:p>
            <a:pPr algn="l">
              <a:lnSpc>
                <a:spcPts val="2940"/>
              </a:lnSpc>
              <a:spcBef>
                <a:spcPct val="0"/>
              </a:spcBef>
            </a:pPr>
            <a:r>
              <a:rPr lang="en-US" sz="2100" spc="-63">
                <a:solidFill>
                  <a:srgbClr val="4B2B70"/>
                </a:solidFill>
                <a:latin typeface="Public Sans"/>
                <a:ea typeface="Public Sans"/>
                <a:cs typeface="Public Sans"/>
                <a:sym typeface="Public Sans"/>
              </a:rPr>
              <a:t>There’s an old teaching about the man who thinks he can ride the tiger and dismount whenever he likes. You didn’t tame the coalition you joined. You were, for one term, useful — until the moment it decided to disown you. You could renounce the policy, the lobby, even Zionism, but you could not renounce being a Jew.</a:t>
            </a:r>
          </a:p>
          <a:p>
            <a:pPr algn="l">
              <a:lnSpc>
                <a:spcPts val="2940"/>
              </a:lnSpc>
              <a:spcBef>
                <a:spcPct val="0"/>
              </a:spcBef>
            </a:pPr>
            <a:endParaRPr lang="en-US" sz="2100" spc="-63">
              <a:solidFill>
                <a:srgbClr val="4B2B70"/>
              </a:solidFill>
              <a:latin typeface="Public Sans"/>
              <a:ea typeface="Public Sans"/>
              <a:cs typeface="Public Sans"/>
              <a:sym typeface="Public Sans"/>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8841646"/>
            <a:ext cx="18288000" cy="1445354"/>
          </a:xfrm>
          <a:custGeom>
            <a:avLst/>
            <a:gdLst/>
            <a:ahLst/>
            <a:cxnLst/>
            <a:rect l="l" t="t" r="r" b="b"/>
            <a:pathLst>
              <a:path w="18288000" h="1445354">
                <a:moveTo>
                  <a:pt x="0" y="0"/>
                </a:moveTo>
                <a:lnTo>
                  <a:pt x="18288000" y="0"/>
                </a:lnTo>
                <a:lnTo>
                  <a:pt x="18288000" y="1445354"/>
                </a:lnTo>
                <a:lnTo>
                  <a:pt x="0" y="1445354"/>
                </a:lnTo>
                <a:lnTo>
                  <a:pt x="0" y="0"/>
                </a:lnTo>
                <a:close/>
              </a:path>
            </a:pathLst>
          </a:custGeom>
          <a:blipFill>
            <a:blip r:embed="rId2"/>
            <a:stretch>
              <a:fillRect t="-611728"/>
            </a:stretch>
          </a:blipFill>
        </p:spPr>
        <p:txBody>
          <a:bodyPr/>
          <a:lstStyle/>
          <a:p>
            <a:endParaRPr lang="he-IL"/>
          </a:p>
        </p:txBody>
      </p:sp>
      <p:sp>
        <p:nvSpPr>
          <p:cNvPr id="3" name="Freeform 3"/>
          <p:cNvSpPr/>
          <p:nvPr/>
        </p:nvSpPr>
        <p:spPr>
          <a:xfrm>
            <a:off x="15846827" y="9043572"/>
            <a:ext cx="2238365" cy="1111131"/>
          </a:xfrm>
          <a:custGeom>
            <a:avLst/>
            <a:gdLst/>
            <a:ahLst/>
            <a:cxnLst/>
            <a:rect l="l" t="t" r="r" b="b"/>
            <a:pathLst>
              <a:path w="2238365" h="1111131">
                <a:moveTo>
                  <a:pt x="0" y="0"/>
                </a:moveTo>
                <a:lnTo>
                  <a:pt x="2238365" y="0"/>
                </a:lnTo>
                <a:lnTo>
                  <a:pt x="2238365" y="1111130"/>
                </a:lnTo>
                <a:lnTo>
                  <a:pt x="0" y="1111130"/>
                </a:lnTo>
                <a:lnTo>
                  <a:pt x="0" y="0"/>
                </a:lnTo>
                <a:close/>
              </a:path>
            </a:pathLst>
          </a:custGeom>
          <a:blipFill>
            <a:blip r:embed="rId3"/>
            <a:stretch>
              <a:fillRect/>
            </a:stretch>
          </a:blipFill>
        </p:spPr>
        <p:txBody>
          <a:bodyPr/>
          <a:lstStyle/>
          <a:p>
            <a:endParaRPr lang="he-IL"/>
          </a:p>
        </p:txBody>
      </p:sp>
      <p:grpSp>
        <p:nvGrpSpPr>
          <p:cNvPr id="4" name="Group 4"/>
          <p:cNvGrpSpPr/>
          <p:nvPr/>
        </p:nvGrpSpPr>
        <p:grpSpPr>
          <a:xfrm>
            <a:off x="6024810" y="9034651"/>
            <a:ext cx="6238381" cy="1059344"/>
            <a:chOff x="0" y="0"/>
            <a:chExt cx="8317841" cy="1412459"/>
          </a:xfrm>
        </p:grpSpPr>
        <p:sp>
          <p:nvSpPr>
            <p:cNvPr id="5" name="Freeform 5"/>
            <p:cNvSpPr/>
            <p:nvPr/>
          </p:nvSpPr>
          <p:spPr>
            <a:xfrm>
              <a:off x="0" y="0"/>
              <a:ext cx="2335181" cy="1339236"/>
            </a:xfrm>
            <a:custGeom>
              <a:avLst/>
              <a:gdLst/>
              <a:ahLst/>
              <a:cxnLst/>
              <a:rect l="l" t="t" r="r" b="b"/>
              <a:pathLst>
                <a:path w="2335181" h="1339236">
                  <a:moveTo>
                    <a:pt x="0" y="0"/>
                  </a:moveTo>
                  <a:lnTo>
                    <a:pt x="2335181" y="0"/>
                  </a:lnTo>
                  <a:lnTo>
                    <a:pt x="2335181" y="1339236"/>
                  </a:lnTo>
                  <a:lnTo>
                    <a:pt x="0" y="1339236"/>
                  </a:lnTo>
                  <a:lnTo>
                    <a:pt x="0" y="0"/>
                  </a:lnTo>
                  <a:close/>
                </a:path>
              </a:pathLst>
            </a:custGeom>
            <a:blipFill>
              <a:blip r:embed="rId4"/>
              <a:stretch>
                <a:fillRect/>
              </a:stretch>
            </a:blipFill>
          </p:spPr>
          <p:txBody>
            <a:bodyPr/>
            <a:lstStyle/>
            <a:p>
              <a:endParaRPr lang="he-IL"/>
            </a:p>
          </p:txBody>
        </p:sp>
        <p:sp>
          <p:nvSpPr>
            <p:cNvPr id="6" name="Freeform 6"/>
            <p:cNvSpPr/>
            <p:nvPr/>
          </p:nvSpPr>
          <p:spPr>
            <a:xfrm>
              <a:off x="2563781" y="262251"/>
              <a:ext cx="145226" cy="926112"/>
            </a:xfrm>
            <a:custGeom>
              <a:avLst/>
              <a:gdLst/>
              <a:ahLst/>
              <a:cxnLst/>
              <a:rect l="l" t="t" r="r" b="b"/>
              <a:pathLst>
                <a:path w="145226" h="926112">
                  <a:moveTo>
                    <a:pt x="0" y="0"/>
                  </a:moveTo>
                  <a:lnTo>
                    <a:pt x="145226" y="0"/>
                  </a:lnTo>
                  <a:lnTo>
                    <a:pt x="145226" y="926112"/>
                  </a:lnTo>
                  <a:lnTo>
                    <a:pt x="0" y="926112"/>
                  </a:lnTo>
                  <a:lnTo>
                    <a:pt x="0" y="0"/>
                  </a:lnTo>
                  <a:close/>
                </a:path>
              </a:pathLst>
            </a:custGeom>
            <a:blipFill>
              <a:blip r:embed="rId5"/>
              <a:stretch>
                <a:fillRect l="-1258697" r="-2565635"/>
              </a:stretch>
            </a:blipFill>
          </p:spPr>
          <p:txBody>
            <a:bodyPr/>
            <a:lstStyle/>
            <a:p>
              <a:endParaRPr lang="he-IL"/>
            </a:p>
          </p:txBody>
        </p:sp>
        <p:sp>
          <p:nvSpPr>
            <p:cNvPr id="7" name="Freeform 7"/>
            <p:cNvSpPr/>
            <p:nvPr/>
          </p:nvSpPr>
          <p:spPr>
            <a:xfrm>
              <a:off x="2925740" y="65514"/>
              <a:ext cx="5392101" cy="1346945"/>
            </a:xfrm>
            <a:custGeom>
              <a:avLst/>
              <a:gdLst/>
              <a:ahLst/>
              <a:cxnLst/>
              <a:rect l="l" t="t" r="r" b="b"/>
              <a:pathLst>
                <a:path w="5392101" h="1346945">
                  <a:moveTo>
                    <a:pt x="0" y="0"/>
                  </a:moveTo>
                  <a:lnTo>
                    <a:pt x="5392101" y="0"/>
                  </a:lnTo>
                  <a:lnTo>
                    <a:pt x="5392101" y="1346945"/>
                  </a:lnTo>
                  <a:lnTo>
                    <a:pt x="0" y="1346945"/>
                  </a:lnTo>
                  <a:lnTo>
                    <a:pt x="0" y="0"/>
                  </a:lnTo>
                  <a:close/>
                </a:path>
              </a:pathLst>
            </a:custGeom>
            <a:blipFill>
              <a:blip r:embed="rId6"/>
              <a:stretch>
                <a:fillRect/>
              </a:stretch>
            </a:blipFill>
          </p:spPr>
          <p:txBody>
            <a:bodyPr/>
            <a:lstStyle/>
            <a:p>
              <a:endParaRPr lang="he-IL"/>
            </a:p>
          </p:txBody>
        </p:sp>
      </p:grpSp>
      <p:sp>
        <p:nvSpPr>
          <p:cNvPr id="8" name="TextBox 8"/>
          <p:cNvSpPr txBox="1"/>
          <p:nvPr/>
        </p:nvSpPr>
        <p:spPr>
          <a:xfrm>
            <a:off x="455798" y="159703"/>
            <a:ext cx="17487503" cy="1671320"/>
          </a:xfrm>
          <a:prstGeom prst="rect">
            <a:avLst/>
          </a:prstGeom>
        </p:spPr>
        <p:txBody>
          <a:bodyPr lIns="0" tIns="0" rIns="0" bIns="0" rtlCol="0" anchor="t">
            <a:spAutoFit/>
          </a:bodyPr>
          <a:lstStyle/>
          <a:p>
            <a:pPr algn="l">
              <a:lnSpc>
                <a:spcPts val="4480"/>
              </a:lnSpc>
            </a:pPr>
            <a:r>
              <a:rPr lang="en-US" sz="3200" b="1" spc="-96">
                <a:solidFill>
                  <a:srgbClr val="4B2B70"/>
                </a:solidFill>
                <a:latin typeface="Public Sans Bold"/>
                <a:ea typeface="Public Sans Bold"/>
                <a:cs typeface="Public Sans Bold"/>
                <a:sym typeface="Public Sans Bold"/>
              </a:rPr>
              <a:t>Brad Lander, “My hopes for the rabbi who envisions my defeat — and for a better Jewish future” July 2, 2026</a:t>
            </a:r>
          </a:p>
          <a:p>
            <a:pPr algn="l">
              <a:lnSpc>
                <a:spcPts val="4480"/>
              </a:lnSpc>
            </a:pPr>
            <a:endParaRPr lang="en-US" sz="3200" b="1" spc="-96">
              <a:solidFill>
                <a:srgbClr val="4B2B70"/>
              </a:solidFill>
              <a:latin typeface="Public Sans Bold"/>
              <a:ea typeface="Public Sans Bold"/>
              <a:cs typeface="Public Sans Bold"/>
              <a:sym typeface="Public Sans Bold"/>
            </a:endParaRPr>
          </a:p>
        </p:txBody>
      </p:sp>
      <p:sp>
        <p:nvSpPr>
          <p:cNvPr id="9" name="TextBox 9"/>
          <p:cNvSpPr txBox="1"/>
          <p:nvPr/>
        </p:nvSpPr>
        <p:spPr>
          <a:xfrm>
            <a:off x="579366" y="1601341"/>
            <a:ext cx="7645079" cy="7433310"/>
          </a:xfrm>
          <a:prstGeom prst="rect">
            <a:avLst/>
          </a:prstGeom>
        </p:spPr>
        <p:txBody>
          <a:bodyPr lIns="0" tIns="0" rIns="0" bIns="0" rtlCol="0" anchor="t">
            <a:spAutoFit/>
          </a:bodyPr>
          <a:lstStyle/>
          <a:p>
            <a:pPr algn="l">
              <a:lnSpc>
                <a:spcPts val="2940"/>
              </a:lnSpc>
            </a:pPr>
            <a:r>
              <a:rPr lang="en-US" sz="2100" spc="-63">
                <a:solidFill>
                  <a:srgbClr val="4B2B70"/>
                </a:solidFill>
                <a:latin typeface="Public Sans"/>
                <a:ea typeface="Public Sans"/>
                <a:cs typeface="Public Sans"/>
                <a:sym typeface="Public Sans"/>
              </a:rPr>
              <a:t>Dear Rabbi Cosgrove,</a:t>
            </a:r>
          </a:p>
          <a:p>
            <a:pPr algn="l">
              <a:lnSpc>
                <a:spcPts val="2940"/>
              </a:lnSpc>
            </a:pPr>
            <a:endParaRPr lang="en-US" sz="2100" spc="-63">
              <a:solidFill>
                <a:srgbClr val="4B2B70"/>
              </a:solidFill>
              <a:latin typeface="Public Sans"/>
              <a:ea typeface="Public Sans"/>
              <a:cs typeface="Public Sans"/>
              <a:sym typeface="Public Sans"/>
            </a:endParaRPr>
          </a:p>
          <a:p>
            <a:pPr algn="l">
              <a:lnSpc>
                <a:spcPts val="2940"/>
              </a:lnSpc>
            </a:pPr>
            <a:r>
              <a:rPr lang="en-US" sz="2100" spc="-63">
                <a:solidFill>
                  <a:srgbClr val="4B2B70"/>
                </a:solidFill>
                <a:latin typeface="Public Sans"/>
                <a:ea typeface="Public Sans"/>
                <a:cs typeface="Public Sans"/>
                <a:sym typeface="Public Sans"/>
              </a:rPr>
              <a:t>. . . . Two thousand years ago, Hillel prescribed us a challenge, in two questions: “If I am not for myself, who will be for me? But if I am for myself only, what am I?”</a:t>
            </a:r>
          </a:p>
          <a:p>
            <a:pPr algn="l">
              <a:lnSpc>
                <a:spcPts val="2940"/>
              </a:lnSpc>
            </a:pPr>
            <a:endParaRPr lang="en-US" sz="2100" spc="-63">
              <a:solidFill>
                <a:srgbClr val="4B2B70"/>
              </a:solidFill>
              <a:latin typeface="Public Sans"/>
              <a:ea typeface="Public Sans"/>
              <a:cs typeface="Public Sans"/>
              <a:sym typeface="Public Sans"/>
            </a:endParaRPr>
          </a:p>
          <a:p>
            <a:pPr algn="l">
              <a:lnSpc>
                <a:spcPts val="2940"/>
              </a:lnSpc>
            </a:pPr>
            <a:r>
              <a:rPr lang="en-US" sz="2100" spc="-63">
                <a:solidFill>
                  <a:srgbClr val="4B2B70"/>
                </a:solidFill>
                <a:latin typeface="Public Sans"/>
                <a:ea typeface="Public Sans"/>
                <a:cs typeface="Public Sans"/>
                <a:sym typeface="Public Sans"/>
              </a:rPr>
              <a:t>You believe that I am falling short on the first of Hillel’s questions. In our tradition of tokhecha, of accountability, I’ll sit with your criticism and take it seriously.</a:t>
            </a:r>
          </a:p>
          <a:p>
            <a:pPr algn="l">
              <a:lnSpc>
                <a:spcPts val="2940"/>
              </a:lnSpc>
            </a:pPr>
            <a:endParaRPr lang="en-US" sz="2100" spc="-63">
              <a:solidFill>
                <a:srgbClr val="4B2B70"/>
              </a:solidFill>
              <a:latin typeface="Public Sans"/>
              <a:ea typeface="Public Sans"/>
              <a:cs typeface="Public Sans"/>
              <a:sym typeface="Public Sans"/>
            </a:endParaRPr>
          </a:p>
          <a:p>
            <a:pPr algn="l">
              <a:lnSpc>
                <a:spcPts val="2940"/>
              </a:lnSpc>
            </a:pPr>
            <a:r>
              <a:rPr lang="en-US" sz="2100" spc="-63">
                <a:solidFill>
                  <a:srgbClr val="4B2B70"/>
                </a:solidFill>
                <a:latin typeface="Public Sans"/>
                <a:ea typeface="Public Sans"/>
                <a:cs typeface="Public Sans"/>
                <a:sym typeface="Public Sans"/>
              </a:rPr>
              <a:t>I believe in the vision of a Jewish and democratic Israel, as imagined in its Declaration of Independence. I just don’t believe there can be democracy with occupation, or that Israel’s present actions in Gaza, the West Bank and Lebanon are consistent with that vision . . . </a:t>
            </a:r>
          </a:p>
          <a:p>
            <a:pPr algn="l">
              <a:lnSpc>
                <a:spcPts val="2940"/>
              </a:lnSpc>
            </a:pPr>
            <a:endParaRPr lang="en-US" sz="2100" spc="-63">
              <a:solidFill>
                <a:srgbClr val="4B2B70"/>
              </a:solidFill>
              <a:latin typeface="Public Sans"/>
              <a:ea typeface="Public Sans"/>
              <a:cs typeface="Public Sans"/>
              <a:sym typeface="Public Sans"/>
            </a:endParaRPr>
          </a:p>
          <a:p>
            <a:pPr algn="l">
              <a:lnSpc>
                <a:spcPts val="2940"/>
              </a:lnSpc>
            </a:pPr>
            <a:r>
              <a:rPr lang="en-US" sz="2100" spc="-63">
                <a:solidFill>
                  <a:srgbClr val="4B2B70"/>
                </a:solidFill>
                <a:latin typeface="Public Sans"/>
                <a:ea typeface="Public Sans"/>
                <a:cs typeface="Public Sans"/>
                <a:sym typeface="Public Sans"/>
              </a:rPr>
              <a:t>But even if I were an anti-Zionist, I would still be deeply within Jewish tradition and values</a:t>
            </a:r>
          </a:p>
          <a:p>
            <a:pPr algn="l">
              <a:lnSpc>
                <a:spcPts val="2940"/>
              </a:lnSpc>
            </a:pPr>
            <a:endParaRPr lang="en-US" sz="2100" spc="-63">
              <a:solidFill>
                <a:srgbClr val="4B2B70"/>
              </a:solidFill>
              <a:latin typeface="Public Sans"/>
              <a:ea typeface="Public Sans"/>
              <a:cs typeface="Public Sans"/>
              <a:sym typeface="Public Sans"/>
            </a:endParaRPr>
          </a:p>
          <a:p>
            <a:pPr algn="l">
              <a:lnSpc>
                <a:spcPts val="2940"/>
              </a:lnSpc>
            </a:pPr>
            <a:endParaRPr lang="en-US" sz="2100" spc="-63">
              <a:solidFill>
                <a:srgbClr val="4B2B70"/>
              </a:solidFill>
              <a:latin typeface="Public Sans"/>
              <a:ea typeface="Public Sans"/>
              <a:cs typeface="Public Sans"/>
              <a:sym typeface="Public Sans"/>
            </a:endParaRPr>
          </a:p>
        </p:txBody>
      </p:sp>
      <p:sp>
        <p:nvSpPr>
          <p:cNvPr id="10" name="TextBox 10"/>
          <p:cNvSpPr txBox="1"/>
          <p:nvPr/>
        </p:nvSpPr>
        <p:spPr>
          <a:xfrm>
            <a:off x="8528546" y="1174785"/>
            <a:ext cx="8974095" cy="8919210"/>
          </a:xfrm>
          <a:prstGeom prst="rect">
            <a:avLst/>
          </a:prstGeom>
        </p:spPr>
        <p:txBody>
          <a:bodyPr lIns="0" tIns="0" rIns="0" bIns="0" rtlCol="0" anchor="t">
            <a:spAutoFit/>
          </a:bodyPr>
          <a:lstStyle/>
          <a:p>
            <a:pPr algn="l">
              <a:lnSpc>
                <a:spcPts val="2940"/>
              </a:lnSpc>
            </a:pPr>
            <a:endParaRPr/>
          </a:p>
          <a:p>
            <a:pPr algn="l">
              <a:lnSpc>
                <a:spcPts val="2940"/>
              </a:lnSpc>
            </a:pPr>
            <a:r>
              <a:rPr lang="en-US" sz="2100" spc="-63">
                <a:solidFill>
                  <a:srgbClr val="4B2B70"/>
                </a:solidFill>
                <a:latin typeface="Public Sans"/>
                <a:ea typeface="Public Sans"/>
                <a:cs typeface="Public Sans"/>
                <a:sym typeface="Public Sans"/>
              </a:rPr>
              <a:t>Many Jews are rediscovering [Jewish non-Zionist] traditions, and concluding that they fit better with the Jewish values they learned in Hebrew school.</a:t>
            </a:r>
          </a:p>
          <a:p>
            <a:pPr algn="l">
              <a:lnSpc>
                <a:spcPts val="2940"/>
              </a:lnSpc>
            </a:pPr>
            <a:r>
              <a:rPr lang="en-US" sz="2100" spc="-63">
                <a:solidFill>
                  <a:srgbClr val="4B2B70"/>
                </a:solidFill>
                <a:latin typeface="Public Sans"/>
                <a:ea typeface="Public Sans"/>
                <a:cs typeface="Public Sans"/>
                <a:sym typeface="Public Sans"/>
              </a:rPr>
              <a:t>Your efforts to define them, and me, outside the Jewish community, are dangerously short-sighted. Jews are not made safer by proscribing a particular vision of Israel as the price of full belonging, or by insisting on unconditional support for Israel while it commits human rights violations against Palestinians.</a:t>
            </a:r>
          </a:p>
          <a:p>
            <a:pPr algn="l">
              <a:lnSpc>
                <a:spcPts val="2940"/>
              </a:lnSpc>
            </a:pPr>
            <a:endParaRPr lang="en-US" sz="2100" spc="-63">
              <a:solidFill>
                <a:srgbClr val="4B2B70"/>
              </a:solidFill>
              <a:latin typeface="Public Sans"/>
              <a:ea typeface="Public Sans"/>
              <a:cs typeface="Public Sans"/>
              <a:sym typeface="Public Sans"/>
            </a:endParaRPr>
          </a:p>
          <a:p>
            <a:pPr algn="l">
              <a:lnSpc>
                <a:spcPts val="2940"/>
              </a:lnSpc>
            </a:pPr>
            <a:r>
              <a:rPr lang="en-US" sz="2100" spc="-63">
                <a:solidFill>
                  <a:srgbClr val="4B2B70"/>
                </a:solidFill>
                <a:latin typeface="Public Sans"/>
                <a:ea typeface="Public Sans"/>
                <a:cs typeface="Public Sans"/>
                <a:sym typeface="Public Sans"/>
              </a:rPr>
              <a:t>I believe that we need more attention to Hillel’s second question. Our tradition asks us never to become indifferent to the suffering of children. I cannot reconcile Israel’s killing of thousands of Palestinian children with the Judaism that shaped me — most deeply, with the idea that every one of them was created b’tzelem Elohim, in the image of God, just like my kids.</a:t>
            </a:r>
          </a:p>
          <a:p>
            <a:pPr algn="l">
              <a:lnSpc>
                <a:spcPts val="2940"/>
              </a:lnSpc>
            </a:pPr>
            <a:endParaRPr lang="en-US" sz="2100" spc="-63">
              <a:solidFill>
                <a:srgbClr val="4B2B70"/>
              </a:solidFill>
              <a:latin typeface="Public Sans"/>
              <a:ea typeface="Public Sans"/>
              <a:cs typeface="Public Sans"/>
              <a:sym typeface="Public Sans"/>
            </a:endParaRPr>
          </a:p>
          <a:p>
            <a:pPr algn="l">
              <a:lnSpc>
                <a:spcPts val="2940"/>
              </a:lnSpc>
            </a:pPr>
            <a:r>
              <a:rPr lang="en-US" sz="2100" spc="-63">
                <a:solidFill>
                  <a:srgbClr val="4B2B70"/>
                </a:solidFill>
                <a:latin typeface="Public Sans"/>
                <a:ea typeface="Public Sans"/>
                <a:cs typeface="Public Sans"/>
                <a:sym typeface="Public Sans"/>
              </a:rPr>
              <a:t>The future you imagine presumes that the greatest danger facing Jewish life is that Jews will leave Zionism. But it seems to me the real danger is that young Jews will conclude there is no room for them inside Jewish institutions unless they silence their conscience. A community cannot thrive if the choices it offers the next generation are hypocrisy or excommunication.</a:t>
            </a:r>
          </a:p>
          <a:p>
            <a:pPr algn="l">
              <a:lnSpc>
                <a:spcPts val="2940"/>
              </a:lnSpc>
            </a:pPr>
            <a:endParaRPr lang="en-US" sz="2100" spc="-63">
              <a:solidFill>
                <a:srgbClr val="4B2B70"/>
              </a:solidFill>
              <a:latin typeface="Public Sans"/>
              <a:ea typeface="Public Sans"/>
              <a:cs typeface="Public Sans"/>
              <a:sym typeface="Public Sans"/>
            </a:endParaRPr>
          </a:p>
          <a:p>
            <a:pPr algn="l">
              <a:lnSpc>
                <a:spcPts val="2940"/>
              </a:lnSpc>
            </a:pPr>
            <a:endParaRPr lang="en-US" sz="2100" spc="-63">
              <a:solidFill>
                <a:srgbClr val="4B2B70"/>
              </a:solidFill>
              <a:latin typeface="Public Sans"/>
              <a:ea typeface="Public Sans"/>
              <a:cs typeface="Public Sans"/>
              <a:sym typeface="Public Sans"/>
            </a:endParaRPr>
          </a:p>
          <a:p>
            <a:pPr algn="l">
              <a:lnSpc>
                <a:spcPts val="2940"/>
              </a:lnSpc>
            </a:pPr>
            <a:endParaRPr lang="en-US" sz="2100" spc="-63">
              <a:solidFill>
                <a:srgbClr val="4B2B70"/>
              </a:solidFill>
              <a:latin typeface="Public Sans"/>
              <a:ea typeface="Public Sans"/>
              <a:cs typeface="Public Sans"/>
              <a:sym typeface="Public Sans"/>
            </a:endParaRPr>
          </a:p>
          <a:p>
            <a:pPr algn="ctr">
              <a:lnSpc>
                <a:spcPts val="2940"/>
              </a:lnSpc>
              <a:spcBef>
                <a:spcPct val="0"/>
              </a:spcBef>
            </a:pPr>
            <a:endParaRPr lang="en-US" sz="2100" spc="-63">
              <a:solidFill>
                <a:srgbClr val="4B2B70"/>
              </a:solidFill>
              <a:latin typeface="Public Sans"/>
              <a:ea typeface="Public Sans"/>
              <a:cs typeface="Public Sans"/>
              <a:sym typeface="Public Sans"/>
            </a:endParaRP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1972</Words>
  <Application>Microsoft Office PowerPoint</Application>
  <PresentationFormat>Custom</PresentationFormat>
  <Paragraphs>120</Paragraphs>
  <Slides>15</Slides>
  <Notes>0</Notes>
  <HiddenSlides>0</HiddenSlides>
  <MMClips>3</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15</vt:i4>
      </vt:variant>
    </vt:vector>
  </HeadingPairs>
  <TitlesOfParts>
    <vt:vector size="22" baseType="lpstr">
      <vt:lpstr>UltimativyMF Bold</vt:lpstr>
      <vt:lpstr>Public Sans Bold</vt:lpstr>
      <vt:lpstr>Calibri</vt:lpstr>
      <vt:lpstr>Public Sans Light</vt:lpstr>
      <vt:lpstr>Arial</vt:lpstr>
      <vt:lpstr>Public Sans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מקרי בוחן</dc:title>
  <cp:lastModifiedBy>Ben aryeh, Avigail</cp:lastModifiedBy>
  <cp:revision>1</cp:revision>
  <dcterms:created xsi:type="dcterms:W3CDTF">2006-08-16T00:00:00Z</dcterms:created>
  <dcterms:modified xsi:type="dcterms:W3CDTF">2026-07-23T15:52:08Z</dcterms:modified>
  <dc:identifier>DAHPYPEhOC0</dc:identifier>
</cp:coreProperties>
</file>