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3" r:id="rId4"/>
    <p:sldMasterId id="214748367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5143500" cx="9144000"/>
  <p:notesSz cx="6858000" cy="9144000"/>
  <p:embeddedFontLst>
    <p:embeddedFont>
      <p:font typeface="Libre Franklin"/>
      <p:regular r:id="rId28"/>
      <p:bold r:id="rId29"/>
      <p:italic r:id="rId30"/>
      <p:boldItalic r:id="rId31"/>
    </p:embeddedFont>
    <p:embeddedFont>
      <p:font typeface="Heebo"/>
      <p:regular r:id="rId32"/>
      <p:bold r:id="rId33"/>
    </p:embeddedFont>
    <p:embeddedFont>
      <p:font typeface="Libre Franklin Black"/>
      <p:bold r:id="rId34"/>
      <p:boldItalic r:id="rId35"/>
    </p:embeddedFont>
    <p:embeddedFont>
      <p:font typeface="Libre Franklin Medium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LibreFranklin-regular.fnt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LibreFranklin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LibreFranklin-boldItalic.fntdata"/><Relationship Id="rId30" Type="http://schemas.openxmlformats.org/officeDocument/2006/relationships/font" Target="fonts/LibreFranklin-italic.fntdata"/><Relationship Id="rId11" Type="http://schemas.openxmlformats.org/officeDocument/2006/relationships/slide" Target="slides/slide5.xml"/><Relationship Id="rId33" Type="http://schemas.openxmlformats.org/officeDocument/2006/relationships/font" Target="fonts/Heebo-bold.fntdata"/><Relationship Id="rId10" Type="http://schemas.openxmlformats.org/officeDocument/2006/relationships/slide" Target="slides/slide4.xml"/><Relationship Id="rId32" Type="http://schemas.openxmlformats.org/officeDocument/2006/relationships/font" Target="fonts/Heebo-regular.fntdata"/><Relationship Id="rId13" Type="http://schemas.openxmlformats.org/officeDocument/2006/relationships/slide" Target="slides/slide7.xml"/><Relationship Id="rId35" Type="http://schemas.openxmlformats.org/officeDocument/2006/relationships/font" Target="fonts/LibreFranklinBlack-boldItalic.fntdata"/><Relationship Id="rId12" Type="http://schemas.openxmlformats.org/officeDocument/2006/relationships/slide" Target="slides/slide6.xml"/><Relationship Id="rId34" Type="http://schemas.openxmlformats.org/officeDocument/2006/relationships/font" Target="fonts/LibreFranklinBlack-bold.fntdata"/><Relationship Id="rId15" Type="http://schemas.openxmlformats.org/officeDocument/2006/relationships/slide" Target="slides/slide9.xml"/><Relationship Id="rId37" Type="http://schemas.openxmlformats.org/officeDocument/2006/relationships/font" Target="fonts/LibreFranklinMedium-bold.fntdata"/><Relationship Id="rId14" Type="http://schemas.openxmlformats.org/officeDocument/2006/relationships/slide" Target="slides/slide8.xml"/><Relationship Id="rId36" Type="http://schemas.openxmlformats.org/officeDocument/2006/relationships/font" Target="fonts/LibreFranklinMedium-regular.fntdata"/><Relationship Id="rId17" Type="http://schemas.openxmlformats.org/officeDocument/2006/relationships/slide" Target="slides/slide11.xml"/><Relationship Id="rId39" Type="http://schemas.openxmlformats.org/officeDocument/2006/relationships/font" Target="fonts/LibreFranklinMedium-boldItalic.fntdata"/><Relationship Id="rId16" Type="http://schemas.openxmlformats.org/officeDocument/2006/relationships/slide" Target="slides/slide10.xml"/><Relationship Id="rId38" Type="http://schemas.openxmlformats.org/officeDocument/2006/relationships/font" Target="fonts/LibreFranklinMedium-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ec74ea58d8_1_9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2ec74ea58d8_1_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4595511a7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4595511a7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4595511a7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4595511a7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f4b8636484_0_5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f4b8636484_0_5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4b8636484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f4b8636484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f4b8636484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f4b8636484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631e44d468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631e44d468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4b8636484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f4b863648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f4b8636484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f4b8636484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f4b8636484_0_2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f4b8636484_0_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f4b8636484_0_4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f4b8636484_0_4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ec74ea58d8_1_10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2ec74ea58d8_1_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ec74ea58d8_1_3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g2ec74ea58d8_1_3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f4b8636484_0_4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g3f4b8636484_0_4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ec74ea58d8_1_1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2ec74ea58d8_1_1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631e44d468_0_2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3631e44d468_0_2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ec74ea58d8_1_1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2ec74ea58d8_1_1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ec74ea58d8_1_1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2ec74ea58d8_1_1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4b8636484_0_4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f4b8636484_0_4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4b8636484_0_2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3f4b8636484_0_2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f4b8636484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f4b8636484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ctrTitle"/>
          </p:nvPr>
        </p:nvSpPr>
        <p:spPr>
          <a:xfrm>
            <a:off x="1436346" y="1341340"/>
            <a:ext cx="6270922" cy="1573669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Libre Franklin"/>
              <a:buNone/>
              <a:defRPr sz="5400" cap="none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" type="subTitle"/>
          </p:nvPr>
        </p:nvSpPr>
        <p:spPr>
          <a:xfrm>
            <a:off x="2009930" y="2967209"/>
            <a:ext cx="5123755" cy="81467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None/>
              <a:defRPr sz="1700"/>
            </a:lvl1pPr>
            <a:lvl2pPr lvl="1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sz="1500"/>
            </a:lvl2pPr>
            <a:lvl3pPr lvl="2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3pPr>
            <a:lvl4pPr lvl="3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4pPr>
            <a:lvl5pPr lvl="4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5pPr>
            <a:lvl6pPr lvl="5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6pPr>
            <a:lvl7pPr lvl="6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7pPr>
            <a:lvl8pPr lvl="7" algn="ctr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8pPr>
            <a:lvl9pPr lvl="8" algn="ctr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60" name="Google Shape;60;p14"/>
          <p:cNvSpPr txBox="1"/>
          <p:nvPr>
            <p:ph idx="10" type="dt"/>
          </p:nvPr>
        </p:nvSpPr>
        <p:spPr>
          <a:xfrm>
            <a:off x="564643" y="4840040"/>
            <a:ext cx="1205958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1" type="ftr"/>
          </p:nvPr>
        </p:nvSpPr>
        <p:spPr>
          <a:xfrm>
            <a:off x="1938041" y="4840040"/>
            <a:ext cx="5267533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7373012" y="4840040"/>
            <a:ext cx="119721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3" name="Google Shape;63;p14"/>
          <p:cNvGrpSpPr/>
          <p:nvPr/>
        </p:nvGrpSpPr>
        <p:grpSpPr>
          <a:xfrm>
            <a:off x="564643" y="558352"/>
            <a:ext cx="8005588" cy="4012253"/>
            <a:chOff x="752858" y="744469"/>
            <a:chExt cx="10674117" cy="5349671"/>
          </a:xfrm>
        </p:grpSpPr>
        <p:sp>
          <p:nvSpPr>
            <p:cNvPr id="64" name="Google Shape;64;p14"/>
            <p:cNvSpPr/>
            <p:nvPr/>
          </p:nvSpPr>
          <p:spPr>
            <a:xfrm>
              <a:off x="8151962" y="1685652"/>
              <a:ext cx="3275013" cy="4408488"/>
            </a:xfrm>
            <a:custGeom>
              <a:rect b="b" l="l" r="r" t="t"/>
              <a:pathLst>
                <a:path extrusionOk="0" h="10000" w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sp>
          <p:nvSpPr>
            <p:cNvPr id="65" name="Google Shape;65;p14"/>
            <p:cNvSpPr/>
            <p:nvPr/>
          </p:nvSpPr>
          <p:spPr>
            <a:xfrm rot="10800000">
              <a:off x="752858" y="744469"/>
              <a:ext cx="3275668" cy="4408488"/>
            </a:xfrm>
            <a:custGeom>
              <a:rect b="b" l="l" r="r" t="t"/>
              <a:pathLst>
                <a:path extrusionOk="0" h="10000" w="10002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1028700" y="514350"/>
            <a:ext cx="7200900" cy="11144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1028700" y="1714500"/>
            <a:ext cx="7200900" cy="26860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1pPr>
            <a:lvl2pPr indent="-317500" lvl="1" marL="914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2pPr>
            <a:lvl3pPr indent="-317500" lvl="2" marL="1371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4pPr>
            <a:lvl5pPr indent="-317500" lvl="4" marL="22860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5pPr>
            <a:lvl6pPr indent="-317500" lvl="5" marL="27432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indent="-317500" lvl="6" marL="3200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indent="-317500" lvl="7" marL="3657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indent="-317500" lvl="8" marL="411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0" type="dt"/>
          </p:nvPr>
        </p:nvSpPr>
        <p:spPr>
          <a:xfrm>
            <a:off x="1042988" y="4840040"/>
            <a:ext cx="90342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1" type="ftr"/>
          </p:nvPr>
        </p:nvSpPr>
        <p:spPr>
          <a:xfrm>
            <a:off x="2170173" y="4840040"/>
            <a:ext cx="4710623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2" type="sldNum"/>
          </p:nvPr>
        </p:nvSpPr>
        <p:spPr>
          <a:xfrm>
            <a:off x="7104552" y="4840040"/>
            <a:ext cx="119721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/>
          <p:nvPr/>
        </p:nvSpPr>
        <p:spPr>
          <a:xfrm flipH="1">
            <a:off x="7595939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74" name="Google Shape;74;p16"/>
          <p:cNvSpPr/>
          <p:nvPr/>
        </p:nvSpPr>
        <p:spPr>
          <a:xfrm flipH="1" rot="10800000">
            <a:off x="466425" y="355832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75" name="Google Shape;75;p16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lv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Libre Franklin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indent="0" lvl="0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"/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Libre Frankli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317500" lvl="0" marL="45720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indent="-298450" lvl="1" marL="91440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/>
            </a:lvl2pPr>
            <a:lvl3pPr indent="-298450" lvl="2" marL="137160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/>
            </a:lvl3pPr>
            <a:lvl4pPr indent="-298450" lvl="3" marL="182880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/>
            </a:lvl4pPr>
            <a:lvl5pPr indent="-298450" lvl="4" marL="228600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/>
            </a:lvl5pPr>
            <a:lvl6pPr indent="-298450" lvl="5" marL="274320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/>
            </a:lvl6pPr>
            <a:lvl7pPr indent="-298450" lvl="6" marL="320040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/>
            </a:lvl7pPr>
            <a:lvl8pPr indent="-298450" lvl="7" marL="365760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/>
            </a:lvl8pPr>
            <a:lvl9pPr indent="-298450" lvl="8" marL="411480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indent="0" lvl="0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r">
              <a:buClr>
                <a:schemeClr val="dk2"/>
              </a:buClr>
              <a:buSzPts val="900"/>
              <a:buFont typeface="Libre Franklin"/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1028700" y="514350"/>
            <a:ext cx="7200900" cy="11144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0" type="dt"/>
          </p:nvPr>
        </p:nvSpPr>
        <p:spPr>
          <a:xfrm>
            <a:off x="1042988" y="4840040"/>
            <a:ext cx="90342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1" type="ftr"/>
          </p:nvPr>
        </p:nvSpPr>
        <p:spPr>
          <a:xfrm>
            <a:off x="2170173" y="4840040"/>
            <a:ext cx="4710623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2" type="sldNum"/>
          </p:nvPr>
        </p:nvSpPr>
        <p:spPr>
          <a:xfrm>
            <a:off x="7104552" y="4840040"/>
            <a:ext cx="119721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>
            <p:ph type="title"/>
          </p:nvPr>
        </p:nvSpPr>
        <p:spPr>
          <a:xfrm>
            <a:off x="1028700" y="514350"/>
            <a:ext cx="7200900" cy="11144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19"/>
          <p:cNvSpPr txBox="1"/>
          <p:nvPr>
            <p:ph idx="1" type="body"/>
          </p:nvPr>
        </p:nvSpPr>
        <p:spPr>
          <a:xfrm>
            <a:off x="1028700" y="1714499"/>
            <a:ext cx="3335839" cy="268605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>
                <a:solidFill>
                  <a:schemeClr val="dk2"/>
                </a:solidFill>
              </a:defRPr>
            </a:lvl1pPr>
            <a:lvl2pPr indent="-323850" lvl="1" marL="914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–"/>
              <a:defRPr>
                <a:solidFill>
                  <a:schemeClr val="dk2"/>
                </a:solidFill>
              </a:defRPr>
            </a:lvl2pPr>
            <a:lvl3pPr indent="-317500" lvl="2" marL="1371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>
                <a:solidFill>
                  <a:schemeClr val="dk2"/>
                </a:solidFill>
              </a:defRPr>
            </a:lvl4pPr>
            <a:lvl5pPr indent="-304800" lvl="4" marL="22860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5pPr>
            <a:lvl6pPr indent="-317500" lvl="5" marL="27432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indent="-317500" lvl="6" marL="3200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indent="-317500" lvl="7" marL="3657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indent="-317500" lvl="8" marL="411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90" name="Google Shape;90;p19"/>
          <p:cNvSpPr txBox="1"/>
          <p:nvPr>
            <p:ph idx="2" type="body"/>
          </p:nvPr>
        </p:nvSpPr>
        <p:spPr>
          <a:xfrm>
            <a:off x="4894052" y="1714499"/>
            <a:ext cx="3335839" cy="268605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>
                <a:solidFill>
                  <a:schemeClr val="dk2"/>
                </a:solidFill>
              </a:defRPr>
            </a:lvl1pPr>
            <a:lvl2pPr indent="-323850" lvl="1" marL="914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–"/>
              <a:defRPr>
                <a:solidFill>
                  <a:schemeClr val="dk2"/>
                </a:solidFill>
              </a:defRPr>
            </a:lvl2pPr>
            <a:lvl3pPr indent="-317500" lvl="2" marL="1371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>
                <a:solidFill>
                  <a:schemeClr val="dk2"/>
                </a:solidFill>
              </a:defRPr>
            </a:lvl4pPr>
            <a:lvl5pPr indent="-304800" lvl="4" marL="22860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5pPr>
            <a:lvl6pPr indent="-317500" lvl="5" marL="27432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indent="-317500" lvl="6" marL="3200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indent="-317500" lvl="7" marL="3657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indent="-317500" lvl="8" marL="411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1042988" y="4840040"/>
            <a:ext cx="90342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2170173" y="4840040"/>
            <a:ext cx="4710623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7104552" y="4840040"/>
            <a:ext cx="119721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573769" y="976020"/>
            <a:ext cx="7209728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Libre Franklin"/>
              <a:buNone/>
              <a:defRPr sz="5400" cap="none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" type="body"/>
          </p:nvPr>
        </p:nvSpPr>
        <p:spPr>
          <a:xfrm>
            <a:off x="573769" y="3162246"/>
            <a:ext cx="7209728" cy="85749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7" name="Google Shape;97;p20"/>
          <p:cNvSpPr txBox="1"/>
          <p:nvPr>
            <p:ph idx="10" type="dt"/>
          </p:nvPr>
        </p:nvSpPr>
        <p:spPr>
          <a:xfrm>
            <a:off x="554181" y="4840040"/>
            <a:ext cx="1216807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1" type="ftr"/>
          </p:nvPr>
        </p:nvSpPr>
        <p:spPr>
          <a:xfrm>
            <a:off x="1938234" y="4840040"/>
            <a:ext cx="5267533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2" type="sldNum"/>
          </p:nvPr>
        </p:nvSpPr>
        <p:spPr>
          <a:xfrm>
            <a:off x="7373012" y="4840040"/>
            <a:ext cx="119721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20" title="Crop Mark"/>
          <p:cNvSpPr/>
          <p:nvPr/>
        </p:nvSpPr>
        <p:spPr>
          <a:xfrm>
            <a:off x="6113972" y="1264239"/>
            <a:ext cx="2456260" cy="3306366"/>
          </a:xfrm>
          <a:custGeom>
            <a:rect b="b" l="l" r="r" t="t"/>
            <a:pathLst>
              <a:path extrusionOk="0" h="5554" w="4125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1028700" y="514350"/>
            <a:ext cx="7200900" cy="11144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1028700" y="1755648"/>
            <a:ext cx="3332988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None/>
              <a:defRPr b="0" sz="23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1028700" y="2478905"/>
            <a:ext cx="3332988" cy="192164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>
                <a:solidFill>
                  <a:schemeClr val="dk2"/>
                </a:solidFill>
              </a:defRPr>
            </a:lvl1pPr>
            <a:lvl2pPr indent="-323850" lvl="1" marL="914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–"/>
              <a:defRPr>
                <a:solidFill>
                  <a:schemeClr val="dk2"/>
                </a:solidFill>
              </a:defRPr>
            </a:lvl2pPr>
            <a:lvl3pPr indent="-317500" lvl="2" marL="1371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>
                <a:solidFill>
                  <a:schemeClr val="dk2"/>
                </a:solidFill>
              </a:defRPr>
            </a:lvl4pPr>
            <a:lvl5pPr indent="-304800" lvl="4" marL="22860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5pPr>
            <a:lvl6pPr indent="-317500" lvl="5" marL="27432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indent="-317500" lvl="6" marL="3200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indent="-317500" lvl="7" marL="3657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indent="-317500" lvl="8" marL="411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3" type="body"/>
          </p:nvPr>
        </p:nvSpPr>
        <p:spPr>
          <a:xfrm>
            <a:off x="4893761" y="1755648"/>
            <a:ext cx="3332988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None/>
              <a:defRPr b="0" sz="23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06" name="Google Shape;106;p21"/>
          <p:cNvSpPr txBox="1"/>
          <p:nvPr>
            <p:ph idx="4" type="body"/>
          </p:nvPr>
        </p:nvSpPr>
        <p:spPr>
          <a:xfrm>
            <a:off x="4893761" y="2478905"/>
            <a:ext cx="3332988" cy="192164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>
                <a:solidFill>
                  <a:schemeClr val="dk2"/>
                </a:solidFill>
              </a:defRPr>
            </a:lvl1pPr>
            <a:lvl2pPr indent="-323850" lvl="1" marL="914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–"/>
              <a:defRPr>
                <a:solidFill>
                  <a:schemeClr val="dk2"/>
                </a:solidFill>
              </a:defRPr>
            </a:lvl2pPr>
            <a:lvl3pPr indent="-317500" lvl="2" marL="1371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>
                <a:solidFill>
                  <a:schemeClr val="dk2"/>
                </a:solidFill>
              </a:defRPr>
            </a:lvl4pPr>
            <a:lvl5pPr indent="-304800" lvl="4" marL="22860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>
                <a:solidFill>
                  <a:schemeClr val="dk2"/>
                </a:solidFill>
              </a:defRPr>
            </a:lvl5pPr>
            <a:lvl6pPr indent="-317500" lvl="5" marL="27432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indent="-317500" lvl="6" marL="3200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indent="-317500" lvl="7" marL="3657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indent="-317500" lvl="8" marL="411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0" type="dt"/>
          </p:nvPr>
        </p:nvSpPr>
        <p:spPr>
          <a:xfrm>
            <a:off x="1042988" y="4840040"/>
            <a:ext cx="90342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" name="Google Shape;108;p21"/>
          <p:cNvSpPr txBox="1"/>
          <p:nvPr>
            <p:ph idx="11" type="ftr"/>
          </p:nvPr>
        </p:nvSpPr>
        <p:spPr>
          <a:xfrm>
            <a:off x="2170173" y="4840040"/>
            <a:ext cx="4710623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9" name="Google Shape;109;p21"/>
          <p:cNvSpPr txBox="1"/>
          <p:nvPr>
            <p:ph idx="12" type="sldNum"/>
          </p:nvPr>
        </p:nvSpPr>
        <p:spPr>
          <a:xfrm>
            <a:off x="7104552" y="4840040"/>
            <a:ext cx="119721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>
            <p:ph idx="10" type="dt"/>
          </p:nvPr>
        </p:nvSpPr>
        <p:spPr>
          <a:xfrm>
            <a:off x="1042988" y="4840040"/>
            <a:ext cx="90342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1" type="ftr"/>
          </p:nvPr>
        </p:nvSpPr>
        <p:spPr>
          <a:xfrm>
            <a:off x="2170173" y="4840040"/>
            <a:ext cx="4710623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2" type="sldNum"/>
          </p:nvPr>
        </p:nvSpPr>
        <p:spPr>
          <a:xfrm>
            <a:off x="7104552" y="4840040"/>
            <a:ext cx="119721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 title="Background Shape"/>
          <p:cNvSpPr/>
          <p:nvPr/>
        </p:nvSpPr>
        <p:spPr>
          <a:xfrm>
            <a:off x="0" y="282"/>
            <a:ext cx="3977640" cy="5143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3"/>
          <p:cNvSpPr txBox="1"/>
          <p:nvPr>
            <p:ph type="title"/>
          </p:nvPr>
        </p:nvSpPr>
        <p:spPr>
          <a:xfrm>
            <a:off x="542925" y="514350"/>
            <a:ext cx="2891790" cy="161841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None/>
              <a:defRPr sz="3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>
            <a:off x="4692015" y="514351"/>
            <a:ext cx="3909060" cy="388143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 sz="1500"/>
            </a:lvl1pPr>
            <a:lvl2pPr indent="-323850" lvl="1" marL="914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–"/>
              <a:defRPr sz="1500"/>
            </a:lvl2pPr>
            <a:lvl3pPr indent="-317500" lvl="2" marL="1371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/>
            </a:lvl3pPr>
            <a:lvl4pPr indent="-317500" lvl="3" marL="1828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 sz="1400"/>
            </a:lvl4pPr>
            <a:lvl5pPr indent="-304800" lvl="4" marL="22860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 sz="1200"/>
            </a:lvl5pPr>
            <a:lvl6pPr indent="-304800" lvl="5" marL="27432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–"/>
              <a:defRPr sz="1200"/>
            </a:lvl6pPr>
            <a:lvl7pPr indent="-304800" lvl="6" marL="3200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 sz="1200"/>
            </a:lvl7pPr>
            <a:lvl8pPr indent="-304800" lvl="7" marL="3657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–"/>
              <a:defRPr sz="1200"/>
            </a:lvl8pPr>
            <a:lvl9pPr indent="-304800" lvl="8" marL="411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200"/>
              <a:buChar char="■"/>
              <a:defRPr sz="1200"/>
            </a:lvl9pPr>
          </a:lstStyle>
          <a:p/>
        </p:txBody>
      </p:sp>
      <p:sp>
        <p:nvSpPr>
          <p:cNvPr id="118" name="Google Shape;118;p23"/>
          <p:cNvSpPr txBox="1"/>
          <p:nvPr>
            <p:ph idx="2" type="body"/>
          </p:nvPr>
        </p:nvSpPr>
        <p:spPr>
          <a:xfrm>
            <a:off x="542925" y="2142258"/>
            <a:ext cx="2891790" cy="225829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4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19" name="Google Shape;119;p23"/>
          <p:cNvSpPr txBox="1"/>
          <p:nvPr>
            <p:ph idx="10" type="dt"/>
          </p:nvPr>
        </p:nvSpPr>
        <p:spPr>
          <a:xfrm>
            <a:off x="542925" y="4840040"/>
            <a:ext cx="90342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1" type="ftr"/>
          </p:nvPr>
        </p:nvSpPr>
        <p:spPr>
          <a:xfrm>
            <a:off x="1654459" y="4840040"/>
            <a:ext cx="1780256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3"/>
          <p:cNvSpPr txBox="1"/>
          <p:nvPr>
            <p:ph idx="12" type="sldNum"/>
          </p:nvPr>
        </p:nvSpPr>
        <p:spPr>
          <a:xfrm>
            <a:off x="7412355" y="4840040"/>
            <a:ext cx="119721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2" name="Google Shape;122;p23" title="Divider Bar"/>
          <p:cNvSpPr/>
          <p:nvPr/>
        </p:nvSpPr>
        <p:spPr>
          <a:xfrm>
            <a:off x="3977640" y="282"/>
            <a:ext cx="17145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 title="Background Shape"/>
          <p:cNvSpPr/>
          <p:nvPr/>
        </p:nvSpPr>
        <p:spPr>
          <a:xfrm>
            <a:off x="0" y="282"/>
            <a:ext cx="3977640" cy="5143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4"/>
          <p:cNvSpPr txBox="1"/>
          <p:nvPr>
            <p:ph type="title"/>
          </p:nvPr>
        </p:nvSpPr>
        <p:spPr>
          <a:xfrm>
            <a:off x="542925" y="514350"/>
            <a:ext cx="2891790" cy="161841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6" name="Google Shape;126;p24"/>
          <p:cNvSpPr/>
          <p:nvPr>
            <p:ph idx="2" type="pic"/>
          </p:nvPr>
        </p:nvSpPr>
        <p:spPr>
          <a:xfrm>
            <a:off x="4149090" y="0"/>
            <a:ext cx="4994910" cy="5143499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4"/>
          <p:cNvSpPr txBox="1"/>
          <p:nvPr>
            <p:ph idx="1" type="body"/>
          </p:nvPr>
        </p:nvSpPr>
        <p:spPr>
          <a:xfrm>
            <a:off x="542925" y="2141976"/>
            <a:ext cx="2891790" cy="225857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4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28" name="Google Shape;128;p24"/>
          <p:cNvSpPr txBox="1"/>
          <p:nvPr>
            <p:ph idx="10" type="dt"/>
          </p:nvPr>
        </p:nvSpPr>
        <p:spPr>
          <a:xfrm>
            <a:off x="542925" y="4840040"/>
            <a:ext cx="90342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9" name="Google Shape;129;p24"/>
          <p:cNvSpPr txBox="1"/>
          <p:nvPr>
            <p:ph idx="11" type="ftr"/>
          </p:nvPr>
        </p:nvSpPr>
        <p:spPr>
          <a:xfrm>
            <a:off x="1654459" y="4840040"/>
            <a:ext cx="1780256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0" name="Google Shape;130;p24"/>
          <p:cNvSpPr txBox="1"/>
          <p:nvPr>
            <p:ph idx="12" type="sldNum"/>
          </p:nvPr>
        </p:nvSpPr>
        <p:spPr>
          <a:xfrm>
            <a:off x="7412355" y="4840040"/>
            <a:ext cx="119721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1" name="Google Shape;131;p24" title="Divider Bar"/>
          <p:cNvSpPr/>
          <p:nvPr/>
        </p:nvSpPr>
        <p:spPr>
          <a:xfrm>
            <a:off x="3977640" y="282"/>
            <a:ext cx="17145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>
            <p:ph type="title"/>
          </p:nvPr>
        </p:nvSpPr>
        <p:spPr>
          <a:xfrm>
            <a:off x="1028700" y="514350"/>
            <a:ext cx="7200900" cy="11144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4" name="Google Shape;134;p25"/>
          <p:cNvSpPr txBox="1"/>
          <p:nvPr>
            <p:ph idx="1" type="body"/>
          </p:nvPr>
        </p:nvSpPr>
        <p:spPr>
          <a:xfrm rot="5400000">
            <a:off x="3289697" y="-539353"/>
            <a:ext cx="2678906" cy="72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1pPr>
            <a:lvl2pPr indent="-317500" lvl="1" marL="914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2pPr>
            <a:lvl3pPr indent="-317500" lvl="2" marL="1371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4pPr>
            <a:lvl5pPr indent="-317500" lvl="4" marL="22860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5pPr>
            <a:lvl6pPr indent="-317500" lvl="5" marL="27432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indent="-317500" lvl="6" marL="3200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indent="-317500" lvl="7" marL="3657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indent="-317500" lvl="8" marL="411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35" name="Google Shape;135;p25"/>
          <p:cNvSpPr txBox="1"/>
          <p:nvPr>
            <p:ph idx="10" type="dt"/>
          </p:nvPr>
        </p:nvSpPr>
        <p:spPr>
          <a:xfrm>
            <a:off x="1042988" y="4840040"/>
            <a:ext cx="90342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6" name="Google Shape;136;p25"/>
          <p:cNvSpPr txBox="1"/>
          <p:nvPr>
            <p:ph idx="11" type="ftr"/>
          </p:nvPr>
        </p:nvSpPr>
        <p:spPr>
          <a:xfrm>
            <a:off x="2170173" y="4840040"/>
            <a:ext cx="4710623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7" name="Google Shape;137;p25"/>
          <p:cNvSpPr txBox="1"/>
          <p:nvPr>
            <p:ph idx="12" type="sldNum"/>
          </p:nvPr>
        </p:nvSpPr>
        <p:spPr>
          <a:xfrm>
            <a:off x="7104552" y="4840040"/>
            <a:ext cx="119721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/>
          <p:nvPr>
            <p:ph type="title"/>
          </p:nvPr>
        </p:nvSpPr>
        <p:spPr>
          <a:xfrm rot="5400000">
            <a:off x="5818367" y="1847171"/>
            <a:ext cx="3932433" cy="117432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0" name="Google Shape;140;p26"/>
          <p:cNvSpPr txBox="1"/>
          <p:nvPr>
            <p:ph idx="1" type="body"/>
          </p:nvPr>
        </p:nvSpPr>
        <p:spPr>
          <a:xfrm rot="5400000">
            <a:off x="2129849" y="-633032"/>
            <a:ext cx="3932433" cy="613473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1pPr>
            <a:lvl2pPr indent="-317500" lvl="1" marL="914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2pPr>
            <a:lvl3pPr indent="-317500" lvl="2" marL="1371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4pPr>
            <a:lvl5pPr indent="-317500" lvl="4" marL="22860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5pPr>
            <a:lvl6pPr indent="-317500" lvl="5" marL="27432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6pPr>
            <a:lvl7pPr indent="-317500" lvl="6" marL="32004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7pPr>
            <a:lvl8pPr indent="-317500" lvl="7" marL="365760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–"/>
              <a:defRPr/>
            </a:lvl8pPr>
            <a:lvl9pPr indent="-317500" lvl="8" marL="411480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41" name="Google Shape;141;p26"/>
          <p:cNvSpPr txBox="1"/>
          <p:nvPr>
            <p:ph idx="10" type="dt"/>
          </p:nvPr>
        </p:nvSpPr>
        <p:spPr>
          <a:xfrm>
            <a:off x="1042988" y="4840040"/>
            <a:ext cx="90342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2" name="Google Shape;142;p26"/>
          <p:cNvSpPr txBox="1"/>
          <p:nvPr>
            <p:ph idx="11" type="ftr"/>
          </p:nvPr>
        </p:nvSpPr>
        <p:spPr>
          <a:xfrm>
            <a:off x="2170173" y="4840040"/>
            <a:ext cx="4710623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3" name="Google Shape;143;p26"/>
          <p:cNvSpPr txBox="1"/>
          <p:nvPr>
            <p:ph idx="12" type="sldNum"/>
          </p:nvPr>
        </p:nvSpPr>
        <p:spPr>
          <a:xfrm>
            <a:off x="7104552" y="4840040"/>
            <a:ext cx="119721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 2 1">
  <p:cSld name="CUSTOM_6_1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88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1028700" y="514350"/>
            <a:ext cx="7200900" cy="11144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Libre Franklin"/>
              <a:buNone/>
              <a:defRPr b="0" i="0" sz="33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1028700" y="1714500"/>
            <a:ext cx="7200900" cy="26860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marR="0" rtl="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ibre Franklin"/>
              <a:buChar char="■"/>
              <a:defRPr b="0" i="0" sz="15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23850" lvl="1" marL="914400" marR="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ibre Franklin"/>
              <a:buChar char="–"/>
              <a:defRPr b="0" i="1" sz="15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17500" lvl="2" marL="1371600" marR="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b="0" i="0" sz="1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17500" lvl="3" marL="1828800" marR="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–"/>
              <a:defRPr b="0" i="1" sz="1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-304800" lvl="4" marL="2286000" marR="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Char char="■"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-304800" lvl="5" marL="2743200" marR="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ibre Franklin"/>
              <a:buChar char="–"/>
              <a:defRPr b="0" i="1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-298450" lvl="6" marL="3200400" marR="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Libre Franklin"/>
              <a:buChar char="■"/>
              <a:defRPr b="0" i="0" sz="11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-298450" lvl="7" marL="3657600" marR="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Libre Franklin"/>
              <a:buChar char="–"/>
              <a:defRPr b="0" i="1" sz="11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-298450" lvl="8" marL="4114800" marR="0" rtl="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100"/>
              <a:buFont typeface="Libre Franklin"/>
              <a:buChar char="■"/>
              <a:defRPr b="0" i="0" sz="11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1042988" y="4840040"/>
            <a:ext cx="90342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2170173" y="4840040"/>
            <a:ext cx="4710623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7104552" y="4840040"/>
            <a:ext cx="1197219" cy="303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" name="Google Shape;56;p13" title="Side bar"/>
          <p:cNvSpPr/>
          <p:nvPr/>
        </p:nvSpPr>
        <p:spPr>
          <a:xfrm>
            <a:off x="358571" y="282"/>
            <a:ext cx="17145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026">
          <p15:clr>
            <a:srgbClr val="F26B43"/>
          </p15:clr>
        </p15:guide>
        <p15:guide id="2" orient="horz" pos="1080">
          <p15:clr>
            <a:srgbClr val="F26B43"/>
          </p15:clr>
        </p15:guide>
        <p15:guide id="3" orient="horz" pos="2772">
          <p15:clr>
            <a:srgbClr val="F26B43"/>
          </p15:clr>
        </p15:guide>
        <p15:guide id="4" orient="horz" pos="324">
          <p15:clr>
            <a:srgbClr val="F26B43"/>
          </p15:clr>
        </p15:guide>
        <p15:guide id="5" orient="horz" pos="1134">
          <p15:clr>
            <a:srgbClr val="F26B43"/>
          </p15:clr>
        </p15:guide>
        <p15:guide id="6" pos="5184">
          <p15:clr>
            <a:srgbClr val="F26B43"/>
          </p15:clr>
        </p15:guide>
        <p15:guide id="7" pos="702">
          <p15:clr>
            <a:srgbClr val="F26B43"/>
          </p15:clr>
        </p15:guide>
        <p15:guide id="8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tiktok.com/@sexualityscholar/video/7419825483409329454" TargetMode="External"/><Relationship Id="rId4" Type="http://schemas.openxmlformats.org/officeDocument/2006/relationships/image" Target="../media/image22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youtube.com/watch?v=FGFcMqFssHw" TargetMode="External"/><Relationship Id="rId4" Type="http://schemas.openxmlformats.org/officeDocument/2006/relationships/image" Target="../media/image17.jpg"/><Relationship Id="rId9" Type="http://schemas.openxmlformats.org/officeDocument/2006/relationships/image" Target="../media/image5.png"/><Relationship Id="rId5" Type="http://schemas.openxmlformats.org/officeDocument/2006/relationships/hyperlink" Target="http://www.youtube.com/watch?v=pq5ai5mTDiY" TargetMode="External"/><Relationship Id="rId6" Type="http://schemas.openxmlformats.org/officeDocument/2006/relationships/image" Target="../media/image12.jpg"/><Relationship Id="rId7" Type="http://schemas.openxmlformats.org/officeDocument/2006/relationships/image" Target="../media/image25.png"/><Relationship Id="rId8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jp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1.jp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Relationship Id="rId4" Type="http://schemas.openxmlformats.org/officeDocument/2006/relationships/image" Target="../media/image9.jpg"/><Relationship Id="rId5" Type="http://schemas.openxmlformats.org/officeDocument/2006/relationships/image" Target="../media/image6.jpg"/><Relationship Id="rId6" Type="http://schemas.openxmlformats.org/officeDocument/2006/relationships/image" Target="../media/image4.png"/><Relationship Id="rId7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9.png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2550" y="0"/>
            <a:ext cx="9196549" cy="5207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8"/>
          <p:cNvSpPr txBox="1"/>
          <p:nvPr>
            <p:ph type="ctrTitle"/>
          </p:nvPr>
        </p:nvSpPr>
        <p:spPr>
          <a:xfrm>
            <a:off x="1270737" y="1184858"/>
            <a:ext cx="5079300" cy="27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889"/>
              <a:buFont typeface="Alef"/>
              <a:buNone/>
            </a:pPr>
            <a:r>
              <a:rPr b="1" lang="en" sz="3600"/>
              <a:t>The Role of</a:t>
            </a:r>
            <a:endParaRPr b="1" sz="3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889"/>
              <a:buFont typeface="Alef"/>
              <a:buNone/>
            </a:pPr>
            <a:r>
              <a:rPr b="1" lang="en" sz="3600"/>
              <a:t>the Shaliach as </a:t>
            </a:r>
            <a:br>
              <a:rPr b="1" lang="en" sz="3600"/>
            </a:br>
            <a:r>
              <a:rPr b="1" lang="en" sz="3600"/>
              <a:t>Connector and</a:t>
            </a:r>
            <a:endParaRPr b="1" sz="3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3889"/>
              <a:buFont typeface="Alef"/>
              <a:buNone/>
            </a:pPr>
            <a:r>
              <a:rPr b="1" lang="en" sz="3600"/>
              <a:t>Educator </a:t>
            </a:r>
            <a:br>
              <a:rPr b="1" lang="en" sz="3600"/>
            </a:br>
            <a:r>
              <a:rPr b="1" lang="en" sz="3600"/>
              <a:t>Today</a:t>
            </a:r>
            <a:endParaRPr b="1" sz="3600"/>
          </a:p>
        </p:txBody>
      </p:sp>
      <p:sp>
        <p:nvSpPr>
          <p:cNvPr id="151" name="Google Shape;151;p28"/>
          <p:cNvSpPr/>
          <p:nvPr/>
        </p:nvSpPr>
        <p:spPr>
          <a:xfrm flipH="1" rot="-5400000">
            <a:off x="2539488" y="1976450"/>
            <a:ext cx="2456250" cy="3306375"/>
          </a:xfrm>
          <a:custGeom>
            <a:rect b="b" l="l" r="r" t="t"/>
            <a:pathLst>
              <a:path extrusionOk="0" h="10000" w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2" name="Google Shape;152;p28"/>
          <p:cNvSpPr txBox="1"/>
          <p:nvPr>
            <p:ph idx="1" type="subTitle"/>
          </p:nvPr>
        </p:nvSpPr>
        <p:spPr>
          <a:xfrm>
            <a:off x="5910275" y="514350"/>
            <a:ext cx="3000000" cy="33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t/>
            </a:r>
            <a:endParaRPr b="1" sz="1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4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t/>
            </a:r>
            <a:endParaRPr b="1" sz="2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4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t/>
            </a:r>
            <a:endParaRPr b="1" sz="2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4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n" sz="2000">
                <a:latin typeface="Arial"/>
                <a:ea typeface="Arial"/>
                <a:cs typeface="Arial"/>
                <a:sym typeface="Arial"/>
              </a:rPr>
              <a:t>July 12, 2026</a:t>
            </a:r>
            <a:endParaRPr b="1" sz="1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4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t/>
            </a:r>
            <a:endParaRPr b="1" sz="2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4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b="1" lang="en" sz="2000">
                <a:latin typeface="Arial"/>
                <a:ea typeface="Arial"/>
                <a:cs typeface="Arial"/>
                <a:sym typeface="Arial"/>
              </a:rPr>
              <a:t>Avigail Ben Aryeh</a:t>
            </a:r>
            <a:br>
              <a:rPr b="1" lang="en" sz="2000">
                <a:latin typeface="Arial"/>
                <a:ea typeface="Arial"/>
                <a:cs typeface="Arial"/>
                <a:sym typeface="Arial"/>
              </a:rPr>
            </a:br>
            <a:r>
              <a:rPr b="1" lang="en" sz="2000">
                <a:latin typeface="Arial"/>
                <a:ea typeface="Arial"/>
                <a:cs typeface="Arial"/>
                <a:sym typeface="Arial"/>
              </a:rPr>
              <a:t>Joe Schwartz</a:t>
            </a:r>
            <a:endParaRPr b="1" sz="1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4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t/>
            </a:r>
            <a:endParaRPr b="1"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8"/>
          <p:cNvSpPr/>
          <p:nvPr/>
        </p:nvSpPr>
        <p:spPr>
          <a:xfrm flipH="1" rot="5400000">
            <a:off x="1149439" y="103159"/>
            <a:ext cx="2456250" cy="3306375"/>
          </a:xfrm>
          <a:custGeom>
            <a:rect b="b" l="l" r="r" t="t"/>
            <a:pathLst>
              <a:path extrusionOk="0" h="10000" w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54" name="Google Shape;15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250" y="459220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7"/>
          <p:cNvSpPr txBox="1"/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The Jewish Experience in America</a:t>
            </a:r>
            <a:endParaRPr b="1"/>
          </a:p>
        </p:txBody>
      </p:sp>
      <p:sp>
        <p:nvSpPr>
          <p:cNvPr id="247" name="Google Shape;247;p37"/>
          <p:cNvSpPr txBox="1"/>
          <p:nvPr>
            <p:ph idx="1" type="body"/>
          </p:nvPr>
        </p:nvSpPr>
        <p:spPr>
          <a:xfrm>
            <a:off x="1028700" y="1333500"/>
            <a:ext cx="3843300" cy="2296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23215" lvl="0" marL="457200" rtl="0" algn="l">
              <a:lnSpc>
                <a:spcPct val="84000"/>
              </a:lnSpc>
              <a:spcBef>
                <a:spcPts val="800"/>
              </a:spcBef>
              <a:spcAft>
                <a:spcPts val="0"/>
              </a:spcAft>
              <a:buSzPts val="1490"/>
              <a:buFont typeface="Arial"/>
              <a:buChar char="■"/>
            </a:pPr>
            <a:r>
              <a:rPr lang="en" sz="1575">
                <a:latin typeface="Arial"/>
                <a:ea typeface="Arial"/>
                <a:cs typeface="Arial"/>
                <a:sym typeface="Arial"/>
              </a:rPr>
              <a:t>Most American Jews arrived around 1900, extremely poor, and rose rapidly</a:t>
            </a:r>
            <a:endParaRPr sz="1575">
              <a:latin typeface="Arial"/>
              <a:ea typeface="Arial"/>
              <a:cs typeface="Arial"/>
              <a:sym typeface="Arial"/>
            </a:endParaRPr>
          </a:p>
          <a:p>
            <a:pPr indent="-323215" lvl="0" marL="457200" rtl="0" algn="l">
              <a:lnSpc>
                <a:spcPct val="84000"/>
              </a:lnSpc>
              <a:spcBef>
                <a:spcPts val="1000"/>
              </a:spcBef>
              <a:spcAft>
                <a:spcPts val="0"/>
              </a:spcAft>
              <a:buSzPts val="1490"/>
              <a:buFont typeface="Arial"/>
              <a:buChar char="■"/>
            </a:pPr>
            <a:r>
              <a:rPr lang="en" sz="1575">
                <a:latin typeface="Arial"/>
                <a:ea typeface="Arial"/>
                <a:cs typeface="Arial"/>
                <a:sym typeface="Arial"/>
              </a:rPr>
              <a:t>Today, Jews are a “model minority”: Very small numbers (2% of Americans) and at the same, very successful — indeed, the wealthiest group in America.</a:t>
            </a:r>
            <a:endParaRPr sz="1575">
              <a:latin typeface="Arial"/>
              <a:ea typeface="Arial"/>
              <a:cs typeface="Arial"/>
              <a:sym typeface="Arial"/>
            </a:endParaRPr>
          </a:p>
          <a:p>
            <a:pPr indent="-323215" lvl="0" marL="457200" rtl="0" algn="l">
              <a:lnSpc>
                <a:spcPct val="84000"/>
              </a:lnSpc>
              <a:spcBef>
                <a:spcPts val="1000"/>
              </a:spcBef>
              <a:spcAft>
                <a:spcPts val="0"/>
              </a:spcAft>
              <a:buSzPts val="1490"/>
              <a:buFont typeface="Arial"/>
              <a:buChar char="■"/>
            </a:pPr>
            <a:r>
              <a:rPr lang="en" sz="1575">
                <a:latin typeface="Arial"/>
                <a:ea typeface="Arial"/>
                <a:cs typeface="Arial"/>
                <a:sym typeface="Arial"/>
              </a:rPr>
              <a:t>Jews identify both with other minorities </a:t>
            </a:r>
            <a:r>
              <a:rPr i="1" lang="en" sz="1575"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lang="en" sz="1575">
                <a:latin typeface="Arial"/>
                <a:ea typeface="Arial"/>
                <a:cs typeface="Arial"/>
                <a:sym typeface="Arial"/>
              </a:rPr>
              <a:t> see themselves as “white” — part of the establishment</a:t>
            </a:r>
            <a:endParaRPr sz="1575">
              <a:latin typeface="Arial"/>
              <a:ea typeface="Arial"/>
              <a:cs typeface="Arial"/>
              <a:sym typeface="Arial"/>
            </a:endParaRPr>
          </a:p>
          <a:p>
            <a:pPr indent="-328613" lvl="0" marL="457200" rtl="0" algn="l">
              <a:lnSpc>
                <a:spcPct val="84000"/>
              </a:lnSpc>
              <a:spcBef>
                <a:spcPts val="1000"/>
              </a:spcBef>
              <a:spcAft>
                <a:spcPts val="1000"/>
              </a:spcAft>
              <a:buSzPts val="1575"/>
              <a:buFont typeface="Arial"/>
              <a:buChar char="■"/>
            </a:pPr>
            <a:r>
              <a:rPr lang="en" sz="1575">
                <a:latin typeface="Arial"/>
                <a:ea typeface="Arial"/>
                <a:cs typeface="Arial"/>
                <a:sym typeface="Arial"/>
              </a:rPr>
              <a:t>Until recently, antisemitism was not a serious issue for most Jews in America</a:t>
            </a:r>
            <a:endParaRPr sz="1575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2675" y="1459300"/>
            <a:ext cx="3348600" cy="27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0725" y="4556307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8"/>
          <p:cNvSpPr txBox="1"/>
          <p:nvPr>
            <p:ph type="title"/>
          </p:nvPr>
        </p:nvSpPr>
        <p:spPr>
          <a:xfrm>
            <a:off x="876300" y="285750"/>
            <a:ext cx="7200900" cy="1114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Liberal or Woke? </a:t>
            </a:r>
            <a:endParaRPr b="1"/>
          </a:p>
        </p:txBody>
      </p:sp>
      <p:sp>
        <p:nvSpPr>
          <p:cNvPr id="256" name="Google Shape;256;p38"/>
          <p:cNvSpPr txBox="1"/>
          <p:nvPr>
            <p:ph idx="1" type="body"/>
          </p:nvPr>
        </p:nvSpPr>
        <p:spPr>
          <a:xfrm>
            <a:off x="5995075" y="775350"/>
            <a:ext cx="2790000" cy="3625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925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/>
              <a:t>This is a generational difference: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00"/>
              <a:t>Most </a:t>
            </a:r>
            <a:r>
              <a:rPr i="1" lang="en" sz="1600"/>
              <a:t>older</a:t>
            </a:r>
            <a:r>
              <a:rPr lang="en" sz="1600"/>
              <a:t> American Jews are </a:t>
            </a:r>
            <a:r>
              <a:rPr b="1" lang="en" sz="1600"/>
              <a:t>liberal</a:t>
            </a:r>
            <a:r>
              <a:rPr lang="en" sz="1600"/>
              <a:t> — believing in equality, pluralism, freedom of speech and conscience</a:t>
            </a:r>
            <a:br>
              <a:rPr lang="en" sz="1600"/>
            </a:br>
            <a:br>
              <a:rPr lang="en" sz="1600"/>
            </a:br>
            <a:r>
              <a:rPr lang="en" sz="1600"/>
              <a:t>→ They see America through the lens of  the </a:t>
            </a:r>
            <a:r>
              <a:rPr i="1" lang="en" sz="1600"/>
              <a:t>immigrant story</a:t>
            </a:r>
            <a:endParaRPr i="1" sz="16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600"/>
              <a:t>Most </a:t>
            </a:r>
            <a:r>
              <a:rPr i="1" lang="en" sz="1600"/>
              <a:t>younger</a:t>
            </a:r>
            <a:r>
              <a:rPr lang="en" sz="1600"/>
              <a:t> </a:t>
            </a:r>
            <a:r>
              <a:rPr lang="en" sz="1600"/>
              <a:t>American</a:t>
            </a:r>
            <a:r>
              <a:rPr lang="en" sz="1600"/>
              <a:t> Jews are </a:t>
            </a:r>
            <a:r>
              <a:rPr b="1" lang="en" sz="1600"/>
              <a:t>progressive</a:t>
            </a:r>
            <a:r>
              <a:rPr lang="en" sz="1600"/>
              <a:t> — or “</a:t>
            </a:r>
            <a:r>
              <a:rPr b="1" lang="en" sz="1600"/>
              <a:t>woke</a:t>
            </a:r>
            <a:r>
              <a:rPr lang="en" sz="1600"/>
              <a:t>”</a:t>
            </a:r>
            <a:br>
              <a:rPr lang="en" sz="1600"/>
            </a:br>
            <a:r>
              <a:rPr lang="en" sz="1600"/>
              <a:t> </a:t>
            </a:r>
            <a:br>
              <a:rPr lang="en" sz="1600"/>
            </a:br>
            <a:r>
              <a:rPr lang="en" sz="1600"/>
              <a:t>→ They see America (and Israel) through the lens of </a:t>
            </a:r>
            <a:r>
              <a:rPr i="1" lang="en" sz="1600"/>
              <a:t>slavery</a:t>
            </a:r>
            <a:endParaRPr i="1" sz="1600"/>
          </a:p>
        </p:txBody>
      </p:sp>
      <p:pic>
        <p:nvPicPr>
          <p:cNvPr id="257" name="Google Shape;25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" y="937113"/>
            <a:ext cx="4952499" cy="3301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775" y="452773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9"/>
          <p:cNvSpPr txBox="1"/>
          <p:nvPr>
            <p:ph type="title"/>
          </p:nvPr>
        </p:nvSpPr>
        <p:spPr>
          <a:xfrm>
            <a:off x="492225" y="166525"/>
            <a:ext cx="8520600" cy="831300"/>
          </a:xfrm>
          <a:prstGeom prst="rect">
            <a:avLst/>
          </a:prstGeom>
        </p:spPr>
        <p:txBody>
          <a:bodyPr anchorCtr="0" anchor="b" bIns="68575" lIns="68575" spcFirstLastPara="1" rIns="68575" wrap="square" tIns="685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/>
              <a:t>Case Study: “American Jewish Girl Katie”</a:t>
            </a:r>
            <a:endParaRPr b="1" sz="3100"/>
          </a:p>
        </p:txBody>
      </p:sp>
      <p:sp>
        <p:nvSpPr>
          <p:cNvPr id="265" name="Google Shape;265;p39"/>
          <p:cNvSpPr txBox="1"/>
          <p:nvPr>
            <p:ph idx="1" type="body"/>
          </p:nvPr>
        </p:nvSpPr>
        <p:spPr>
          <a:xfrm>
            <a:off x="1177850" y="3664900"/>
            <a:ext cx="8094300" cy="34164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https://www.tiktok.com/@sexualityscholar/video/7419825483409329454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6" name="Google Shape;266;p39" title="Screen Shot 2025-03-13 at 1.34.43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2625" y="1103475"/>
            <a:ext cx="6477648" cy="2807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87600" y="4363200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9775" y="447058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40"/>
          <p:cNvPicPr preferRelativeResize="0"/>
          <p:nvPr/>
        </p:nvPicPr>
        <p:blipFill rotWithShape="1">
          <a:blip r:embed="rId3">
            <a:alphaModFix amt="18000"/>
          </a:blip>
          <a:srcRect b="0" l="0" r="0" t="23612"/>
          <a:stretch/>
        </p:blipFill>
        <p:spPr>
          <a:xfrm>
            <a:off x="518625" y="0"/>
            <a:ext cx="86235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40"/>
          <p:cNvSpPr txBox="1"/>
          <p:nvPr/>
        </p:nvSpPr>
        <p:spPr>
          <a:xfrm>
            <a:off x="2395406" y="573675"/>
            <a:ext cx="5650800" cy="501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191B0E"/>
                </a:solidFill>
                <a:latin typeface="Heebo"/>
                <a:ea typeface="Heebo"/>
                <a:cs typeface="Heebo"/>
                <a:sym typeface="Heebo"/>
              </a:rPr>
              <a:t>Progressive Antizionist Narrative</a:t>
            </a:r>
            <a:endParaRPr b="1" sz="2600">
              <a:solidFill>
                <a:srgbClr val="191B0E"/>
              </a:solidFill>
              <a:latin typeface="Heebo"/>
              <a:ea typeface="Heebo"/>
              <a:cs typeface="Heebo"/>
              <a:sym typeface="Heebo"/>
            </a:endParaRPr>
          </a:p>
        </p:txBody>
      </p:sp>
      <p:grpSp>
        <p:nvGrpSpPr>
          <p:cNvPr id="275" name="Google Shape;275;p40"/>
          <p:cNvGrpSpPr/>
          <p:nvPr/>
        </p:nvGrpSpPr>
        <p:grpSpPr>
          <a:xfrm>
            <a:off x="1750229" y="1811980"/>
            <a:ext cx="2396497" cy="3419791"/>
            <a:chOff x="-86025" y="1189989"/>
            <a:chExt cx="2726700" cy="3482830"/>
          </a:xfrm>
        </p:grpSpPr>
        <p:sp>
          <p:nvSpPr>
            <p:cNvPr id="276" name="Google Shape;276;p40"/>
            <p:cNvSpPr/>
            <p:nvPr/>
          </p:nvSpPr>
          <p:spPr>
            <a:xfrm>
              <a:off x="-86025" y="1189989"/>
              <a:ext cx="2726700" cy="669000"/>
            </a:xfrm>
            <a:prstGeom prst="homePlate">
              <a:avLst>
                <a:gd fmla="val 50000" name="adj"/>
              </a:avLst>
            </a:prstGeom>
            <a:solidFill>
              <a:srgbClr val="801F1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FFFF"/>
                  </a:solidFill>
                  <a:latin typeface="Heebo"/>
                  <a:ea typeface="Heebo"/>
                  <a:cs typeface="Heebo"/>
                  <a:sym typeface="Heebo"/>
                </a:rPr>
                <a:t>Nakba</a:t>
              </a:r>
              <a:endParaRPr b="1" sz="1600">
                <a:solidFill>
                  <a:srgbClr val="FFFFFF"/>
                </a:solidFill>
                <a:latin typeface="Heebo"/>
                <a:ea typeface="Heebo"/>
                <a:cs typeface="Heebo"/>
                <a:sym typeface="Heebo"/>
              </a:endParaRPr>
            </a:p>
          </p:txBody>
        </p:sp>
        <p:sp>
          <p:nvSpPr>
            <p:cNvPr id="277" name="Google Shape;277;p40"/>
            <p:cNvSpPr txBox="1"/>
            <p:nvPr/>
          </p:nvSpPr>
          <p:spPr>
            <a:xfrm>
              <a:off x="410855" y="2057119"/>
              <a:ext cx="17076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Heebo"/>
                  <a:ea typeface="Heebo"/>
                  <a:cs typeface="Heebo"/>
                  <a:sym typeface="Heebo"/>
                </a:rPr>
                <a:t>The State of Israel </a:t>
              </a:r>
              <a:r>
                <a:rPr lang="en" sz="1200">
                  <a:latin typeface="Heebo"/>
                  <a:ea typeface="Heebo"/>
                  <a:cs typeface="Heebo"/>
                  <a:sym typeface="Heebo"/>
                </a:rPr>
                <a:t>is</a:t>
              </a:r>
              <a:r>
                <a:rPr lang="en" sz="1200">
                  <a:solidFill>
                    <a:srgbClr val="000000"/>
                  </a:solidFill>
                  <a:latin typeface="Heebo"/>
                  <a:ea typeface="Heebo"/>
                  <a:cs typeface="Heebo"/>
                  <a:sym typeface="Heebo"/>
                </a:rPr>
                <a:t> founded in sin — the ethnic cleansing of its indigenous people</a:t>
              </a:r>
              <a:endParaRPr sz="120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endParaRPr>
            </a:p>
          </p:txBody>
        </p:sp>
      </p:grpSp>
      <p:grpSp>
        <p:nvGrpSpPr>
          <p:cNvPr id="278" name="Google Shape;278;p40"/>
          <p:cNvGrpSpPr/>
          <p:nvPr/>
        </p:nvGrpSpPr>
        <p:grpSpPr>
          <a:xfrm>
            <a:off x="3353530" y="1811885"/>
            <a:ext cx="2350957" cy="3419658"/>
            <a:chOff x="2720625" y="1189775"/>
            <a:chExt cx="2541300" cy="3483049"/>
          </a:xfrm>
        </p:grpSpPr>
        <p:sp>
          <p:nvSpPr>
            <p:cNvPr id="279" name="Google Shape;279;p40"/>
            <p:cNvSpPr/>
            <p:nvPr/>
          </p:nvSpPr>
          <p:spPr>
            <a:xfrm>
              <a:off x="2720625" y="1189775"/>
              <a:ext cx="2541300" cy="669000"/>
            </a:xfrm>
            <a:prstGeom prst="chevron">
              <a:avLst>
                <a:gd fmla="val 50000" name="adj"/>
              </a:avLst>
            </a:prstGeom>
            <a:solidFill>
              <a:srgbClr val="A72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FFFF"/>
                  </a:solidFill>
                  <a:latin typeface="Heebo"/>
                  <a:ea typeface="Heebo"/>
                  <a:cs typeface="Heebo"/>
                  <a:sym typeface="Heebo"/>
                </a:rPr>
                <a:t>Jewish (White) Supremacy</a:t>
              </a:r>
              <a:endParaRPr b="1" sz="1600">
                <a:solidFill>
                  <a:srgbClr val="FFFFFF"/>
                </a:solidFill>
                <a:latin typeface="Heebo"/>
                <a:ea typeface="Heebo"/>
                <a:cs typeface="Heebo"/>
                <a:sym typeface="Heebo"/>
              </a:endParaRPr>
            </a:p>
          </p:txBody>
        </p:sp>
        <p:sp>
          <p:nvSpPr>
            <p:cNvPr id="280" name="Google Shape;280;p40"/>
            <p:cNvSpPr txBox="1"/>
            <p:nvPr/>
          </p:nvSpPr>
          <p:spPr>
            <a:xfrm>
              <a:off x="3165565" y="2057124"/>
              <a:ext cx="19050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Heebo"/>
                  <a:ea typeface="Heebo"/>
                  <a:cs typeface="Heebo"/>
                  <a:sym typeface="Heebo"/>
                </a:rPr>
                <a:t>The state is built on racism and the supremacy of one group (Jews) over another (Palestinians)</a:t>
              </a:r>
              <a:endParaRPr sz="120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endParaRPr>
            </a:p>
          </p:txBody>
        </p:sp>
      </p:grpSp>
      <p:grpSp>
        <p:nvGrpSpPr>
          <p:cNvPr id="281" name="Google Shape;281;p40"/>
          <p:cNvGrpSpPr/>
          <p:nvPr/>
        </p:nvGrpSpPr>
        <p:grpSpPr>
          <a:xfrm>
            <a:off x="5112557" y="1811885"/>
            <a:ext cx="2396700" cy="3419658"/>
            <a:chOff x="4710974" y="1189775"/>
            <a:chExt cx="2541300" cy="3483050"/>
          </a:xfrm>
        </p:grpSpPr>
        <p:sp>
          <p:nvSpPr>
            <p:cNvPr id="282" name="Google Shape;282;p40"/>
            <p:cNvSpPr/>
            <p:nvPr/>
          </p:nvSpPr>
          <p:spPr>
            <a:xfrm>
              <a:off x="4710974" y="1189775"/>
              <a:ext cx="2541300" cy="669000"/>
            </a:xfrm>
            <a:prstGeom prst="chevron">
              <a:avLst>
                <a:gd fmla="val 50000" name="adj"/>
              </a:avLst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FFFF"/>
                  </a:solidFill>
                  <a:latin typeface="Heebo"/>
                  <a:ea typeface="Heebo"/>
                  <a:cs typeface="Heebo"/>
                  <a:sym typeface="Heebo"/>
                </a:rPr>
                <a:t>Apartheid and Occupation</a:t>
              </a:r>
              <a:endParaRPr b="1" sz="1600">
                <a:solidFill>
                  <a:srgbClr val="FFFFFF"/>
                </a:solidFill>
                <a:latin typeface="Heebo"/>
                <a:ea typeface="Heebo"/>
                <a:cs typeface="Heebo"/>
                <a:sym typeface="Heebo"/>
              </a:endParaRPr>
            </a:p>
          </p:txBody>
        </p:sp>
        <p:sp>
          <p:nvSpPr>
            <p:cNvPr id="283" name="Google Shape;283;p40"/>
            <p:cNvSpPr txBox="1"/>
            <p:nvPr/>
          </p:nvSpPr>
          <p:spPr>
            <a:xfrm>
              <a:off x="5146953" y="2057125"/>
              <a:ext cx="19050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Heebo"/>
                  <a:ea typeface="Heebo"/>
                  <a:cs typeface="Heebo"/>
                  <a:sym typeface="Heebo"/>
                </a:rPr>
                <a:t>Israel’s</a:t>
              </a:r>
              <a:r>
                <a:rPr lang="en" sz="1200">
                  <a:solidFill>
                    <a:srgbClr val="000000"/>
                  </a:solidFill>
                  <a:latin typeface="Heebo"/>
                  <a:ea typeface="Heebo"/>
                  <a:cs typeface="Heebo"/>
                  <a:sym typeface="Heebo"/>
                </a:rPr>
                <a:t> inherent racial supremacism</a:t>
              </a:r>
              <a:r>
                <a:rPr lang="en" sz="1200">
                  <a:latin typeface="Heebo"/>
                  <a:ea typeface="Heebo"/>
                  <a:cs typeface="Heebo"/>
                  <a:sym typeface="Heebo"/>
                </a:rPr>
                <a:t> </a:t>
              </a:r>
              <a:r>
                <a:rPr lang="en" sz="1200">
                  <a:solidFill>
                    <a:srgbClr val="000000"/>
                  </a:solidFill>
                  <a:latin typeface="Heebo"/>
                  <a:ea typeface="Heebo"/>
                  <a:cs typeface="Heebo"/>
                  <a:sym typeface="Heebo"/>
                </a:rPr>
                <a:t>is expressed in the policies of the State: Apartheid and occupation</a:t>
              </a:r>
              <a:endParaRPr sz="120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endParaRPr>
            </a:p>
          </p:txBody>
        </p:sp>
      </p:grpSp>
      <p:grpSp>
        <p:nvGrpSpPr>
          <p:cNvPr id="284" name="Google Shape;284;p40"/>
          <p:cNvGrpSpPr/>
          <p:nvPr/>
        </p:nvGrpSpPr>
        <p:grpSpPr>
          <a:xfrm>
            <a:off x="7087427" y="1811875"/>
            <a:ext cx="2061503" cy="3419658"/>
            <a:chOff x="6133648" y="1189775"/>
            <a:chExt cx="2541300" cy="3483050"/>
          </a:xfrm>
        </p:grpSpPr>
        <p:sp>
          <p:nvSpPr>
            <p:cNvPr id="285" name="Google Shape;285;p40"/>
            <p:cNvSpPr/>
            <p:nvPr/>
          </p:nvSpPr>
          <p:spPr>
            <a:xfrm>
              <a:off x="6133648" y="1189775"/>
              <a:ext cx="2541300" cy="669000"/>
            </a:xfrm>
            <a:prstGeom prst="chevron">
              <a:avLst>
                <a:gd fmla="val 50000" name="adj"/>
              </a:avLst>
            </a:prstGeom>
            <a:solidFill>
              <a:srgbClr val="F107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FFFF"/>
                  </a:solidFill>
                  <a:latin typeface="Heebo"/>
                  <a:ea typeface="Heebo"/>
                  <a:cs typeface="Heebo"/>
                  <a:sym typeface="Heebo"/>
                </a:rPr>
                <a:t>Genocide</a:t>
              </a:r>
              <a:endParaRPr b="1" sz="1600">
                <a:solidFill>
                  <a:srgbClr val="FFFFFF"/>
                </a:solidFill>
                <a:latin typeface="Heebo"/>
                <a:ea typeface="Heebo"/>
                <a:cs typeface="Heebo"/>
                <a:sym typeface="Heebo"/>
              </a:endParaRPr>
            </a:p>
          </p:txBody>
        </p:sp>
        <p:sp>
          <p:nvSpPr>
            <p:cNvPr id="286" name="Google Shape;286;p40"/>
            <p:cNvSpPr txBox="1"/>
            <p:nvPr/>
          </p:nvSpPr>
          <p:spPr>
            <a:xfrm>
              <a:off x="6364117" y="2057125"/>
              <a:ext cx="19050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Heebo"/>
                  <a:ea typeface="Heebo"/>
                  <a:cs typeface="Heebo"/>
                  <a:sym typeface="Heebo"/>
                </a:rPr>
                <a:t>All of this leads inexorably to the current war in Gaza, in which Israel seeks to exterminate the Palestinian people</a:t>
              </a:r>
              <a:endParaRPr sz="120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endParaRPr>
            </a:p>
          </p:txBody>
        </p:sp>
      </p:grpSp>
      <p:grpSp>
        <p:nvGrpSpPr>
          <p:cNvPr id="287" name="Google Shape;287;p40"/>
          <p:cNvGrpSpPr/>
          <p:nvPr/>
        </p:nvGrpSpPr>
        <p:grpSpPr>
          <a:xfrm>
            <a:off x="525910" y="1811984"/>
            <a:ext cx="1817073" cy="3419804"/>
            <a:chOff x="-11213" y="1189989"/>
            <a:chExt cx="2726700" cy="3482844"/>
          </a:xfrm>
        </p:grpSpPr>
        <p:sp>
          <p:nvSpPr>
            <p:cNvPr id="288" name="Google Shape;288;p40"/>
            <p:cNvSpPr/>
            <p:nvPr/>
          </p:nvSpPr>
          <p:spPr>
            <a:xfrm>
              <a:off x="-11213" y="1189989"/>
              <a:ext cx="2726700" cy="669000"/>
            </a:xfrm>
            <a:prstGeom prst="homePlate">
              <a:avLst>
                <a:gd fmla="val 50000" name="adj"/>
              </a:avLst>
            </a:prstGeom>
            <a:solidFill>
              <a:srgbClr val="5B0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FFFF"/>
                  </a:solidFill>
                  <a:latin typeface="Heebo"/>
                  <a:ea typeface="Heebo"/>
                  <a:cs typeface="Heebo"/>
                  <a:sym typeface="Heebo"/>
                </a:rPr>
                <a:t>Settler Colonialism</a:t>
              </a:r>
              <a:endParaRPr b="1" sz="1600">
                <a:solidFill>
                  <a:srgbClr val="FFFFFF"/>
                </a:solidFill>
                <a:latin typeface="Heebo"/>
                <a:ea typeface="Heebo"/>
                <a:cs typeface="Heebo"/>
                <a:sym typeface="Heebo"/>
              </a:endParaRPr>
            </a:p>
          </p:txBody>
        </p:sp>
        <p:sp>
          <p:nvSpPr>
            <p:cNvPr id="289" name="Google Shape;289;p40"/>
            <p:cNvSpPr txBox="1"/>
            <p:nvPr/>
          </p:nvSpPr>
          <p:spPr>
            <a:xfrm>
              <a:off x="161906" y="2057133"/>
              <a:ext cx="21540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Heebo"/>
                  <a:ea typeface="Heebo"/>
                  <a:cs typeface="Heebo"/>
                  <a:sym typeface="Heebo"/>
                </a:rPr>
                <a:t>European Zionists emigrate, settle and colonize Palestine, aiming to displace the indigenous Arab population</a:t>
              </a:r>
              <a:endParaRPr sz="120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endParaRPr>
            </a:p>
          </p:txBody>
        </p:sp>
      </p:grpSp>
      <p:pic>
        <p:nvPicPr>
          <p:cNvPr id="290" name="Google Shape;290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775" y="452773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1"/>
          <p:cNvSpPr txBox="1"/>
          <p:nvPr>
            <p:ph type="title"/>
          </p:nvPr>
        </p:nvSpPr>
        <p:spPr>
          <a:xfrm>
            <a:off x="973700" y="232750"/>
            <a:ext cx="8068200" cy="1114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Tucker: The Bottom of the Horseshoe</a:t>
            </a:r>
            <a:endParaRPr b="1"/>
          </a:p>
        </p:txBody>
      </p:sp>
      <p:pic>
        <p:nvPicPr>
          <p:cNvPr descr="Watch more here: https://www.youtube.com/@TuckerCarlson/featured&#10;&#10;#tuckercarlson #benjaminnetanyahu #iranisraelwar #iran #demonic" id="297" name="Google Shape;297;p41" title="Netanyahu Released a Demonic Spiri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6215" y="2817808"/>
            <a:ext cx="30480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1" title="Tucker Carlson says the US attacked Iran ‘at the behest and then demand of Israel'. #Iran #BBCNew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56215" y="1015958"/>
            <a:ext cx="3048000" cy="1714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1" title="Screenshot 2026-07-11 at 14.28.04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9740" y="1015958"/>
            <a:ext cx="3541426" cy="343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9775" y="454678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2"/>
          <p:cNvSpPr txBox="1"/>
          <p:nvPr>
            <p:ph type="title"/>
          </p:nvPr>
        </p:nvSpPr>
        <p:spPr>
          <a:xfrm>
            <a:off x="1028700" y="364275"/>
            <a:ext cx="7200900" cy="1114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Palestine: The “Omnicause”</a:t>
            </a:r>
            <a:endParaRPr b="1"/>
          </a:p>
        </p:txBody>
      </p:sp>
      <p:pic>
        <p:nvPicPr>
          <p:cNvPr id="307" name="Google Shape;30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8825" y="1098400"/>
            <a:ext cx="2986549" cy="374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775" y="454678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3"/>
          <p:cNvSpPr txBox="1"/>
          <p:nvPr>
            <p:ph type="title"/>
          </p:nvPr>
        </p:nvSpPr>
        <p:spPr>
          <a:xfrm>
            <a:off x="1028700" y="266900"/>
            <a:ext cx="7924500" cy="1114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Shaliach as Living Connection to Israel </a:t>
            </a:r>
            <a:endParaRPr b="1"/>
          </a:p>
        </p:txBody>
      </p:sp>
      <p:sp>
        <p:nvSpPr>
          <p:cNvPr id="315" name="Google Shape;315;p43"/>
          <p:cNvSpPr txBox="1"/>
          <p:nvPr/>
        </p:nvSpPr>
        <p:spPr>
          <a:xfrm>
            <a:off x="751900" y="1317925"/>
            <a:ext cx="2912100" cy="25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●"/>
            </a:pPr>
            <a:r>
              <a:rPr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You </a:t>
            </a:r>
            <a:r>
              <a:rPr b="1"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embody Israel </a:t>
            </a:r>
            <a:r>
              <a:rPr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for American Jews — for good and for ill</a:t>
            </a:r>
            <a:endParaRPr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●"/>
            </a:pPr>
            <a:r>
              <a:rPr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You need not </a:t>
            </a:r>
            <a:r>
              <a:rPr b="1"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defend</a:t>
            </a:r>
            <a:r>
              <a:rPr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the conduct of the Israeli </a:t>
            </a:r>
            <a:r>
              <a:rPr b="1"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state</a:t>
            </a:r>
            <a:r>
              <a:rPr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— share your </a:t>
            </a:r>
            <a:r>
              <a:rPr b="1"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own experience</a:t>
            </a:r>
            <a:r>
              <a:rPr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(when it is solicited or welcome)</a:t>
            </a:r>
            <a:endParaRPr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400"/>
              <a:buFont typeface="Libre Franklin"/>
              <a:buChar char="●"/>
            </a:pPr>
            <a:r>
              <a:rPr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Lead with </a:t>
            </a:r>
            <a:r>
              <a:rPr b="1"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compassion </a:t>
            </a:r>
            <a:r>
              <a:rPr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and </a:t>
            </a:r>
            <a:r>
              <a:rPr b="1"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curiosity </a:t>
            </a:r>
            <a:r>
              <a:rPr lang="en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(“Hesed”)</a:t>
            </a:r>
            <a:endParaRPr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316" name="Google Shape;316;p43"/>
          <p:cNvPicPr preferRelativeResize="0"/>
          <p:nvPr/>
        </p:nvPicPr>
        <p:blipFill rotWithShape="1">
          <a:blip r:embed="rId3">
            <a:alphaModFix/>
          </a:blip>
          <a:srcRect b="0" l="0" r="-7608" t="0"/>
          <a:stretch/>
        </p:blipFill>
        <p:spPr>
          <a:xfrm>
            <a:off x="3907250" y="986151"/>
            <a:ext cx="5236751" cy="3259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775" y="454678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4"/>
          <p:cNvSpPr txBox="1"/>
          <p:nvPr/>
        </p:nvSpPr>
        <p:spPr>
          <a:xfrm>
            <a:off x="743800" y="331125"/>
            <a:ext cx="8094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Two Audiences, Two Conversations	</a:t>
            </a:r>
            <a:endParaRPr b="1" sz="3000">
              <a:solidFill>
                <a:srgbClr val="000000"/>
              </a:solidFill>
              <a:latin typeface="Heebo"/>
              <a:ea typeface="Heebo"/>
              <a:cs typeface="Heebo"/>
              <a:sym typeface="Heebo"/>
            </a:endParaRPr>
          </a:p>
        </p:txBody>
      </p:sp>
      <p:sp>
        <p:nvSpPr>
          <p:cNvPr id="324" name="Google Shape;324;p44"/>
          <p:cNvSpPr txBox="1"/>
          <p:nvPr/>
        </p:nvSpPr>
        <p:spPr>
          <a:xfrm>
            <a:off x="630000" y="1132275"/>
            <a:ext cx="5485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23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An idolator came to Rabbi Yohanan Ben Zakkai while he was teaching his students, claiming a Jewish ritual was a form of witchcraft. </a:t>
            </a:r>
            <a:endParaRPr sz="1230">
              <a:solidFill>
                <a:srgbClr val="000000"/>
              </a:solidFill>
              <a:latin typeface="Heebo"/>
              <a:ea typeface="Heebo"/>
              <a:cs typeface="Heebo"/>
              <a:sym typeface="Heeb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" sz="123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Rabbi Yohanan gave him a reply that satisfied him, and the idolator departed. </a:t>
            </a:r>
            <a:endParaRPr sz="1230">
              <a:solidFill>
                <a:srgbClr val="000000"/>
              </a:solidFill>
              <a:latin typeface="Heebo"/>
              <a:ea typeface="Heebo"/>
              <a:cs typeface="Heebo"/>
              <a:sym typeface="Heeb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" sz="123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Once the idolator had gone, Rabbi Yohanan’s students said to him, “</a:t>
            </a:r>
            <a:r>
              <a:rPr lang="en" sz="1230">
                <a:latin typeface="Heebo"/>
                <a:ea typeface="Heebo"/>
                <a:cs typeface="Heebo"/>
                <a:sym typeface="Heebo"/>
              </a:rPr>
              <a:t>אותו דחית בקנה – אבל לנו, מה תגיד לנו??</a:t>
            </a:r>
            <a:r>
              <a:rPr lang="en" sz="123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” </a:t>
            </a:r>
            <a:endParaRPr sz="1230">
              <a:solidFill>
                <a:srgbClr val="000000"/>
              </a:solidFill>
              <a:latin typeface="Heebo"/>
              <a:ea typeface="Heebo"/>
              <a:cs typeface="Heebo"/>
              <a:sym typeface="Heeb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n" sz="1230">
                <a:solidFill>
                  <a:srgbClr val="000000"/>
                </a:solidFill>
                <a:latin typeface="Heebo"/>
                <a:ea typeface="Heebo"/>
                <a:cs typeface="Heebo"/>
                <a:sym typeface="Heebo"/>
              </a:rPr>
              <a:t>(Numbers Rabba 19:8)</a:t>
            </a:r>
            <a:endParaRPr sz="1230">
              <a:solidFill>
                <a:srgbClr val="000000"/>
              </a:solidFill>
              <a:latin typeface="Heebo"/>
              <a:ea typeface="Heebo"/>
              <a:cs typeface="Heebo"/>
              <a:sym typeface="Heeb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i="1" sz="848">
              <a:solidFill>
                <a:srgbClr val="000142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SzPts val="935"/>
              <a:buNone/>
            </a:pPr>
            <a:r>
              <a:t/>
            </a:r>
            <a:endParaRPr sz="1230">
              <a:solidFill>
                <a:srgbClr val="000000"/>
              </a:solidFill>
              <a:latin typeface="Heebo"/>
              <a:ea typeface="Heebo"/>
              <a:cs typeface="Heebo"/>
              <a:sym typeface="Heebo"/>
            </a:endParaRPr>
          </a:p>
        </p:txBody>
      </p:sp>
      <p:pic>
        <p:nvPicPr>
          <p:cNvPr id="325" name="Google Shape;325;p44" title="Screenshot 2025-10-21 at 14.01.0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0300" y="1274659"/>
            <a:ext cx="2723701" cy="2546365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44"/>
          <p:cNvSpPr txBox="1"/>
          <p:nvPr/>
        </p:nvSpPr>
        <p:spPr>
          <a:xfrm>
            <a:off x="743800" y="3174525"/>
            <a:ext cx="507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As shlichim, you are asked to hold the</a:t>
            </a:r>
            <a:r>
              <a:rPr b="1" lang="en" sz="15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internal, family </a:t>
            </a:r>
            <a:r>
              <a:rPr b="1" lang="en" sz="15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conversation</a:t>
            </a:r>
            <a:r>
              <a:rPr b="1" lang="en" sz="15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not the external, defensive argument</a:t>
            </a:r>
            <a:endParaRPr b="1" sz="1500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327" name="Google Shape;327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775" y="454678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5"/>
          <p:cNvSpPr txBox="1"/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Shaliach as Israel Educator</a:t>
            </a:r>
            <a:endParaRPr b="1"/>
          </a:p>
        </p:txBody>
      </p:sp>
      <p:pic>
        <p:nvPicPr>
          <p:cNvPr id="334" name="Google Shape;334;p45"/>
          <p:cNvPicPr preferRelativeResize="0"/>
          <p:nvPr/>
        </p:nvPicPr>
        <p:blipFill rotWithShape="1">
          <a:blip r:embed="rId3">
            <a:alphaModFix/>
          </a:blip>
          <a:srcRect b="5882" l="0" r="1351" t="0"/>
          <a:stretch/>
        </p:blipFill>
        <p:spPr>
          <a:xfrm>
            <a:off x="827150" y="1300125"/>
            <a:ext cx="2396299" cy="3021074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45"/>
          <p:cNvSpPr txBox="1"/>
          <p:nvPr/>
        </p:nvSpPr>
        <p:spPr>
          <a:xfrm>
            <a:off x="3590750" y="1148550"/>
            <a:ext cx="4854300" cy="37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    </a:t>
            </a:r>
            <a:r>
              <a:rPr lang="en" sz="1300">
                <a:solidFill>
                  <a:schemeClr val="dk1"/>
                </a:solidFill>
              </a:rPr>
              <a:t>"עֵץ-חַיִּים הִיא לַמַּחֲזִיקִים בָּהּ, וְתֹמְכֶיהָ מְאֻשָּׁר" (Mishlei 3:18). </a:t>
            </a:r>
            <a:br>
              <a:rPr lang="en" sz="1300">
                <a:solidFill>
                  <a:schemeClr val="dk1"/>
                </a:solidFill>
              </a:rPr>
            </a:br>
            <a:br>
              <a:rPr lang="en" sz="1300">
                <a:solidFill>
                  <a:schemeClr val="dk1"/>
                </a:solidFill>
              </a:rPr>
            </a:br>
            <a:r>
              <a:rPr lang="en" sz="1300">
                <a:solidFill>
                  <a:schemeClr val="dk1"/>
                </a:solidFill>
              </a:rPr>
              <a:t>A tree draws its sustenance from strong, deep </a:t>
            </a:r>
            <a:r>
              <a:rPr b="1" lang="en" sz="1300">
                <a:solidFill>
                  <a:schemeClr val="dk1"/>
                </a:solidFill>
              </a:rPr>
              <a:t>roots</a:t>
            </a:r>
            <a:r>
              <a:rPr lang="en" sz="1300">
                <a:solidFill>
                  <a:schemeClr val="dk1"/>
                </a:solidFill>
              </a:rPr>
              <a:t>. </a:t>
            </a:r>
            <a:br>
              <a:rPr lang="en" sz="1300">
                <a:solidFill>
                  <a:schemeClr val="dk1"/>
                </a:solidFill>
              </a:rPr>
            </a:br>
            <a:r>
              <a:rPr lang="en" sz="1300">
                <a:solidFill>
                  <a:schemeClr val="dk1"/>
                </a:solidFill>
              </a:rPr>
              <a:t>It sends forth its </a:t>
            </a:r>
            <a:r>
              <a:rPr b="1" lang="en" sz="1300">
                <a:solidFill>
                  <a:schemeClr val="dk1"/>
                </a:solidFill>
              </a:rPr>
              <a:t>branches</a:t>
            </a:r>
            <a:r>
              <a:rPr lang="en" sz="1300">
                <a:solidFill>
                  <a:schemeClr val="dk1"/>
                </a:solidFill>
              </a:rPr>
              <a:t> ever upward, aspiring to new heights. </a:t>
            </a:r>
            <a:br>
              <a:rPr lang="en" sz="1300">
                <a:solidFill>
                  <a:schemeClr val="dk1"/>
                </a:solidFill>
              </a:rPr>
            </a:br>
            <a:r>
              <a:rPr lang="en" sz="1300">
                <a:solidFill>
                  <a:schemeClr val="dk1"/>
                </a:solidFill>
              </a:rPr>
              <a:t>And it depends on </a:t>
            </a:r>
            <a:r>
              <a:rPr b="1" lang="en" sz="1300">
                <a:solidFill>
                  <a:schemeClr val="dk1"/>
                </a:solidFill>
              </a:rPr>
              <a:t>those who tend and cultivate it — gardeners — </a:t>
            </a:r>
            <a:r>
              <a:rPr lang="en" sz="1300">
                <a:solidFill>
                  <a:schemeClr val="dk1"/>
                </a:solidFill>
              </a:rPr>
              <a:t>to ensure it grows from generation to generation. </a:t>
            </a:r>
            <a:br>
              <a:rPr lang="en" sz="1300">
                <a:solidFill>
                  <a:schemeClr val="dk1"/>
                </a:solidFill>
              </a:rPr>
            </a:br>
            <a:br>
              <a:rPr lang="en" sz="1300">
                <a:solidFill>
                  <a:schemeClr val="dk1"/>
                </a:solidFill>
              </a:rPr>
            </a:br>
            <a:r>
              <a:rPr lang="en" sz="1300">
                <a:solidFill>
                  <a:schemeClr val="dk1"/>
                </a:solidFill>
              </a:rPr>
              <a:t>This image guides our </a:t>
            </a:r>
            <a:r>
              <a:rPr b="1" i="1" lang="en" sz="1300">
                <a:solidFill>
                  <a:schemeClr val="dk1"/>
                </a:solidFill>
              </a:rPr>
              <a:t>three-part vision</a:t>
            </a:r>
            <a:r>
              <a:rPr lang="en" sz="1300">
                <a:solidFill>
                  <a:schemeClr val="dk1"/>
                </a:solidFill>
              </a:rPr>
              <a:t> for Israel educators.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1300">
                <a:solidFill>
                  <a:schemeClr val="dk1"/>
                </a:solidFill>
              </a:rPr>
              <a:t>We</a:t>
            </a:r>
            <a:r>
              <a:rPr b="1" lang="en" sz="1300">
                <a:solidFill>
                  <a:schemeClr val="dk1"/>
                </a:solidFill>
              </a:rPr>
              <a:t> strengthen our roots </a:t>
            </a:r>
            <a:r>
              <a:rPr lang="en" sz="1300">
                <a:solidFill>
                  <a:schemeClr val="dk1"/>
                </a:solidFill>
              </a:rPr>
              <a:t>in the Jewish and Israeli story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1300">
                <a:solidFill>
                  <a:schemeClr val="dk1"/>
                </a:solidFill>
              </a:rPr>
              <a:t>We are </a:t>
            </a:r>
            <a:r>
              <a:rPr b="1" lang="en" sz="1300">
                <a:solidFill>
                  <a:schemeClr val="dk1"/>
                </a:solidFill>
              </a:rPr>
              <a:t>branches</a:t>
            </a:r>
            <a:r>
              <a:rPr lang="en" sz="1300">
                <a:solidFill>
                  <a:schemeClr val="dk1"/>
                </a:solidFill>
              </a:rPr>
              <a:t> that reach forward as agents of hope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1300">
                <a:solidFill>
                  <a:schemeClr val="dk1"/>
                </a:solidFill>
              </a:rPr>
              <a:t>And we model what it is to be a </a:t>
            </a:r>
            <a:r>
              <a:rPr b="1" lang="en" sz="1300">
                <a:solidFill>
                  <a:schemeClr val="dk1"/>
                </a:solidFill>
              </a:rPr>
              <a:t>gardener</a:t>
            </a:r>
            <a:r>
              <a:rPr lang="en" sz="1300">
                <a:solidFill>
                  <a:schemeClr val="dk1"/>
                </a:solidFill>
              </a:rPr>
              <a:t>, taking active responsibility for the future of עם ישראל.</a:t>
            </a:r>
            <a:endParaRPr sz="1300">
              <a:solidFill>
                <a:schemeClr val="dk1"/>
              </a:solidFill>
            </a:endParaRPr>
          </a:p>
          <a:p>
            <a:pPr indent="266700" lvl="0" marL="4572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·</a:t>
            </a:r>
            <a:r>
              <a:rPr lang="en" sz="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endParaRPr sz="1700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336" name="Google Shape;336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775" y="454678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6"/>
          <p:cNvSpPr txBox="1"/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Shaliach as Israel Educator</a:t>
            </a:r>
            <a:endParaRPr b="1"/>
          </a:p>
        </p:txBody>
      </p:sp>
      <p:pic>
        <p:nvPicPr>
          <p:cNvPr id="343" name="Google Shape;343;p46"/>
          <p:cNvPicPr preferRelativeResize="0"/>
          <p:nvPr/>
        </p:nvPicPr>
        <p:blipFill rotWithShape="1">
          <a:blip r:embed="rId3">
            <a:alphaModFix/>
          </a:blip>
          <a:srcRect b="5882" l="0" r="1351" t="0"/>
          <a:stretch/>
        </p:blipFill>
        <p:spPr>
          <a:xfrm>
            <a:off x="827150" y="1300125"/>
            <a:ext cx="2396299" cy="3021074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46"/>
          <p:cNvSpPr txBox="1"/>
          <p:nvPr/>
        </p:nvSpPr>
        <p:spPr>
          <a:xfrm>
            <a:off x="3634000" y="1180313"/>
            <a:ext cx="4684200" cy="32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AutoNum type="arabicPeriod"/>
            </a:pPr>
            <a:r>
              <a:rPr b="1" lang="en" sz="1500">
                <a:solidFill>
                  <a:schemeClr val="dk1"/>
                </a:solidFill>
              </a:rPr>
              <a:t>Roots: </a:t>
            </a:r>
            <a:r>
              <a:rPr lang="en" sz="1500">
                <a:solidFill>
                  <a:schemeClr val="dk1"/>
                </a:solidFill>
              </a:rPr>
              <a:t>Instilling our students with the h</a:t>
            </a:r>
            <a:r>
              <a:rPr lang="en" sz="1500">
                <a:solidFill>
                  <a:schemeClr val="dk1"/>
                </a:solidFill>
              </a:rPr>
              <a:t>istory, traditions and texts that comprise the Jewish and Israeli story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AutoNum type="arabicPeriod"/>
            </a:pPr>
            <a:r>
              <a:rPr b="1" lang="en" sz="1500">
                <a:solidFill>
                  <a:schemeClr val="dk1"/>
                </a:solidFill>
              </a:rPr>
              <a:t>Branches: </a:t>
            </a:r>
            <a:r>
              <a:rPr lang="en" sz="1500">
                <a:solidFill>
                  <a:schemeClr val="dk1"/>
                </a:solidFill>
              </a:rPr>
              <a:t>Connecting our students to projects, initiatives, movements that are creating a better future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AutoNum type="arabicPeriod"/>
            </a:pPr>
            <a:r>
              <a:rPr lang="en" sz="1500">
                <a:solidFill>
                  <a:schemeClr val="dk1"/>
                </a:solidFill>
              </a:rPr>
              <a:t>Cultivating </a:t>
            </a:r>
            <a:r>
              <a:rPr b="1" lang="en" sz="1500">
                <a:solidFill>
                  <a:schemeClr val="dk1"/>
                </a:solidFill>
              </a:rPr>
              <a:t>g</a:t>
            </a:r>
            <a:r>
              <a:rPr b="1" lang="en" sz="1500">
                <a:solidFill>
                  <a:schemeClr val="dk1"/>
                </a:solidFill>
              </a:rPr>
              <a:t>ardeners:</a:t>
            </a:r>
            <a:r>
              <a:rPr lang="en" sz="1500">
                <a:solidFill>
                  <a:schemeClr val="dk1"/>
                </a:solidFill>
              </a:rPr>
              <a:t> Raising students who are active, take responsibility and feel a sense of ownership for the welfare of עם ישראל</a:t>
            </a:r>
            <a:endParaRPr sz="1500">
              <a:solidFill>
                <a:schemeClr val="dk1"/>
              </a:solidFill>
            </a:endParaRPr>
          </a:p>
          <a:p>
            <a:pPr indent="266700" lvl="0" marL="4572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dk1"/>
                </a:solidFill>
              </a:rPr>
              <a:t>·</a:t>
            </a: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endParaRPr sz="1900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345" name="Google Shape;345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775" y="454678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2550" y="0"/>
            <a:ext cx="9196549" cy="5207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9"/>
          <p:cNvSpPr txBox="1"/>
          <p:nvPr>
            <p:ph type="title"/>
          </p:nvPr>
        </p:nvSpPr>
        <p:spPr>
          <a:xfrm>
            <a:off x="864075" y="5143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lef"/>
              <a:buNone/>
            </a:pPr>
            <a:r>
              <a:rPr b="1" lang="en"/>
              <a:t>Goals</a:t>
            </a:r>
            <a:endParaRPr b="1"/>
          </a:p>
        </p:txBody>
      </p:sp>
      <p:sp>
        <p:nvSpPr>
          <p:cNvPr id="162" name="Google Shape;162;p29"/>
          <p:cNvSpPr txBox="1"/>
          <p:nvPr/>
        </p:nvSpPr>
        <p:spPr>
          <a:xfrm>
            <a:off x="926200" y="1511225"/>
            <a:ext cx="80310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To better appreciate and understand: </a:t>
            </a:r>
            <a:endParaRPr b="1" sz="1800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AutoNum type="arabicPeriod"/>
            </a:pPr>
            <a:r>
              <a:rPr b="1" lang="en" sz="1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 society, culture and environment </a:t>
            </a:r>
            <a:r>
              <a:rPr b="1" lang="en" sz="1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you</a:t>
            </a:r>
            <a:r>
              <a:rPr b="1" lang="en" sz="1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will be working in </a:t>
            </a:r>
            <a:endParaRPr b="1" sz="1800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AutoNum type="arabicPeriod"/>
            </a:pPr>
            <a:r>
              <a:rPr b="1" lang="en" sz="1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Your role as educator</a:t>
            </a:r>
            <a:endParaRPr b="1" sz="1800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800"/>
              <a:buFont typeface="Libre Franklin"/>
              <a:buAutoNum type="arabicPeriod"/>
            </a:pPr>
            <a:r>
              <a:rPr b="1" lang="en" sz="18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Our educational approach </a:t>
            </a:r>
            <a:endParaRPr b="1" sz="1800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63" name="Google Shape;16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250" y="459220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7"/>
          <p:cNvSpPr/>
          <p:nvPr/>
        </p:nvSpPr>
        <p:spPr>
          <a:xfrm>
            <a:off x="-82175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52" name="Google Shape;352;p47"/>
          <p:cNvSpPr txBox="1"/>
          <p:nvPr>
            <p:ph type="title"/>
          </p:nvPr>
        </p:nvSpPr>
        <p:spPr>
          <a:xfrm>
            <a:off x="-82175" y="285750"/>
            <a:ext cx="5576400" cy="1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lef"/>
              <a:buNone/>
            </a:pPr>
            <a:r>
              <a:rPr b="1" lang="en"/>
              <a:t>Remember: You’re a Guest</a:t>
            </a:r>
            <a:endParaRPr b="1"/>
          </a:p>
        </p:txBody>
      </p:sp>
      <p:sp>
        <p:nvSpPr>
          <p:cNvPr id="353" name="Google Shape;353;p47"/>
          <p:cNvSpPr txBox="1"/>
          <p:nvPr>
            <p:ph idx="1" type="body"/>
          </p:nvPr>
        </p:nvSpPr>
        <p:spPr>
          <a:xfrm>
            <a:off x="67231" y="961823"/>
            <a:ext cx="5277600" cy="3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50"/>
              <a:buNone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American Jews and Israelis are very different — and that’s OK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50"/>
              <a:buFont typeface="Arial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95"/>
              <a:buNone/>
            </a:pPr>
            <a:r>
              <a:rPr b="1" i="0" lang="en" u="none" strike="noStrike">
                <a:latin typeface="Arial"/>
                <a:ea typeface="Arial"/>
                <a:cs typeface="Arial"/>
                <a:sym typeface="Arial"/>
              </a:rPr>
              <a:t>Your job is not to convince anybody of anything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50800" rtl="0" algn="l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85"/>
              <a:buNone/>
            </a:pPr>
            <a:r>
              <a:rPr i="0" lang="en" u="none" strike="noStrike">
                <a:latin typeface="Arial"/>
                <a:ea typeface="Arial"/>
                <a:cs typeface="Arial"/>
                <a:sym typeface="Arial"/>
              </a:rPr>
              <a:t>	→ You are there as a </a:t>
            </a:r>
            <a:r>
              <a:rPr i="1" lang="en" u="none" strike="noStrike">
                <a:latin typeface="Arial"/>
                <a:ea typeface="Arial"/>
                <a:cs typeface="Arial"/>
                <a:sym typeface="Arial"/>
              </a:rPr>
              <a:t>דוגמא אישית – </a:t>
            </a:r>
            <a:r>
              <a:rPr lang="en" u="none" strike="noStrike">
                <a:latin typeface="Arial"/>
                <a:ea typeface="Arial"/>
                <a:cs typeface="Arial"/>
                <a:sym typeface="Arial"/>
              </a:rPr>
              <a:t>a </a:t>
            </a:r>
            <a:r>
              <a:rPr i="0" lang="en" u="none" strike="noStrike">
                <a:latin typeface="Arial"/>
                <a:ea typeface="Arial"/>
                <a:cs typeface="Arial"/>
                <a:sym typeface="Arial"/>
              </a:rPr>
              <a:t>model of 		  </a:t>
            </a:r>
            <a:br>
              <a:rPr i="0" lang="en" u="none" strike="noStrike">
                <a:latin typeface="Arial"/>
                <a:ea typeface="Arial"/>
                <a:cs typeface="Arial"/>
                <a:sym typeface="Arial"/>
              </a:rPr>
            </a:br>
            <a:r>
              <a:rPr i="0" lang="en" u="none" strike="noStrike">
                <a:latin typeface="Arial"/>
                <a:ea typeface="Arial"/>
                <a:cs typeface="Arial"/>
                <a:sym typeface="Arial"/>
              </a:rPr>
              <a:t>             curiosity, sincerity, authenticity, humanity 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292100" rtl="0" algn="l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85"/>
              <a:buNone/>
            </a:pPr>
            <a:r>
              <a:rPr i="0" lang="en" u="none" strike="noStrike">
                <a:latin typeface="Arial"/>
                <a:ea typeface="Arial"/>
                <a:cs typeface="Arial"/>
                <a:sym typeface="Arial"/>
              </a:rPr>
              <a:t>	→ Be prepared to be a minorit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y!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292100" rtl="0" algn="l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85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50"/>
              <a:buNone/>
            </a:pPr>
            <a:r>
              <a:rPr b="1" i="0" lang="en" u="none" strike="noStrike">
                <a:latin typeface="Arial"/>
                <a:ea typeface="Arial"/>
                <a:cs typeface="Arial"/>
                <a:sym typeface="Arial"/>
              </a:rPr>
              <a:t>Take an active interest in the person sitting in front of you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292100" rtl="0" algn="l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85"/>
              <a:buNone/>
            </a:pPr>
            <a:r>
              <a:rPr i="0" lang="en" u="none" strike="noStrike">
                <a:latin typeface="Arial"/>
                <a:ea typeface="Arial"/>
                <a:cs typeface="Arial"/>
                <a:sym typeface="Arial"/>
              </a:rPr>
              <a:t>	→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Not </a:t>
            </a:r>
            <a:r>
              <a:rPr i="1" lang="en"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i="1" lang="en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they believe, but </a:t>
            </a:r>
            <a:r>
              <a:rPr i="1" lang="en">
                <a:latin typeface="Arial"/>
                <a:ea typeface="Arial"/>
                <a:cs typeface="Arial"/>
                <a:sym typeface="Arial"/>
              </a:rPr>
              <a:t>why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50800" rtl="0" algn="l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85"/>
              <a:buNone/>
            </a:pPr>
            <a:r>
              <a:rPr i="0" lang="en" u="none" strike="noStrike">
                <a:latin typeface="Arial"/>
                <a:ea typeface="Arial"/>
                <a:cs typeface="Arial"/>
                <a:sym typeface="Arial"/>
              </a:rPr>
              <a:t>	→ Before diving into what they believe, get to who they </a:t>
            </a:r>
            <a:br>
              <a:rPr i="0" lang="en" u="none" strike="noStrike">
                <a:latin typeface="Arial"/>
                <a:ea typeface="Arial"/>
                <a:cs typeface="Arial"/>
                <a:sym typeface="Arial"/>
              </a:rPr>
            </a:br>
            <a:r>
              <a:rPr lang="en">
                <a:latin typeface="Arial"/>
                <a:ea typeface="Arial"/>
                <a:cs typeface="Arial"/>
                <a:sym typeface="Arial"/>
              </a:rPr>
              <a:t>            </a:t>
            </a:r>
            <a:r>
              <a:rPr i="0" lang="en" u="none" strike="noStrike">
                <a:latin typeface="Arial"/>
                <a:ea typeface="Arial"/>
                <a:cs typeface="Arial"/>
                <a:sym typeface="Arial"/>
              </a:rPr>
              <a:t>are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62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">
                <a:latin typeface="Arial"/>
                <a:ea typeface="Arial"/>
                <a:cs typeface="Arial"/>
                <a:sym typeface="Arial"/>
              </a:rPr>
            </a:b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47"/>
          <p:cNvSpPr/>
          <p:nvPr/>
        </p:nvSpPr>
        <p:spPr>
          <a:xfrm>
            <a:off x="5461546" y="0"/>
            <a:ext cx="171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descr="A close-up of several hands&#10;&#10;Description automatically generated" id="355" name="Google Shape;355;p47"/>
          <p:cNvPicPr preferRelativeResize="0"/>
          <p:nvPr/>
        </p:nvPicPr>
        <p:blipFill rotWithShape="1">
          <a:blip r:embed="rId3">
            <a:alphaModFix/>
          </a:blip>
          <a:srcRect b="0" l="20515" r="30903" t="0"/>
          <a:stretch/>
        </p:blipFill>
        <p:spPr>
          <a:xfrm>
            <a:off x="5633150" y="0"/>
            <a:ext cx="351085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486850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72475" y="4530157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2550" y="0"/>
            <a:ext cx="9196549" cy="520745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8"/>
          <p:cNvSpPr txBox="1"/>
          <p:nvPr/>
        </p:nvSpPr>
        <p:spPr>
          <a:xfrm>
            <a:off x="530225" y="1521575"/>
            <a:ext cx="8031000" cy="15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  <a:latin typeface="Libre Franklin Black"/>
                <a:ea typeface="Libre Franklin Black"/>
                <a:cs typeface="Libre Franklin Black"/>
                <a:sym typeface="Libre Franklin Black"/>
              </a:rPr>
              <a:t>Thank You!</a:t>
            </a:r>
            <a:endParaRPr sz="3900">
              <a:solidFill>
                <a:schemeClr val="dk2"/>
              </a:solidFill>
              <a:latin typeface="Libre Franklin Black"/>
              <a:ea typeface="Libre Franklin Black"/>
              <a:cs typeface="Libre Franklin Black"/>
              <a:sym typeface="Libre Franklin Black"/>
            </a:endParaRPr>
          </a:p>
          <a:p>
            <a:pPr indent="0" lvl="0" marL="0" rtl="1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900">
                <a:solidFill>
                  <a:schemeClr val="dk2"/>
                </a:solidFill>
                <a:latin typeface="Libre Franklin Black"/>
                <a:ea typeface="Libre Franklin Black"/>
                <a:cs typeface="Libre Franklin Black"/>
                <a:sym typeface="Libre Franklin Black"/>
              </a:rPr>
              <a:t>תודה! </a:t>
            </a:r>
            <a:endParaRPr sz="3900">
              <a:solidFill>
                <a:schemeClr val="dk2"/>
              </a:solidFill>
              <a:latin typeface="Libre Franklin Black"/>
              <a:ea typeface="Libre Franklin Black"/>
              <a:cs typeface="Libre Franklin Black"/>
              <a:sym typeface="Libre Franklin Black"/>
            </a:endParaRPr>
          </a:p>
        </p:txBody>
      </p:sp>
      <p:pic>
        <p:nvPicPr>
          <p:cNvPr id="364" name="Google Shape;364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300" y="4575357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0" name="Google Shape;170;p30"/>
          <p:cNvSpPr txBox="1"/>
          <p:nvPr>
            <p:ph type="title"/>
          </p:nvPr>
        </p:nvSpPr>
        <p:spPr>
          <a:xfrm>
            <a:off x="3825618" y="514350"/>
            <a:ext cx="4632582" cy="11144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lef"/>
              <a:buNone/>
            </a:pPr>
            <a:r>
              <a:rPr b="1" lang="en"/>
              <a:t>First, let’s think about Israel</a:t>
            </a:r>
            <a:endParaRPr/>
          </a:p>
        </p:txBody>
      </p:sp>
      <p:pic>
        <p:nvPicPr>
          <p:cNvPr descr="A flag and a flagpole&#10;&#10;Description automatically generated" id="171" name="Google Shape;171;p30"/>
          <p:cNvPicPr preferRelativeResize="0"/>
          <p:nvPr/>
        </p:nvPicPr>
        <p:blipFill rotWithShape="1">
          <a:blip r:embed="rId3">
            <a:alphaModFix/>
          </a:blip>
          <a:srcRect b="17743" l="0" r="2" t="0"/>
          <a:stretch/>
        </p:blipFill>
        <p:spPr>
          <a:xfrm>
            <a:off x="241300" y="634050"/>
            <a:ext cx="2797559" cy="1725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speaking to a group of people&#10;&#10;Description automatically generated" id="172" name="Google Shape;172;p30"/>
          <p:cNvPicPr preferRelativeResize="0"/>
          <p:nvPr/>
        </p:nvPicPr>
        <p:blipFill rotWithShape="1">
          <a:blip r:embed="rId4">
            <a:alphaModFix/>
          </a:blip>
          <a:srcRect b="2666" l="0" r="2" t="4213"/>
          <a:stretch/>
        </p:blipFill>
        <p:spPr>
          <a:xfrm>
            <a:off x="241300" y="2783527"/>
            <a:ext cx="2797559" cy="1725922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30"/>
          <p:cNvSpPr/>
          <p:nvPr/>
        </p:nvSpPr>
        <p:spPr>
          <a:xfrm>
            <a:off x="3280159" y="282"/>
            <a:ext cx="17145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4" name="Google Shape;174;p30"/>
          <p:cNvSpPr txBox="1"/>
          <p:nvPr>
            <p:ph idx="1" type="body"/>
          </p:nvPr>
        </p:nvSpPr>
        <p:spPr>
          <a:xfrm>
            <a:off x="3825618" y="1714500"/>
            <a:ext cx="4632582" cy="26860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lnSpcReduction="10000"/>
          </a:bodyPr>
          <a:lstStyle/>
          <a:p>
            <a:pPr indent="0" lvl="0" marL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</a:pPr>
            <a:r>
              <a:rPr i="0" lang="en" sz="2100">
                <a:latin typeface="Arial"/>
                <a:ea typeface="Arial"/>
                <a:cs typeface="Arial"/>
                <a:sym typeface="Arial"/>
              </a:rPr>
              <a:t>Every society </a:t>
            </a:r>
            <a:r>
              <a:rPr lang="en" sz="2100">
                <a:latin typeface="Arial"/>
                <a:ea typeface="Arial"/>
                <a:cs typeface="Arial"/>
                <a:sym typeface="Arial"/>
              </a:rPr>
              <a:t>is built on its own foundational experiences and traumas - its memories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</a:pPr>
            <a:r>
              <a:rPr b="1" lang="en" sz="2100">
                <a:latin typeface="Arial"/>
                <a:ea typeface="Arial"/>
                <a:cs typeface="Arial"/>
                <a:sym typeface="Arial"/>
              </a:rPr>
              <a:t>What are Israelis taught in school about the experiences and traumas that have forever shaped their country?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190500" lvl="0" marL="292100" rtl="0" algn="l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190500" lvl="0" marL="292100" rtl="0" algn="l">
              <a:lnSpc>
                <a:spcPct val="94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" name="Google Shape;175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3675" y="4463327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2" name="Google Shape;182;p31"/>
          <p:cNvSpPr txBox="1"/>
          <p:nvPr>
            <p:ph type="title"/>
          </p:nvPr>
        </p:nvSpPr>
        <p:spPr>
          <a:xfrm>
            <a:off x="3692000" y="514350"/>
            <a:ext cx="5421300" cy="1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lef"/>
              <a:buNone/>
            </a:pPr>
            <a:r>
              <a:rPr b="1" lang="en" sz="3200"/>
              <a:t>Israel’s Collective Memory</a:t>
            </a:r>
            <a:endParaRPr sz="3200"/>
          </a:p>
        </p:txBody>
      </p:sp>
      <p:sp>
        <p:nvSpPr>
          <p:cNvPr id="183" name="Google Shape;183;p31"/>
          <p:cNvSpPr/>
          <p:nvPr/>
        </p:nvSpPr>
        <p:spPr>
          <a:xfrm>
            <a:off x="3356359" y="282"/>
            <a:ext cx="171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84" name="Google Shape;184;p31" title="404546C8-5ADA-4C5F-AE3F-A54831F5C3B0_1_105_c.jpeg"/>
          <p:cNvPicPr preferRelativeResize="0"/>
          <p:nvPr/>
        </p:nvPicPr>
        <p:blipFill rotWithShape="1">
          <a:blip r:embed="rId3">
            <a:alphaModFix/>
          </a:blip>
          <a:srcRect b="32638" l="0" r="0" t="23925"/>
          <a:stretch/>
        </p:blipFill>
        <p:spPr>
          <a:xfrm rot="-720009">
            <a:off x="167052" y="574272"/>
            <a:ext cx="2988345" cy="973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1" title="409C1395-CB42-49EB-A7AD-5C0B1DD940F4_1_105_c.jpeg"/>
          <p:cNvPicPr preferRelativeResize="0"/>
          <p:nvPr/>
        </p:nvPicPr>
        <p:blipFill rotWithShape="1">
          <a:blip r:embed="rId4">
            <a:alphaModFix/>
          </a:blip>
          <a:srcRect b="34269" l="0" r="0" t="12051"/>
          <a:stretch/>
        </p:blipFill>
        <p:spPr>
          <a:xfrm rot="540000">
            <a:off x="227064" y="1924275"/>
            <a:ext cx="2768088" cy="1114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1" title="B17AFAFB-7DEF-493A-A5C1-3BABF5E47922_1_105_c.jpeg"/>
          <p:cNvPicPr preferRelativeResize="0"/>
          <p:nvPr/>
        </p:nvPicPr>
        <p:blipFill rotWithShape="1">
          <a:blip r:embed="rId5">
            <a:alphaModFix/>
          </a:blip>
          <a:srcRect b="40747" l="10206" r="-4359" t="18970"/>
          <a:stretch/>
        </p:blipFill>
        <p:spPr>
          <a:xfrm rot="-899991">
            <a:off x="288483" y="3239611"/>
            <a:ext cx="2965185" cy="95143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1"/>
          <p:cNvSpPr txBox="1"/>
          <p:nvPr/>
        </p:nvSpPr>
        <p:spPr>
          <a:xfrm>
            <a:off x="2172800" y="1081675"/>
            <a:ext cx="5563200" cy="3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1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</a:pPr>
            <a:r>
              <a:rPr b="1" lang="en" sz="2400">
                <a:solidFill>
                  <a:schemeClr val="dk2"/>
                </a:solidFill>
              </a:rPr>
              <a:t>שואה</a:t>
            </a:r>
            <a:endParaRPr b="1" sz="2400">
              <a:solidFill>
                <a:schemeClr val="dk2"/>
              </a:solidFill>
            </a:endParaRPr>
          </a:p>
          <a:p>
            <a:pPr indent="-381000" lvl="0" marL="457200" rtl="1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</a:pPr>
            <a:r>
              <a:rPr b="1" lang="en" sz="2400">
                <a:solidFill>
                  <a:schemeClr val="dk2"/>
                </a:solidFill>
              </a:rPr>
              <a:t>מלחמות / שכול</a:t>
            </a:r>
            <a:endParaRPr b="1" sz="2400">
              <a:solidFill>
                <a:schemeClr val="dk2"/>
              </a:solidFill>
            </a:endParaRPr>
          </a:p>
          <a:p>
            <a:pPr indent="-381000" lvl="0" marL="457200" rtl="1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</a:pPr>
            <a:r>
              <a:rPr b="1" lang="en" sz="2400">
                <a:solidFill>
                  <a:schemeClr val="dk2"/>
                </a:solidFill>
              </a:rPr>
              <a:t>אנטישמיות</a:t>
            </a:r>
            <a:endParaRPr b="1" sz="2400">
              <a:solidFill>
                <a:schemeClr val="dk2"/>
              </a:solidFill>
            </a:endParaRPr>
          </a:p>
          <a:p>
            <a:pPr indent="-381000" lvl="0" marL="457200" rtl="1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</a:pPr>
            <a:r>
              <a:rPr b="1" lang="en" sz="2400">
                <a:solidFill>
                  <a:schemeClr val="dk2"/>
                </a:solidFill>
              </a:rPr>
              <a:t>פליטים.ות</a:t>
            </a:r>
            <a:endParaRPr b="1" sz="2400">
              <a:solidFill>
                <a:schemeClr val="dk2"/>
              </a:solidFill>
            </a:endParaRPr>
          </a:p>
          <a:p>
            <a:pPr indent="-381000" lvl="0" marL="457200" rtl="1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</a:pPr>
            <a:r>
              <a:rPr b="1" lang="en" sz="2400">
                <a:solidFill>
                  <a:schemeClr val="dk2"/>
                </a:solidFill>
              </a:rPr>
              <a:t>ערבות הדדית</a:t>
            </a:r>
            <a:endParaRPr b="1" sz="2400">
              <a:solidFill>
                <a:schemeClr val="dk2"/>
              </a:solidFill>
            </a:endParaRPr>
          </a:p>
          <a:p>
            <a:pPr indent="-381000" lvl="0" marL="457200" rtl="1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</a:pPr>
            <a:r>
              <a:rPr b="1" lang="en" sz="2400">
                <a:solidFill>
                  <a:schemeClr val="dk2"/>
                </a:solidFill>
              </a:rPr>
              <a:t>עמידות– חוסן</a:t>
            </a:r>
            <a:endParaRPr b="1"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188" name="Google Shape;188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250" y="459220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95" name="Google Shape;195;p32"/>
          <p:cNvSpPr txBox="1"/>
          <p:nvPr>
            <p:ph type="title"/>
          </p:nvPr>
        </p:nvSpPr>
        <p:spPr>
          <a:xfrm>
            <a:off x="3825618" y="514350"/>
            <a:ext cx="4632582" cy="11144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lef"/>
              <a:buNone/>
            </a:pPr>
            <a:r>
              <a:rPr b="1" lang="en"/>
              <a:t>Welcome to America</a:t>
            </a:r>
            <a:endParaRPr/>
          </a:p>
        </p:txBody>
      </p:sp>
      <p:pic>
        <p:nvPicPr>
          <p:cNvPr id="196" name="Google Shape;19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300" y="545842"/>
            <a:ext cx="2797559" cy="1902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1300" y="2726791"/>
            <a:ext cx="2797559" cy="183939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2"/>
          <p:cNvSpPr/>
          <p:nvPr/>
        </p:nvSpPr>
        <p:spPr>
          <a:xfrm>
            <a:off x="3280159" y="282"/>
            <a:ext cx="17145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99" name="Google Shape;199;p32"/>
          <p:cNvSpPr txBox="1"/>
          <p:nvPr>
            <p:ph idx="1" type="body"/>
          </p:nvPr>
        </p:nvSpPr>
        <p:spPr>
          <a:xfrm>
            <a:off x="3825618" y="1485900"/>
            <a:ext cx="4632600" cy="26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</a:pPr>
            <a:r>
              <a:rPr i="0" lang="en" sz="2100" u="none" strike="noStrike">
                <a:latin typeface="Arial"/>
                <a:ea typeface="Arial"/>
                <a:cs typeface="Arial"/>
                <a:sym typeface="Arial"/>
              </a:rPr>
              <a:t>Every society is built on its own foundational experiences/traumas.</a:t>
            </a:r>
            <a:endParaRPr i="0" sz="2100" u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</a:pPr>
            <a:br>
              <a:rPr lang="en" sz="2100">
                <a:latin typeface="Arial"/>
                <a:ea typeface="Arial"/>
                <a:cs typeface="Arial"/>
                <a:sym typeface="Arial"/>
              </a:rPr>
            </a:br>
            <a:r>
              <a:rPr b="1" i="0" lang="en" sz="2100" u="none" strike="noStrike">
                <a:latin typeface="Arial"/>
                <a:ea typeface="Arial"/>
                <a:cs typeface="Arial"/>
                <a:sym typeface="Arial"/>
              </a:rPr>
              <a:t>The U.S.A. is built on two: </a:t>
            </a:r>
            <a:br>
              <a:rPr b="1" i="0" lang="en" sz="2100" u="none" strike="noStrike">
                <a:latin typeface="Arial"/>
                <a:ea typeface="Arial"/>
                <a:cs typeface="Arial"/>
                <a:sym typeface="Arial"/>
              </a:rPr>
            </a:br>
            <a:br>
              <a:rPr b="1" i="0" lang="en" sz="2100" u="none" strike="noStrike">
                <a:latin typeface="Arial"/>
                <a:ea typeface="Arial"/>
                <a:cs typeface="Arial"/>
                <a:sym typeface="Arial"/>
              </a:rPr>
            </a:br>
            <a:r>
              <a:rPr b="1" i="0" lang="en" sz="2100" u="none" strike="noStrike">
                <a:latin typeface="Arial"/>
                <a:ea typeface="Arial"/>
                <a:cs typeface="Arial"/>
                <a:sym typeface="Arial"/>
              </a:rPr>
              <a:t>immigration and slavery</a:t>
            </a:r>
            <a:endParaRPr b="1" sz="2100">
              <a:latin typeface="Arial"/>
              <a:ea typeface="Arial"/>
              <a:cs typeface="Arial"/>
              <a:sym typeface="Arial"/>
            </a:endParaRPr>
          </a:p>
          <a:p>
            <a:pPr indent="-190500" lvl="0" marL="292100" rtl="0" algn="l">
              <a:lnSpc>
                <a:spcPct val="94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190500" lvl="0" marL="292100" rtl="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250" y="459220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3"/>
          <p:cNvSpPr txBox="1"/>
          <p:nvPr>
            <p:ph type="title"/>
          </p:nvPr>
        </p:nvSpPr>
        <p:spPr>
          <a:xfrm>
            <a:off x="2544696" y="381900"/>
            <a:ext cx="7870200" cy="1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lef"/>
              <a:buNone/>
            </a:pPr>
            <a:r>
              <a:rPr b="1" i="0" lang="en" u="none" strike="noStrike"/>
              <a:t>A Nation of Immigrants</a:t>
            </a:r>
            <a:br>
              <a:rPr lang="en">
                <a:latin typeface="Libre Franklin Medium"/>
                <a:ea typeface="Libre Franklin Medium"/>
                <a:cs typeface="Libre Franklin Medium"/>
                <a:sym typeface="Libre Franklin Medium"/>
              </a:rPr>
            </a:b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07" name="Google Shape;207;p33"/>
          <p:cNvSpPr/>
          <p:nvPr/>
        </p:nvSpPr>
        <p:spPr>
          <a:xfrm>
            <a:off x="358571" y="282"/>
            <a:ext cx="17145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08" name="Google Shape;208;p33"/>
          <p:cNvSpPr txBox="1"/>
          <p:nvPr>
            <p:ph idx="1" type="body"/>
          </p:nvPr>
        </p:nvSpPr>
        <p:spPr>
          <a:xfrm>
            <a:off x="972100" y="1355093"/>
            <a:ext cx="3984600" cy="28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lnSpcReduction="10000"/>
          </a:bodyPr>
          <a:lstStyle/>
          <a:p>
            <a:pPr indent="-292100" lvl="0" marL="29210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</a:pPr>
            <a:r>
              <a:rPr i="0" lang="en" sz="1800" u="none" strike="noStrike">
                <a:latin typeface="Arial"/>
                <a:ea typeface="Arial"/>
                <a:cs typeface="Arial"/>
                <a:sym typeface="Arial"/>
              </a:rPr>
              <a:t>U.S. settled by immigrants, dissenters and refugees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92100" lvl="0" marL="292100" rtl="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</a:pPr>
            <a:r>
              <a:rPr i="0" lang="en" sz="1800" u="none" strike="noStrike">
                <a:latin typeface="Arial"/>
                <a:ea typeface="Arial"/>
                <a:cs typeface="Arial"/>
                <a:sym typeface="Arial"/>
              </a:rPr>
              <a:t>The Bill of Rights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292100" rtl="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i="0" lang="en" sz="1800" u="none" strike="noStrike">
                <a:latin typeface="Arial"/>
                <a:ea typeface="Arial"/>
                <a:cs typeface="Arial"/>
                <a:sym typeface="Arial"/>
              </a:rPr>
              <a:t>→ Freedom of Speech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292100" rtl="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i="0" lang="en" sz="1800" u="none" strike="noStrike">
                <a:latin typeface="Arial"/>
                <a:ea typeface="Arial"/>
                <a:cs typeface="Arial"/>
                <a:sym typeface="Arial"/>
              </a:rPr>
              <a:t>→ Freedom of Worship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292100" rtl="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i="0" lang="en" sz="1800" u="none" strike="noStrike">
                <a:latin typeface="Arial"/>
                <a:ea typeface="Arial"/>
                <a:cs typeface="Arial"/>
                <a:sym typeface="Arial"/>
              </a:rPr>
              <a:t>→ No established church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292100" lvl="0" marL="292100" rtl="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</a:pPr>
            <a:r>
              <a:rPr i="0" lang="en" sz="1800" u="none" strike="noStrike">
                <a:latin typeface="Arial"/>
                <a:ea typeface="Arial"/>
                <a:cs typeface="Arial"/>
                <a:sym typeface="Arial"/>
              </a:rPr>
              <a:t>American Liberalism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92100" lvl="0" marL="292100" rtl="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</a:pPr>
            <a:r>
              <a:rPr i="0" lang="en" sz="1800" u="none" strike="noStrike">
                <a:latin typeface="Arial"/>
                <a:ea typeface="Arial"/>
                <a:cs typeface="Arial"/>
                <a:sym typeface="Arial"/>
              </a:rPr>
              <a:t>Pluralism and tolerance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03200" lvl="0" marL="292100" rtl="0" algn="l">
              <a:lnSpc>
                <a:spcPct val="94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group of people on a ship&#10;&#10;Description automatically generated" id="209" name="Google Shape;20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85549" y="1353550"/>
            <a:ext cx="4010677" cy="2809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800" y="4496788"/>
            <a:ext cx="2202350" cy="575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3900" y="1021850"/>
            <a:ext cx="3195275" cy="21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4"/>
          <p:cNvSpPr txBox="1"/>
          <p:nvPr/>
        </p:nvSpPr>
        <p:spPr>
          <a:xfrm>
            <a:off x="1913275" y="205750"/>
            <a:ext cx="6810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Slavery: America’s “Original Sin”</a:t>
            </a:r>
            <a:endParaRPr b="1" sz="30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18" name="Google Shape;218;p34"/>
          <p:cNvSpPr txBox="1"/>
          <p:nvPr/>
        </p:nvSpPr>
        <p:spPr>
          <a:xfrm>
            <a:off x="4085075" y="1127525"/>
            <a:ext cx="2970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Civil War (1861 - 1865)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→ Abolishes slavery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19" name="Google Shape;219;p34"/>
          <p:cNvSpPr txBox="1"/>
          <p:nvPr/>
        </p:nvSpPr>
        <p:spPr>
          <a:xfrm>
            <a:off x="2180725" y="329495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Segregation under law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(until 1964)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220" name="Google Shape;220;p34"/>
          <p:cNvPicPr preferRelativeResize="0"/>
          <p:nvPr/>
        </p:nvPicPr>
        <p:blipFill rotWithShape="1">
          <a:blip r:embed="rId4">
            <a:alphaModFix/>
          </a:blip>
          <a:srcRect b="28331" l="0" r="21562" t="0"/>
          <a:stretch/>
        </p:blipFill>
        <p:spPr>
          <a:xfrm>
            <a:off x="5320759" y="2326787"/>
            <a:ext cx="3402817" cy="207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9300" y="4527732"/>
            <a:ext cx="2202350" cy="575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5"/>
          <p:cNvPicPr preferRelativeResize="0"/>
          <p:nvPr/>
        </p:nvPicPr>
        <p:blipFill rotWithShape="1">
          <a:blip r:embed="rId3">
            <a:alphaModFix amt="28000"/>
          </a:blip>
          <a:srcRect b="760" l="-510" r="510" t="-760"/>
          <a:stretch/>
        </p:blipFill>
        <p:spPr>
          <a:xfrm>
            <a:off x="23" y="275"/>
            <a:ext cx="914397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35"/>
          <p:cNvSpPr txBox="1"/>
          <p:nvPr>
            <p:ph type="title"/>
          </p:nvPr>
        </p:nvSpPr>
        <p:spPr>
          <a:xfrm>
            <a:off x="2544696" y="381900"/>
            <a:ext cx="7870200" cy="1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lef"/>
              <a:buNone/>
            </a:pPr>
            <a:r>
              <a:rPr b="1" lang="en"/>
              <a:t>American Judaism</a:t>
            </a:r>
            <a:endParaRPr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29" name="Google Shape;229;p35"/>
          <p:cNvSpPr/>
          <p:nvPr/>
        </p:nvSpPr>
        <p:spPr>
          <a:xfrm>
            <a:off x="358571" y="282"/>
            <a:ext cx="171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30" name="Google Shape;230;p35"/>
          <p:cNvSpPr txBox="1"/>
          <p:nvPr>
            <p:ph idx="1" type="body"/>
          </p:nvPr>
        </p:nvSpPr>
        <p:spPr>
          <a:xfrm>
            <a:off x="1758950" y="1122875"/>
            <a:ext cx="5969100" cy="28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85750" lvl="0" marL="292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Jews in America become a </a:t>
            </a:r>
            <a:r>
              <a:rPr b="1" lang="en" sz="1700">
                <a:latin typeface="Arial"/>
                <a:ea typeface="Arial"/>
                <a:cs typeface="Arial"/>
                <a:sym typeface="Arial"/>
              </a:rPr>
              <a:t>religious group</a:t>
            </a:r>
            <a:r>
              <a:rPr lang="en" sz="1700">
                <a:latin typeface="Arial"/>
                <a:ea typeface="Arial"/>
                <a:cs typeface="Arial"/>
                <a:sym typeface="Arial"/>
              </a:rPr>
              <a:t>, not an ethnic or national group.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-285750" lvl="0" marL="2921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rial"/>
              <a:buChar char="●"/>
            </a:pPr>
            <a:r>
              <a:rPr b="1" lang="en" sz="1700">
                <a:latin typeface="Arial"/>
                <a:ea typeface="Arial"/>
                <a:cs typeface="Arial"/>
                <a:sym typeface="Arial"/>
              </a:rPr>
              <a:t>Judaism is “Protestant” </a:t>
            </a:r>
            <a:r>
              <a:rPr lang="en" sz="1700">
                <a:latin typeface="Arial"/>
                <a:ea typeface="Arial"/>
                <a:cs typeface="Arial"/>
                <a:sym typeface="Arial"/>
              </a:rPr>
              <a:t>- not “Catholic”. This leads to </a:t>
            </a:r>
            <a:r>
              <a:rPr i="1" lang="en" sz="1700">
                <a:latin typeface="Arial"/>
                <a:ea typeface="Arial"/>
                <a:cs typeface="Arial"/>
                <a:sym typeface="Arial"/>
              </a:rPr>
              <a:t>denominationalism </a:t>
            </a:r>
            <a:endParaRPr i="1" sz="1700">
              <a:latin typeface="Arial"/>
              <a:ea typeface="Arial"/>
              <a:cs typeface="Arial"/>
              <a:sym typeface="Arial"/>
            </a:endParaRPr>
          </a:p>
          <a:p>
            <a:pPr indent="-285750" lvl="0" marL="2921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rial"/>
              <a:buChar char="●"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Overwhelmingly </a:t>
            </a:r>
            <a:r>
              <a:rPr b="1" lang="en" sz="1700">
                <a:latin typeface="Arial"/>
                <a:ea typeface="Arial"/>
                <a:cs typeface="Arial"/>
                <a:sym typeface="Arial"/>
              </a:rPr>
              <a:t>liberal</a:t>
            </a:r>
            <a:r>
              <a:rPr lang="en" sz="1700">
                <a:latin typeface="Arial"/>
                <a:ea typeface="Arial"/>
                <a:cs typeface="Arial"/>
                <a:sym typeface="Arial"/>
              </a:rPr>
              <a:t> → understand </a:t>
            </a:r>
            <a:r>
              <a:rPr b="1" lang="en" sz="1700">
                <a:latin typeface="Arial"/>
                <a:ea typeface="Arial"/>
                <a:cs typeface="Arial"/>
                <a:sym typeface="Arial"/>
              </a:rPr>
              <a:t>Judaism as liberal</a:t>
            </a:r>
            <a:endParaRPr b="1" sz="1700">
              <a:latin typeface="Arial"/>
              <a:ea typeface="Arial"/>
              <a:cs typeface="Arial"/>
              <a:sym typeface="Arial"/>
            </a:endParaRPr>
          </a:p>
          <a:p>
            <a:pPr indent="-285750" lvl="0" marL="2921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rial"/>
              <a:buChar char="●"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Come to feel </a:t>
            </a:r>
            <a:r>
              <a:rPr b="1" lang="en" sz="1700">
                <a:latin typeface="Arial"/>
                <a:ea typeface="Arial"/>
                <a:cs typeface="Arial"/>
                <a:sym typeface="Arial"/>
              </a:rPr>
              <a:t>at home in America</a:t>
            </a:r>
            <a:r>
              <a:rPr lang="en" sz="1700">
                <a:latin typeface="Arial"/>
                <a:ea typeface="Arial"/>
                <a:cs typeface="Arial"/>
                <a:sym typeface="Arial"/>
              </a:rPr>
              <a:t> — they are Americans לכל דבר 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-285750" lvl="0" marL="2921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700"/>
              <a:buFont typeface="Arial"/>
              <a:buChar char="●"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Complex and conflicted relationship with Zionism and Israel</a:t>
            </a:r>
            <a:endParaRPr sz="17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775" y="458488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36"/>
          <p:cNvPicPr preferRelativeResize="0"/>
          <p:nvPr/>
        </p:nvPicPr>
        <p:blipFill>
          <a:blip r:embed="rId3">
            <a:alphaModFix amt="17000"/>
          </a:blip>
          <a:stretch>
            <a:fillRect/>
          </a:stretch>
        </p:blipFill>
        <p:spPr>
          <a:xfrm>
            <a:off x="0" y="-57150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6"/>
          <p:cNvSpPr txBox="1"/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Israel in the American Jewish Conversation Today</a:t>
            </a:r>
            <a:endParaRPr b="1"/>
          </a:p>
        </p:txBody>
      </p:sp>
      <p:sp>
        <p:nvSpPr>
          <p:cNvPr id="239" name="Google Shape;239;p36"/>
          <p:cNvSpPr txBox="1"/>
          <p:nvPr/>
        </p:nvSpPr>
        <p:spPr>
          <a:xfrm>
            <a:off x="1545000" y="1752600"/>
            <a:ext cx="6684600" cy="24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</a:pPr>
            <a:r>
              <a:rPr lang="en" sz="1900">
                <a:solidFill>
                  <a:schemeClr val="dk2"/>
                </a:solidFill>
              </a:rPr>
              <a:t>Israel is a </a:t>
            </a:r>
            <a:r>
              <a:rPr b="1" lang="en" sz="1900">
                <a:solidFill>
                  <a:schemeClr val="dk2"/>
                </a:solidFill>
              </a:rPr>
              <a:t>liability</a:t>
            </a:r>
            <a:r>
              <a:rPr lang="en" sz="1900">
                <a:solidFill>
                  <a:schemeClr val="dk2"/>
                </a:solidFill>
              </a:rPr>
              <a:t> for American Jews - socially and professionally</a:t>
            </a:r>
            <a:endParaRPr sz="1900">
              <a:solidFill>
                <a:schemeClr val="dk2"/>
              </a:solidFill>
            </a:endParaRPr>
          </a:p>
          <a:p>
            <a:pPr indent="-3492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</a:pPr>
            <a:r>
              <a:rPr lang="en" sz="1900">
                <a:solidFill>
                  <a:schemeClr val="dk2"/>
                </a:solidFill>
              </a:rPr>
              <a:t>Most of what we call antisemitism revolves around Israel — Israel’s conduct and American Jews’ role in supporting that conduct</a:t>
            </a:r>
            <a:endParaRPr sz="1900">
              <a:solidFill>
                <a:schemeClr val="dk2"/>
              </a:solidFill>
            </a:endParaRPr>
          </a:p>
          <a:p>
            <a:pPr indent="-34925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900"/>
              <a:buChar char="●"/>
            </a:pPr>
            <a:r>
              <a:rPr lang="en" sz="1900">
                <a:solidFill>
                  <a:schemeClr val="dk2"/>
                </a:solidFill>
              </a:rPr>
              <a:t>Some will embrace Israel and Israelis nonetheless; </a:t>
            </a:r>
            <a:r>
              <a:rPr lang="en" sz="1900">
                <a:solidFill>
                  <a:schemeClr val="dk2"/>
                </a:solidFill>
              </a:rPr>
              <a:t>others</a:t>
            </a:r>
            <a:r>
              <a:rPr lang="en" sz="1900">
                <a:solidFill>
                  <a:schemeClr val="dk2"/>
                </a:solidFill>
              </a:rPr>
              <a:t> try to distance themselves from Israel and Israelis</a:t>
            </a:r>
            <a:endParaRPr sz="1900">
              <a:solidFill>
                <a:schemeClr val="dk2"/>
              </a:solidFill>
            </a:endParaRPr>
          </a:p>
        </p:txBody>
      </p:sp>
      <p:pic>
        <p:nvPicPr>
          <p:cNvPr id="240" name="Google Shape;24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2100" y="4544175"/>
            <a:ext cx="991900" cy="6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775" y="4584882"/>
            <a:ext cx="2202350" cy="57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rop">
  <a:themeElements>
    <a:clrScheme name="Crop">
      <a:dk1>
        <a:srgbClr val="000000"/>
      </a:dk1>
      <a:lt1>
        <a:srgbClr val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