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8288000" cy="10287000"/>
  <p:notesSz cx="6858000" cy="9144000"/>
  <p:embeddedFontLst>
    <p:embeddedFont>
      <p:font typeface="UltimativyMF Bold" panose="020B0604020202020204" charset="-79"/>
      <p:regular r:id="rId23"/>
    </p:embeddedFont>
    <p:embeddedFont>
      <p:font typeface="UltimativyMF Heavy" panose="020B0604020202020204" charset="-79"/>
      <p:regular r:id="rId24"/>
    </p:embeddedFont>
    <p:embeddedFont>
      <p:font typeface="UltimativyMF Light" panose="020B0604020202020204" charset="-79"/>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5" d="100"/>
          <a:sy n="45" d="100"/>
        </p:scale>
        <p:origin x="1216" y="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57A3"/>
        </a:solidFill>
        <a:effectLst/>
      </p:bgPr>
    </p:bg>
    <p:spTree>
      <p:nvGrpSpPr>
        <p:cNvPr id="1" name=""/>
        <p:cNvGrpSpPr/>
        <p:nvPr/>
      </p:nvGrpSpPr>
      <p:grpSpPr>
        <a:xfrm>
          <a:off x="0" y="0"/>
          <a:ext cx="0" cy="0"/>
          <a:chOff x="0" y="0"/>
          <a:chExt cx="0" cy="0"/>
        </a:xfrm>
      </p:grpSpPr>
      <p:sp>
        <p:nvSpPr>
          <p:cNvPr id="2" name="Freeform 2"/>
          <p:cNvSpPr/>
          <p:nvPr/>
        </p:nvSpPr>
        <p:spPr>
          <a:xfrm>
            <a:off x="3493371" y="2233426"/>
            <a:ext cx="11301259" cy="5820148"/>
          </a:xfrm>
          <a:custGeom>
            <a:avLst/>
            <a:gdLst/>
            <a:ahLst/>
            <a:cxnLst/>
            <a:rect l="l" t="t" r="r" b="b"/>
            <a:pathLst>
              <a:path w="11301259" h="5820148">
                <a:moveTo>
                  <a:pt x="0" y="0"/>
                </a:moveTo>
                <a:lnTo>
                  <a:pt x="11301258" y="0"/>
                </a:lnTo>
                <a:lnTo>
                  <a:pt x="11301258" y="5820148"/>
                </a:lnTo>
                <a:lnTo>
                  <a:pt x="0" y="5820148"/>
                </a:lnTo>
                <a:lnTo>
                  <a:pt x="0" y="0"/>
                </a:lnTo>
                <a:close/>
              </a:path>
            </a:pathLst>
          </a:custGeom>
          <a:blipFill>
            <a:blip r:embed="rId2"/>
            <a:stretch>
              <a:fillRect/>
            </a:stretch>
          </a:blipFill>
        </p:spPr>
        <p:txBody>
          <a:bodyPr/>
          <a:lstStyle/>
          <a:p>
            <a:endParaRPr lang="he-IL"/>
          </a:p>
        </p:txBody>
      </p:sp>
      <p:sp>
        <p:nvSpPr>
          <p:cNvPr id="3" name="Freeform 3"/>
          <p:cNvSpPr/>
          <p:nvPr/>
        </p:nvSpPr>
        <p:spPr>
          <a:xfrm>
            <a:off x="7366000" y="8210434"/>
            <a:ext cx="4194826" cy="1047866"/>
          </a:xfrm>
          <a:custGeom>
            <a:avLst/>
            <a:gdLst/>
            <a:ahLst/>
            <a:cxnLst/>
            <a:rect l="l" t="t" r="r" b="b"/>
            <a:pathLst>
              <a:path w="4194826" h="1047866">
                <a:moveTo>
                  <a:pt x="0" y="0"/>
                </a:moveTo>
                <a:lnTo>
                  <a:pt x="4194826" y="0"/>
                </a:lnTo>
                <a:lnTo>
                  <a:pt x="4194826" y="1047866"/>
                </a:lnTo>
                <a:lnTo>
                  <a:pt x="0" y="1047866"/>
                </a:lnTo>
                <a:lnTo>
                  <a:pt x="0" y="0"/>
                </a:lnTo>
                <a:close/>
              </a:path>
            </a:pathLst>
          </a:custGeom>
          <a:blipFill>
            <a:blip r:embed="rId3"/>
            <a:stretch>
              <a:fillRect/>
            </a:stretch>
          </a:blipFill>
        </p:spPr>
        <p:txBody>
          <a:bodyPr/>
          <a:lstStyle/>
          <a:p>
            <a:endParaRPr lang="he-IL"/>
          </a:p>
        </p:txBody>
      </p:sp>
      <p:sp>
        <p:nvSpPr>
          <p:cNvPr id="4" name="Freeform 4"/>
          <p:cNvSpPr/>
          <p:nvPr/>
        </p:nvSpPr>
        <p:spPr>
          <a:xfrm>
            <a:off x="-4126414" y="-3873998"/>
            <a:ext cx="9532493" cy="9612598"/>
          </a:xfrm>
          <a:custGeom>
            <a:avLst/>
            <a:gdLst/>
            <a:ahLst/>
            <a:cxnLst/>
            <a:rect l="l" t="t" r="r" b="b"/>
            <a:pathLst>
              <a:path w="9532493" h="9612598">
                <a:moveTo>
                  <a:pt x="0" y="0"/>
                </a:moveTo>
                <a:lnTo>
                  <a:pt x="9532493" y="0"/>
                </a:lnTo>
                <a:lnTo>
                  <a:pt x="9532493" y="9612599"/>
                </a:lnTo>
                <a:lnTo>
                  <a:pt x="0" y="9612599"/>
                </a:lnTo>
                <a:lnTo>
                  <a:pt x="0" y="0"/>
                </a:lnTo>
                <a:close/>
              </a:path>
            </a:pathLst>
          </a:custGeom>
          <a:blipFill>
            <a:blip r:embed="rId4">
              <a:alphaModFix amt="34000"/>
            </a:blip>
            <a:stretch>
              <a:fillRect/>
            </a:stretch>
          </a:blipFill>
        </p:spPr>
        <p:txBody>
          <a:bodyPr/>
          <a:lstStyle/>
          <a:p>
            <a:endParaRPr lang="he-I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826594" y="-968"/>
            <a:ext cx="8910188"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זכויות יסוד</a:t>
            </a:r>
          </a:p>
        </p:txBody>
      </p:sp>
      <p:sp>
        <p:nvSpPr>
          <p:cNvPr id="3" name="TextBox 3"/>
          <p:cNvSpPr txBox="1"/>
          <p:nvPr/>
        </p:nvSpPr>
        <p:spPr>
          <a:xfrm>
            <a:off x="7187803" y="1553361"/>
            <a:ext cx="3912394" cy="606424"/>
          </a:xfrm>
          <a:prstGeom prst="rect">
            <a:avLst/>
          </a:prstGeom>
        </p:spPr>
        <p:txBody>
          <a:bodyPr lIns="0" tIns="0" rIns="0" bIns="0" rtlCol="0" anchor="t">
            <a:spAutoFit/>
          </a:bodyPr>
          <a:lstStyle/>
          <a:p>
            <a:pPr algn="ctr">
              <a:lnSpc>
                <a:spcPts val="4900"/>
              </a:lnSpc>
              <a:spcBef>
                <a:spcPct val="0"/>
              </a:spcBef>
            </a:pPr>
            <a:r>
              <a:rPr lang="he-IL" sz="3500">
                <a:solidFill>
                  <a:srgbClr val="000000"/>
                </a:solidFill>
                <a:latin typeface="UltimativyMF Light"/>
                <a:ea typeface="UltimativyMF Light"/>
                <a:cs typeface="UltimativyMF Light"/>
                <a:sym typeface="UltimativyMF Light"/>
                <a:rtl/>
              </a:rPr>
              <a:t>המצפן שמגביל את הרוב</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421832" y="2451326"/>
            <a:ext cx="17332323" cy="6014789"/>
          </a:xfrm>
          <a:prstGeom prst="rect">
            <a:avLst/>
          </a:prstGeom>
        </p:spPr>
        <p:txBody>
          <a:bodyPr lIns="0" tIns="0" rIns="0" bIns="0" rtlCol="0" anchor="t">
            <a:spAutoFit/>
          </a:bodyPr>
          <a:lstStyle/>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זכויות אזרחיות: חיים, ביטחון, קניין, שם טוב, פרטיות, כבוד, שוויון, הליך הוגן</a:t>
            </a:r>
          </a:p>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זכויות פוליטיות: לבחור, להיבחר, להפגין, להתאגד, לבקר את השלטון</a:t>
            </a:r>
          </a:p>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זכויות חברתיות-כלכליות: חינוך, בריאות, רווחה, דיור</a:t>
            </a:r>
          </a:p>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זכויות מהפכות דמוקרטיה פורמלית (בחירות) לדמוקרטיה מהותית</a:t>
            </a:r>
          </a:p>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זכויות אינן מוחלטות: חופש ביטוי מול ביטחון; פרטיות מול אכיפה; שוויון מול הבחנה מותרת</a:t>
            </a:r>
          </a:p>
          <a:p>
            <a:pPr marL="482888" lvl="1" indent="-241444" algn="r" rtl="1">
              <a:lnSpc>
                <a:spcPts val="3131"/>
              </a:lnSpc>
              <a:buFont typeface="Arial"/>
              <a:buChar char="•"/>
            </a:pPr>
            <a:r>
              <a:rPr lang="he-IL" sz="2236">
                <a:solidFill>
                  <a:srgbClr val="000000"/>
                </a:solidFill>
                <a:latin typeface="UltimativyMF Light"/>
                <a:ea typeface="UltimativyMF Light"/>
                <a:cs typeface="UltimativyMF Light"/>
                <a:sym typeface="UltimativyMF Light"/>
                <a:rtl/>
              </a:rPr>
              <a:t>הקשר יהודי: "חביב אדם שנברא בצלם" – ערך האדם קודם לכוחו הפוליטי</a:t>
            </a:r>
          </a:p>
          <a:p>
            <a:pPr algn="r" rtl="1">
              <a:lnSpc>
                <a:spcPts val="2556"/>
              </a:lnSpc>
            </a:pPr>
            <a:endParaRPr lang="he-IL" sz="2236">
              <a:solidFill>
                <a:srgbClr val="000000"/>
              </a:solidFill>
              <a:latin typeface="UltimativyMF Light"/>
              <a:ea typeface="UltimativyMF Light"/>
              <a:cs typeface="UltimativyMF Light"/>
              <a:sym typeface="UltimativyMF Light"/>
              <a:rtl/>
            </a:endParaRPr>
          </a:p>
          <a:p>
            <a:pPr algn="r" rtl="1">
              <a:lnSpc>
                <a:spcPts val="2671"/>
              </a:lnSpc>
            </a:pPr>
            <a:r>
              <a:rPr lang="he-IL" sz="1907">
                <a:solidFill>
                  <a:srgbClr val="000000"/>
                </a:solidFill>
                <a:latin typeface="UltimativyMF Light"/>
                <a:ea typeface="UltimativyMF Light"/>
                <a:cs typeface="UltimativyMF Light"/>
                <a:sym typeface="UltimativyMF Light"/>
                <a:rtl/>
              </a:rPr>
              <a:t>אנקדותות וחיבור יהודי-</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הזכות לחיים ולביטחון - "לא תעמוד על דם רעך": לא רק איסור לפגוע, אלא חובה לא לעמוד מנגד כשאפשר להציל אדם.</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הזכות לכבוד ולשם טוב - "לא תלך רכיל בעמך", וגם איסורי לשון הרע ואונאת דברים (הטעיה): מילים עלולות לפגוע בכבודו ובמעמדו של אדם, לא פחות ממעשה פיזי.</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שוויון בפני החוק והליך הוגן - "לא תטה משפט", "לא תכיר פנים", "ולא תיקח שוחד": הדין צריך להיות נקי מהעדפה של עשיר, עני, מקורב או בעל כוח.</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הזכות לקניין - "לא תגנוב", "לא תגזול", "אל תונו איש את אחיו": המסורת מגינה לא רק על הגוף והכבוד, אלא גם על רכוש, עסקה הוגנת ואמון כלכלי.</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כבוד האדם ושוויון ערך האדם - "חביב אדם שנברא בצלם": נקודת מוצא יהודית חזקה לכך שלכל אדם יש ערך שאינו תלוי במעמד, כוח, כסף או השתייכות פוליטית.</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ביקורת, מחאה וחופש ביטוי - אבל עם גבולות - "הוכח תוכיח את עמיתך" נותן מקום לחובה לומר ביקורת; אבל חז״ל ורש״י מדגישים: לא בדרך שמלבינה פנים. כלומר גם ביקורת צריכה גבול של כבוד.</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זכויות חברתיות־כלכליות - "די מחסורו אשר יחסר לו": החברה אינה מסתפקת באי־פגיעה, אלא נדרשת לפתוח יד ולדאוג לקיום בסיסי, לעזרה ולמענה לפי צורך.</a:t>
            </a:r>
          </a:p>
          <a:p>
            <a:pPr marL="411921" lvl="1" indent="-205961" algn="r" rtl="1">
              <a:lnSpc>
                <a:spcPts val="2671"/>
              </a:lnSpc>
              <a:buFont typeface="Arial"/>
              <a:buChar char="•"/>
            </a:pPr>
            <a:r>
              <a:rPr lang="he-IL" sz="1907">
                <a:solidFill>
                  <a:srgbClr val="000000"/>
                </a:solidFill>
                <a:latin typeface="UltimativyMF Light"/>
                <a:ea typeface="UltimativyMF Light"/>
                <a:cs typeface="UltimativyMF Light"/>
                <a:sym typeface="UltimativyMF Light"/>
                <a:rtl/>
              </a:rPr>
              <a:t>זכויות אינן מוחלטות - גם במקורות יש איזונים: מותר וצריך להוכיח, אבל אסור לבייש; צריך לשמור על פרטיות ושם טוב, אבל אסור לעמוד מנגד כשאדם בסכנה; יש קניין פרטי, אבל יש גם חובות צדקה, שמיטה ופאה.</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059238" y="-968"/>
            <a:ext cx="10342561"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שיטת הבחירות</a:t>
            </a:r>
          </a:p>
        </p:txBody>
      </p:sp>
      <p:sp>
        <p:nvSpPr>
          <p:cNvPr id="3" name="TextBox 3"/>
          <p:cNvSpPr txBox="1"/>
          <p:nvPr/>
        </p:nvSpPr>
        <p:spPr>
          <a:xfrm>
            <a:off x="7107659" y="1553361"/>
            <a:ext cx="4072682" cy="606424"/>
          </a:xfrm>
          <a:prstGeom prst="rect">
            <a:avLst/>
          </a:prstGeom>
        </p:spPr>
        <p:txBody>
          <a:bodyPr lIns="0" tIns="0" rIns="0" bIns="0" rtlCol="0" anchor="t">
            <a:spAutoFit/>
          </a:bodyPr>
          <a:lstStyle/>
          <a:p>
            <a:pPr algn="ctr" rtl="1">
              <a:lnSpc>
                <a:spcPts val="4900"/>
              </a:lnSpc>
              <a:spcBef>
                <a:spcPct val="0"/>
              </a:spcBef>
            </a:pPr>
            <a:r>
              <a:rPr lang="he-IL" sz="3500" dirty="0">
                <a:solidFill>
                  <a:srgbClr val="000000"/>
                </a:solidFill>
                <a:latin typeface="UltimativyMF Light"/>
                <a:ea typeface="UltimativyMF Light"/>
                <a:cs typeface="UltimativyMF Light"/>
                <a:sym typeface="UltimativyMF Light"/>
                <a:rtl/>
              </a:rPr>
              <a:t>פתק אחד – </a:t>
            </a:r>
            <a:r>
              <a:rPr lang="en-US" sz="3500" dirty="0">
                <a:solidFill>
                  <a:srgbClr val="000000"/>
                </a:solidFill>
                <a:latin typeface="UltimativyMF Light"/>
                <a:ea typeface="UltimativyMF Light"/>
                <a:cs typeface="UltimativyMF Light"/>
                <a:sym typeface="UltimativyMF Light"/>
              </a:rPr>
              <a:t>120</a:t>
            </a:r>
            <a:r>
              <a:rPr lang="he-IL" sz="3500" dirty="0">
                <a:solidFill>
                  <a:srgbClr val="000000"/>
                </a:solidFill>
                <a:latin typeface="UltimativyMF Light"/>
                <a:ea typeface="UltimativyMF Light"/>
                <a:cs typeface="UltimativyMF Light"/>
                <a:sym typeface="UltimativyMF Light"/>
                <a:rtl/>
              </a:rPr>
              <a:t> מושבים:</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9390430" y="3511777"/>
            <a:ext cx="7452943" cy="3656463"/>
          </a:xfrm>
          <a:prstGeom prst="rect">
            <a:avLst/>
          </a:prstGeom>
        </p:spPr>
        <p:txBody>
          <a:bodyPr lIns="0" tIns="0" rIns="0" bIns="0" rtlCol="0" anchor="t">
            <a:spAutoFit/>
          </a:bodyPr>
          <a:lstStyle/>
          <a:p>
            <a:pPr algn="ctr" rtl="1">
              <a:lnSpc>
                <a:spcPts val="5837"/>
              </a:lnSpc>
            </a:pPr>
            <a:r>
              <a:rPr lang="he-IL" sz="4169" b="1" u="sng">
                <a:solidFill>
                  <a:srgbClr val="000000"/>
                </a:solidFill>
                <a:latin typeface="UltimativyMF Bold"/>
                <a:ea typeface="UltimativyMF Bold"/>
                <a:cs typeface="UltimativyMF Bold"/>
                <a:sym typeface="UltimativyMF Bold"/>
                <a:rtl/>
              </a:rPr>
              <a:t>חסרונות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ריבוי מפלגות ופיצול</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קושי בהרכבת קואליציות יציבות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אחוז חסימה: </a:t>
            </a:r>
            <a:r>
              <a:rPr lang="en-US" sz="4169">
                <a:solidFill>
                  <a:srgbClr val="000000"/>
                </a:solidFill>
                <a:latin typeface="UltimativyMF Light"/>
                <a:ea typeface="UltimativyMF Light"/>
                <a:cs typeface="UltimativyMF Light"/>
                <a:sym typeface="UltimativyMF Light"/>
              </a:rPr>
              <a:t>3.25%</a:t>
            </a:r>
            <a:r>
              <a:rPr lang="ar-EG" sz="4169">
                <a:solidFill>
                  <a:srgbClr val="000000"/>
                </a:solidFill>
                <a:latin typeface="UltimativyMF Light"/>
                <a:ea typeface="UltimativyMF Light"/>
                <a:cs typeface="UltimativyMF Light"/>
                <a:sym typeface="UltimativyMF Light"/>
                <a:rtl/>
              </a:rPr>
              <a:t> ≈ </a:t>
            </a:r>
            <a:r>
              <a:rPr lang="en-US" sz="4169">
                <a:solidFill>
                  <a:srgbClr val="000000"/>
                </a:solidFill>
                <a:latin typeface="UltimativyMF Light"/>
                <a:ea typeface="UltimativyMF Light"/>
                <a:cs typeface="UltimativyMF Light"/>
                <a:sym typeface="UltimativyMF Light"/>
              </a:rPr>
              <a:t>4</a:t>
            </a:r>
            <a:r>
              <a:rPr lang="he-IL" sz="4169">
                <a:solidFill>
                  <a:srgbClr val="000000"/>
                </a:solidFill>
                <a:latin typeface="UltimativyMF Light"/>
                <a:ea typeface="UltimativyMF Light"/>
                <a:cs typeface="UltimativyMF Light"/>
                <a:sym typeface="UltimativyMF Light"/>
                <a:rtl/>
              </a:rPr>
              <a:t> מנדטים</a:t>
            </a:r>
          </a:p>
          <a:p>
            <a:pPr algn="r" rtl="1">
              <a:lnSpc>
                <a:spcPts val="5837"/>
              </a:lnSpc>
            </a:pPr>
            <a:endParaRPr lang="he-IL" sz="4169">
              <a:solidFill>
                <a:srgbClr val="000000"/>
              </a:solidFill>
              <a:latin typeface="UltimativyMF Light"/>
              <a:ea typeface="UltimativyMF Light"/>
              <a:cs typeface="UltimativyMF Light"/>
              <a:sym typeface="UltimativyMF Light"/>
              <a:rtl/>
            </a:endParaRPr>
          </a:p>
        </p:txBody>
      </p:sp>
      <p:sp>
        <p:nvSpPr>
          <p:cNvPr id="11" name="TextBox 11"/>
          <p:cNvSpPr txBox="1"/>
          <p:nvPr/>
        </p:nvSpPr>
        <p:spPr>
          <a:xfrm>
            <a:off x="1749680" y="3386310"/>
            <a:ext cx="6979124" cy="4389888"/>
          </a:xfrm>
          <a:prstGeom prst="rect">
            <a:avLst/>
          </a:prstGeom>
        </p:spPr>
        <p:txBody>
          <a:bodyPr lIns="0" tIns="0" rIns="0" bIns="0" rtlCol="0" anchor="t">
            <a:spAutoFit/>
          </a:bodyPr>
          <a:lstStyle/>
          <a:p>
            <a:pPr algn="ctr" rtl="1">
              <a:lnSpc>
                <a:spcPts val="5837"/>
              </a:lnSpc>
            </a:pPr>
            <a:r>
              <a:rPr lang="he-IL" sz="4169" b="1" u="sng">
                <a:solidFill>
                  <a:srgbClr val="000000"/>
                </a:solidFill>
                <a:latin typeface="UltimativyMF Bold"/>
                <a:ea typeface="UltimativyMF Bold"/>
                <a:cs typeface="UltimativyMF Bold"/>
                <a:sym typeface="UltimativyMF Bold"/>
                <a:rtl/>
              </a:rPr>
              <a:t>יתרונות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ייצוג רחב ומדויק של קבוצות וזהויות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קולות מיעוטים לא 'נאבדים'</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שיקוף פלורליזם חברתי אמיתי</a:t>
            </a:r>
          </a:p>
          <a:p>
            <a:pPr algn="r" rtl="1">
              <a:lnSpc>
                <a:spcPts val="5837"/>
              </a:lnSpc>
            </a:pPr>
            <a:endParaRPr lang="he-IL" sz="4169">
              <a:solidFill>
                <a:srgbClr val="000000"/>
              </a:solidFill>
              <a:latin typeface="UltimativyMF Light"/>
              <a:ea typeface="UltimativyMF Light"/>
              <a:cs typeface="UltimativyMF Light"/>
              <a:sym typeface="UltimativyMF Light"/>
              <a:rt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059238" y="50615"/>
            <a:ext cx="10190161"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שיטת הבחירות</a:t>
            </a:r>
          </a:p>
        </p:txBody>
      </p:sp>
      <p:sp>
        <p:nvSpPr>
          <p:cNvPr id="3" name="TextBox 3"/>
          <p:cNvSpPr txBox="1"/>
          <p:nvPr/>
        </p:nvSpPr>
        <p:spPr>
          <a:xfrm>
            <a:off x="7230418" y="1553361"/>
            <a:ext cx="3827165" cy="606424"/>
          </a:xfrm>
          <a:prstGeom prst="rect">
            <a:avLst/>
          </a:prstGeom>
        </p:spPr>
        <p:txBody>
          <a:bodyPr lIns="0" tIns="0" rIns="0" bIns="0" rtlCol="0" anchor="t">
            <a:spAutoFit/>
          </a:bodyPr>
          <a:lstStyle/>
          <a:p>
            <a:pPr algn="ctr">
              <a:lnSpc>
                <a:spcPts val="4900"/>
              </a:lnSpc>
              <a:spcBef>
                <a:spcPct val="0"/>
              </a:spcBef>
            </a:pPr>
            <a:r>
              <a:rPr lang="he-IL" sz="3500" dirty="0">
                <a:solidFill>
                  <a:srgbClr val="000000"/>
                </a:solidFill>
                <a:latin typeface="UltimativyMF Light"/>
                <a:ea typeface="UltimativyMF Light"/>
                <a:cs typeface="UltimativyMF Light"/>
                <a:sym typeface="UltimativyMF Light"/>
                <a:rtl/>
              </a:rPr>
              <a:t>עובדות ונקודות מיוחדות</a:t>
            </a:r>
          </a:p>
        </p:txBody>
      </p:sp>
      <p:sp>
        <p:nvSpPr>
          <p:cNvPr id="4" name="TextBox 4"/>
          <p:cNvSpPr txBox="1"/>
          <p:nvPr/>
        </p:nvSpPr>
        <p:spPr>
          <a:xfrm>
            <a:off x="9539781" y="2909829"/>
            <a:ext cx="7452943" cy="1456188"/>
          </a:xfrm>
          <a:prstGeom prst="rect">
            <a:avLst/>
          </a:prstGeom>
        </p:spPr>
        <p:txBody>
          <a:bodyPr lIns="0" tIns="0" rIns="0" bIns="0" rtlCol="0" anchor="t">
            <a:spAutoFit/>
          </a:bodyPr>
          <a:lstStyle/>
          <a:p>
            <a:pPr algn="ctr" rtl="1">
              <a:lnSpc>
                <a:spcPts val="5837"/>
              </a:lnSpc>
            </a:pPr>
            <a:r>
              <a:rPr lang="en-US" sz="4169">
                <a:solidFill>
                  <a:srgbClr val="000000"/>
                </a:solidFill>
                <a:latin typeface="UltimativyMF Light"/>
                <a:ea typeface="UltimativyMF Light"/>
                <a:cs typeface="UltimativyMF Light"/>
                <a:sym typeface="UltimativyMF Light"/>
              </a:rPr>
              <a:t>0</a:t>
            </a:r>
            <a:r>
              <a:rPr lang="he-IL" sz="4169">
                <a:solidFill>
                  <a:srgbClr val="000000"/>
                </a:solidFill>
                <a:latin typeface="UltimativyMF Light"/>
                <a:ea typeface="UltimativyMF Light"/>
                <a:cs typeface="UltimativyMF Light"/>
                <a:sym typeface="UltimativyMF Light"/>
                <a:rtl/>
              </a:rPr>
              <a:t> מפלגות שזכו לבד ב-</a:t>
            </a:r>
            <a:r>
              <a:rPr lang="en-US" sz="4169">
                <a:solidFill>
                  <a:srgbClr val="000000"/>
                </a:solidFill>
                <a:latin typeface="UltimativyMF Light"/>
                <a:ea typeface="UltimativyMF Light"/>
                <a:cs typeface="UltimativyMF Light"/>
                <a:sym typeface="UltimativyMF Light"/>
              </a:rPr>
              <a:t>61</a:t>
            </a:r>
            <a:r>
              <a:rPr lang="he-IL" sz="4169">
                <a:solidFill>
                  <a:srgbClr val="000000"/>
                </a:solidFill>
                <a:latin typeface="UltimativyMF Light"/>
                <a:ea typeface="UltimativyMF Light"/>
                <a:cs typeface="UltimativyMF Light"/>
                <a:sym typeface="UltimativyMF Light"/>
                <a:rtl/>
              </a:rPr>
              <a:t> מנדטים - תמיד היה צורך בקואליציה</a:t>
            </a:r>
          </a:p>
        </p:txBody>
      </p:sp>
      <p:sp>
        <p:nvSpPr>
          <p:cNvPr id="5" name="TextBox 5"/>
          <p:cNvSpPr txBox="1"/>
          <p:nvPr/>
        </p:nvSpPr>
        <p:spPr>
          <a:xfrm>
            <a:off x="1597153" y="2909829"/>
            <a:ext cx="6979124" cy="1456188"/>
          </a:xfrm>
          <a:prstGeom prst="rect">
            <a:avLst/>
          </a:prstGeom>
        </p:spPr>
        <p:txBody>
          <a:bodyPr lIns="0" tIns="0" rIns="0" bIns="0" rtlCol="0" anchor="t">
            <a:spAutoFit/>
          </a:bodyPr>
          <a:lstStyle/>
          <a:p>
            <a:pPr algn="ctr" rtl="1">
              <a:lnSpc>
                <a:spcPts val="5837"/>
              </a:lnSpc>
            </a:pPr>
            <a:r>
              <a:rPr lang="en-US" sz="4169">
                <a:solidFill>
                  <a:srgbClr val="000000"/>
                </a:solidFill>
                <a:latin typeface="UltimativyMF Light"/>
                <a:ea typeface="UltimativyMF Light"/>
                <a:cs typeface="UltimativyMF Light"/>
                <a:sym typeface="UltimativyMF Light"/>
              </a:rPr>
              <a:t>120</a:t>
            </a:r>
            <a:r>
              <a:rPr lang="he-IL" sz="4169">
                <a:solidFill>
                  <a:srgbClr val="000000"/>
                </a:solidFill>
                <a:latin typeface="UltimativyMF Light"/>
                <a:ea typeface="UltimativyMF Light"/>
                <a:cs typeface="UltimativyMF Light"/>
                <a:sym typeface="UltimativyMF Light"/>
                <a:rtl/>
              </a:rPr>
              <a:t> חברי כנסת (בהשראת ‘כנסת גדולה’ במסורת היהודית)</a:t>
            </a:r>
          </a:p>
        </p:txBody>
      </p:sp>
      <p:sp>
        <p:nvSpPr>
          <p:cNvPr id="6" name="Freeform 6"/>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7" name="Group 7"/>
          <p:cNvGrpSpPr/>
          <p:nvPr/>
        </p:nvGrpSpPr>
        <p:grpSpPr>
          <a:xfrm rot="64220">
            <a:off x="-87" y="8614794"/>
            <a:ext cx="18288000" cy="1978276"/>
            <a:chOff x="0" y="0"/>
            <a:chExt cx="4816593" cy="521027"/>
          </a:xfrm>
        </p:grpSpPr>
        <p:sp>
          <p:nvSpPr>
            <p:cNvPr id="8" name="Freeform 8"/>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9" name="TextBox 9"/>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10" name="Freeform 10"/>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11" name="Freeform 11"/>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2" name="TextBox 12"/>
          <p:cNvSpPr txBox="1"/>
          <p:nvPr/>
        </p:nvSpPr>
        <p:spPr>
          <a:xfrm>
            <a:off x="1455143" y="5057775"/>
            <a:ext cx="15019205" cy="2841459"/>
          </a:xfrm>
          <a:prstGeom prst="rect">
            <a:avLst/>
          </a:prstGeom>
        </p:spPr>
        <p:txBody>
          <a:bodyPr lIns="0" tIns="0" rIns="0" bIns="0" rtlCol="0" anchor="t">
            <a:spAutoFit/>
          </a:bodyPr>
          <a:lstStyle/>
          <a:p>
            <a:pPr marL="695770" lvl="1" indent="-347885" algn="r" rtl="1">
              <a:lnSpc>
                <a:spcPts val="4511"/>
              </a:lnSpc>
              <a:buFont typeface="Arial"/>
              <a:buChar char="•"/>
            </a:pPr>
            <a:r>
              <a:rPr lang="he-IL" sz="3222">
                <a:solidFill>
                  <a:srgbClr val="000000"/>
                </a:solidFill>
                <a:latin typeface="UltimativyMF Light"/>
                <a:ea typeface="UltimativyMF Light"/>
                <a:cs typeface="UltimativyMF Light"/>
                <a:sym typeface="UltimativyMF Light"/>
                <a:rtl/>
              </a:rPr>
              <a:t>כל המדינה היא אזור בחירה אחד; מצביעים לרשימה/מפלגה - לא למועמד מקומי.</a:t>
            </a:r>
          </a:p>
          <a:p>
            <a:pPr marL="695770" lvl="1" indent="-347885" algn="r" rtl="1">
              <a:lnSpc>
                <a:spcPts val="4511"/>
              </a:lnSpc>
              <a:buFont typeface="Arial"/>
              <a:buChar char="•"/>
            </a:pPr>
            <a:r>
              <a:rPr lang="he-IL" sz="3222">
                <a:solidFill>
                  <a:srgbClr val="000000"/>
                </a:solidFill>
                <a:latin typeface="UltimativyMF Light"/>
                <a:ea typeface="UltimativyMF Light"/>
                <a:cs typeface="UltimativyMF Light"/>
                <a:sym typeface="UltimativyMF Light"/>
                <a:rtl/>
              </a:rPr>
              <a:t>על הפתקים מופיעות אותיות – לא שמות. חלקן הפכו למותגים: מחל, אמת, ש"ס, ג'</a:t>
            </a:r>
          </a:p>
          <a:p>
            <a:pPr marL="695770" lvl="1" indent="-347885" algn="r" rtl="1">
              <a:lnSpc>
                <a:spcPts val="4511"/>
              </a:lnSpc>
              <a:buFont typeface="Arial"/>
              <a:buChar char="•"/>
            </a:pPr>
            <a:r>
              <a:rPr lang="he-IL" sz="3222">
                <a:solidFill>
                  <a:srgbClr val="000000"/>
                </a:solidFill>
                <a:latin typeface="UltimativyMF Light"/>
                <a:ea typeface="UltimativyMF Light"/>
                <a:cs typeface="UltimativyMF Light"/>
                <a:sym typeface="UltimativyMF Light"/>
                <a:rtl/>
              </a:rPr>
              <a:t>יהודי התפוצות אינם מצביעים – אף שהכנסת מחליטה בנושאים המשפיעים עליהם</a:t>
            </a:r>
          </a:p>
          <a:p>
            <a:pPr marL="695770" lvl="1" indent="-347885" algn="r" rtl="1">
              <a:lnSpc>
                <a:spcPts val="4511"/>
              </a:lnSpc>
              <a:buFont typeface="Arial"/>
              <a:buChar char="•"/>
            </a:pPr>
            <a:r>
              <a:rPr lang="he-IL" sz="3222">
                <a:solidFill>
                  <a:srgbClr val="000000"/>
                </a:solidFill>
                <a:latin typeface="UltimativyMF Light"/>
                <a:ea typeface="UltimativyMF Light"/>
                <a:cs typeface="UltimativyMF Light"/>
                <a:sym typeface="UltimativyMF Light"/>
                <a:rtl/>
              </a:rPr>
              <a:t>כ-</a:t>
            </a:r>
            <a:r>
              <a:rPr lang="en-US" sz="3222">
                <a:solidFill>
                  <a:srgbClr val="000000"/>
                </a:solidFill>
                <a:latin typeface="UltimativyMF Light"/>
                <a:ea typeface="UltimativyMF Light"/>
                <a:cs typeface="UltimativyMF Light"/>
                <a:sym typeface="UltimativyMF Light"/>
              </a:rPr>
              <a:t>550</a:t>
            </a:r>
            <a:r>
              <a:rPr lang="he-IL" sz="3222">
                <a:solidFill>
                  <a:srgbClr val="000000"/>
                </a:solidFill>
                <a:latin typeface="UltimativyMF Light"/>
                <a:ea typeface="UltimativyMF Light"/>
                <a:cs typeface="UltimativyMF Light"/>
                <a:sym typeface="UltimativyMF Light"/>
                <a:rtl/>
              </a:rPr>
              <a:t> אלף עד מיליון ישראלים בחו"ל: ייצוג פוטנציאלי של </a:t>
            </a:r>
            <a:r>
              <a:rPr lang="en-US" sz="3222">
                <a:solidFill>
                  <a:srgbClr val="000000"/>
                </a:solidFill>
                <a:latin typeface="UltimativyMF Light"/>
                <a:ea typeface="UltimativyMF Light"/>
                <a:cs typeface="UltimativyMF Light"/>
                <a:sym typeface="UltimativyMF Light"/>
              </a:rPr>
              <a:t>10%</a:t>
            </a:r>
            <a:r>
              <a:rPr lang="ar-EG" sz="3222">
                <a:solidFill>
                  <a:srgbClr val="000000"/>
                </a:solidFill>
                <a:latin typeface="UltimativyMF Light"/>
                <a:ea typeface="UltimativyMF Light"/>
                <a:cs typeface="UltimativyMF Light"/>
                <a:sym typeface="UltimativyMF Light"/>
                <a:rtl/>
              </a:rPr>
              <a:t>-</a:t>
            </a:r>
            <a:r>
              <a:rPr lang="en-US" sz="3222">
                <a:solidFill>
                  <a:srgbClr val="000000"/>
                </a:solidFill>
                <a:latin typeface="UltimativyMF Light"/>
                <a:ea typeface="UltimativyMF Light"/>
                <a:cs typeface="UltimativyMF Light"/>
                <a:sym typeface="UltimativyMF Light"/>
              </a:rPr>
              <a:t>15%</a:t>
            </a:r>
            <a:r>
              <a:rPr lang="he-IL" sz="3222">
                <a:solidFill>
                  <a:srgbClr val="000000"/>
                </a:solidFill>
                <a:latin typeface="UltimativyMF Light"/>
                <a:ea typeface="UltimativyMF Light"/>
                <a:cs typeface="UltimativyMF Light"/>
                <a:sym typeface="UltimativyMF Light"/>
                <a:rtl/>
              </a:rPr>
              <a:t> מהכנסת!</a:t>
            </a:r>
          </a:p>
          <a:p>
            <a:pPr marL="695770" lvl="1" indent="-347885" algn="r" rtl="1">
              <a:lnSpc>
                <a:spcPts val="4511"/>
              </a:lnSpc>
              <a:buFont typeface="Arial"/>
              <a:buChar char="•"/>
            </a:pPr>
            <a:r>
              <a:rPr lang="he-IL" sz="3222">
                <a:solidFill>
                  <a:srgbClr val="000000"/>
                </a:solidFill>
                <a:latin typeface="UltimativyMF Light"/>
                <a:ea typeface="UltimativyMF Light"/>
                <a:cs typeface="UltimativyMF Light"/>
                <a:sym typeface="UltimativyMF Light"/>
                <a:rtl/>
              </a:rPr>
              <a:t>הפרדוקס: מדינת הלאום של העם היהודי – אך הריבון הדמוקרטי הוא אזרחי ישראל</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439731" y="-968"/>
            <a:ext cx="15476669"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הכנסת - הפרלמנט הישראלי</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429801" y="1860339"/>
            <a:ext cx="17501807" cy="5825622"/>
          </a:xfrm>
          <a:prstGeom prst="rect">
            <a:avLst/>
          </a:prstGeom>
        </p:spPr>
        <p:txBody>
          <a:bodyPr lIns="0" tIns="0" rIns="0" bIns="0" rtlCol="0" anchor="t">
            <a:spAutoFit/>
          </a:bodyPr>
          <a:lstStyle/>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חקיקה: יוזמת ומאשרת חוקים (ורוב החוקים המשמעותיים מגיעים מהממשלה)</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מכוננת ומחזיקה את הממשלה – מכוח 'אמון הכנסת'</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מפקחת: ועדות, שאילתות, דיונים, אישור תקציב ותקנות</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מייצגת את המגוון הפוליטי והחברתי של האזרחים</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בוחרת בעלי תפקידים: נשיא המדינה, מבקר המדינה</a:t>
            </a:r>
          </a:p>
          <a:p>
            <a:pPr algn="r" rtl="1">
              <a:lnSpc>
                <a:spcPts val="3877"/>
              </a:lnSpc>
            </a:pPr>
            <a:endParaRPr lang="he-IL" sz="2769">
              <a:solidFill>
                <a:srgbClr val="000000"/>
              </a:solidFill>
              <a:latin typeface="UltimativyMF Light"/>
              <a:ea typeface="UltimativyMF Light"/>
              <a:cs typeface="UltimativyMF Light"/>
              <a:sym typeface="UltimativyMF Light"/>
              <a:rtl/>
            </a:endParaRPr>
          </a:p>
          <a:p>
            <a:pPr algn="r" rtl="1">
              <a:lnSpc>
                <a:spcPts val="3877"/>
              </a:lnSpc>
            </a:pPr>
            <a:r>
              <a:rPr lang="he-IL" sz="2769">
                <a:solidFill>
                  <a:srgbClr val="000000"/>
                </a:solidFill>
                <a:latin typeface="UltimativyMF Light"/>
                <a:ea typeface="UltimativyMF Light"/>
                <a:cs typeface="UltimativyMF Light"/>
                <a:sym typeface="UltimativyMF Light"/>
                <a:rtl/>
              </a:rPr>
              <a:t>אנקדותות-</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הכנסת ה-</a:t>
            </a:r>
            <a:r>
              <a:rPr lang="en-US" sz="2769">
                <a:solidFill>
                  <a:srgbClr val="000000"/>
                </a:solidFill>
                <a:latin typeface="UltimativyMF Light"/>
                <a:ea typeface="UltimativyMF Light"/>
                <a:cs typeface="UltimativyMF Light"/>
                <a:sym typeface="UltimativyMF Light"/>
              </a:rPr>
              <a:t>20</a:t>
            </a:r>
            <a:r>
              <a:rPr lang="he-IL" sz="2769">
                <a:solidFill>
                  <a:srgbClr val="000000"/>
                </a:solidFill>
                <a:latin typeface="UltimativyMF Light"/>
                <a:ea typeface="UltimativyMF Light"/>
                <a:cs typeface="UltimativyMF Light"/>
                <a:sym typeface="UltimativyMF Light"/>
                <a:rtl/>
              </a:rPr>
              <a:t> שברה שיא: </a:t>
            </a:r>
            <a:r>
              <a:rPr lang="en-US" sz="2769">
                <a:solidFill>
                  <a:srgbClr val="000000"/>
                </a:solidFill>
                <a:latin typeface="UltimativyMF Light"/>
                <a:ea typeface="UltimativyMF Light"/>
                <a:cs typeface="UltimativyMF Light"/>
                <a:sym typeface="UltimativyMF Light"/>
              </a:rPr>
              <a:t>625</a:t>
            </a:r>
            <a:r>
              <a:rPr lang="he-IL" sz="2769">
                <a:solidFill>
                  <a:srgbClr val="000000"/>
                </a:solidFill>
                <a:latin typeface="UltimativyMF Light"/>
                <a:ea typeface="UltimativyMF Light"/>
                <a:cs typeface="UltimativyMF Light"/>
                <a:sym typeface="UltimativyMF Light"/>
                <a:rtl/>
              </a:rPr>
              <a:t> חוקים; כנסת ה-</a:t>
            </a:r>
            <a:r>
              <a:rPr lang="en-US" sz="2769">
                <a:solidFill>
                  <a:srgbClr val="000000"/>
                </a:solidFill>
                <a:latin typeface="UltimativyMF Light"/>
                <a:ea typeface="UltimativyMF Light"/>
                <a:cs typeface="UltimativyMF Light"/>
                <a:sym typeface="UltimativyMF Light"/>
              </a:rPr>
              <a:t>25</a:t>
            </a:r>
            <a:r>
              <a:rPr lang="ar-EG" sz="2769">
                <a:solidFill>
                  <a:srgbClr val="000000"/>
                </a:solidFill>
                <a:latin typeface="UltimativyMF Light"/>
                <a:ea typeface="UltimativyMF Light"/>
                <a:cs typeface="UltimativyMF Light"/>
                <a:sym typeface="UltimativyMF Light"/>
                <a:rtl/>
              </a:rPr>
              <a:t>: </a:t>
            </a:r>
            <a:r>
              <a:rPr lang="en-US" sz="2769">
                <a:solidFill>
                  <a:srgbClr val="000000"/>
                </a:solidFill>
                <a:latin typeface="UltimativyMF Light"/>
                <a:ea typeface="UltimativyMF Light"/>
                <a:cs typeface="UltimativyMF Light"/>
                <a:sym typeface="UltimativyMF Light"/>
              </a:rPr>
              <a:t>4,904</a:t>
            </a:r>
            <a:r>
              <a:rPr lang="he-IL" sz="2769">
                <a:solidFill>
                  <a:srgbClr val="000000"/>
                </a:solidFill>
                <a:latin typeface="UltimativyMF Light"/>
                <a:ea typeface="UltimativyMF Light"/>
                <a:cs typeface="UltimativyMF Light"/>
                <a:sym typeface="UltimativyMF Light"/>
                <a:rtl/>
              </a:rPr>
              <a:t> הצעות חוק – רק </a:t>
            </a:r>
            <a:r>
              <a:rPr lang="en-US" sz="2769">
                <a:solidFill>
                  <a:srgbClr val="000000"/>
                </a:solidFill>
                <a:latin typeface="UltimativyMF Light"/>
                <a:ea typeface="UltimativyMF Light"/>
                <a:cs typeface="UltimativyMF Light"/>
                <a:sym typeface="UltimativyMF Light"/>
              </a:rPr>
              <a:t>75</a:t>
            </a:r>
            <a:r>
              <a:rPr lang="he-IL" sz="2769">
                <a:solidFill>
                  <a:srgbClr val="000000"/>
                </a:solidFill>
                <a:latin typeface="UltimativyMF Light"/>
                <a:ea typeface="UltimativyMF Light"/>
                <a:cs typeface="UltimativyMF Light"/>
                <a:sym typeface="UltimativyMF Light"/>
                <a:rtl/>
              </a:rPr>
              <a:t> הפכו לחוקים</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ח"כ אחד לכל ~</a:t>
            </a:r>
            <a:r>
              <a:rPr lang="en-US" sz="2769">
                <a:solidFill>
                  <a:srgbClr val="000000"/>
                </a:solidFill>
                <a:latin typeface="UltimativyMF Light"/>
                <a:ea typeface="UltimativyMF Light"/>
                <a:cs typeface="UltimativyMF Light"/>
                <a:sym typeface="UltimativyMF Light"/>
              </a:rPr>
              <a:t>85,000</a:t>
            </a:r>
            <a:r>
              <a:rPr lang="he-IL" sz="2769">
                <a:solidFill>
                  <a:srgbClr val="000000"/>
                </a:solidFill>
                <a:latin typeface="UltimativyMF Light"/>
                <a:ea typeface="UltimativyMF Light"/>
                <a:cs typeface="UltimativyMF Light"/>
                <a:sym typeface="UltimativyMF Light"/>
                <a:rtl/>
              </a:rPr>
              <a:t> תושבים – אחד הפרלמנטים הקטנים בעולם ביחס לאוכלוסייה</a:t>
            </a:r>
          </a:p>
          <a:p>
            <a:pPr marL="598002" lvl="1" indent="-299001" algn="r" rtl="1">
              <a:lnSpc>
                <a:spcPts val="3877"/>
              </a:lnSpc>
              <a:buFont typeface="Arial"/>
              <a:buChar char="•"/>
            </a:pPr>
            <a:r>
              <a:rPr lang="en-US" sz="2769">
                <a:solidFill>
                  <a:srgbClr val="000000"/>
                </a:solidFill>
                <a:latin typeface="UltimativyMF Light"/>
                <a:ea typeface="UltimativyMF Light"/>
                <a:cs typeface="UltimativyMF Light"/>
                <a:sym typeface="UltimativyMF Light"/>
              </a:rPr>
              <a:t>120</a:t>
            </a:r>
            <a:r>
              <a:rPr lang="he-IL" sz="2769">
                <a:solidFill>
                  <a:srgbClr val="000000"/>
                </a:solidFill>
                <a:latin typeface="UltimativyMF Light"/>
                <a:ea typeface="UltimativyMF Light"/>
                <a:cs typeface="UltimativyMF Light"/>
                <a:sym typeface="UltimativyMF Light"/>
                <a:rtl/>
              </a:rPr>
              <a:t> ח״כים בלבד - אותו מספר מאז </a:t>
            </a:r>
            <a:r>
              <a:rPr lang="en-US" sz="2769">
                <a:solidFill>
                  <a:srgbClr val="000000"/>
                </a:solidFill>
                <a:latin typeface="UltimativyMF Light"/>
                <a:ea typeface="UltimativyMF Light"/>
                <a:cs typeface="UltimativyMF Light"/>
                <a:sym typeface="UltimativyMF Light"/>
              </a:rPr>
              <a:t>1949</a:t>
            </a:r>
            <a:r>
              <a:rPr lang="he-IL" sz="2769">
                <a:solidFill>
                  <a:srgbClr val="000000"/>
                </a:solidFill>
                <a:latin typeface="UltimativyMF Light"/>
                <a:ea typeface="UltimativyMF Light"/>
                <a:cs typeface="UltimativyMF Light"/>
                <a:sym typeface="UltimativyMF Light"/>
                <a:rtl/>
              </a:rPr>
              <a:t>, אף שאוכלוסיית ישראל גדלה פי יותר מ־</a:t>
            </a:r>
            <a:r>
              <a:rPr lang="en-US" sz="2769">
                <a:solidFill>
                  <a:srgbClr val="000000"/>
                </a:solidFill>
                <a:latin typeface="UltimativyMF Light"/>
                <a:ea typeface="UltimativyMF Light"/>
                <a:cs typeface="UltimativyMF Light"/>
                <a:sym typeface="UltimativyMF Light"/>
              </a:rPr>
              <a:t>12</a:t>
            </a:r>
            <a:r>
              <a:rPr lang="he-IL" sz="2769">
                <a:solidFill>
                  <a:srgbClr val="000000"/>
                </a:solidFill>
                <a:latin typeface="UltimativyMF Light"/>
                <a:ea typeface="UltimativyMF Light"/>
                <a:cs typeface="UltimativyMF Light"/>
                <a:sym typeface="UltimativyMF Light"/>
                <a:rtl/>
              </a:rPr>
              <a:t> מאז קום המדינה.</a:t>
            </a:r>
          </a:p>
          <a:p>
            <a:pPr marL="598002" lvl="1" indent="-299001" algn="r" rtl="1">
              <a:lnSpc>
                <a:spcPts val="3877"/>
              </a:lnSpc>
              <a:buFont typeface="Arial"/>
              <a:buChar char="•"/>
            </a:pPr>
            <a:r>
              <a:rPr lang="he-IL" sz="2769">
                <a:solidFill>
                  <a:srgbClr val="000000"/>
                </a:solidFill>
                <a:latin typeface="UltimativyMF Light"/>
                <a:ea typeface="UltimativyMF Light"/>
                <a:cs typeface="UltimativyMF Light"/>
                <a:sym typeface="UltimativyMF Light"/>
                <a:rtl/>
              </a:rPr>
              <a:t>כהונה של כנסת מלאה אמורה להימשך </a:t>
            </a:r>
            <a:r>
              <a:rPr lang="en-US" sz="2769">
                <a:solidFill>
                  <a:srgbClr val="000000"/>
                </a:solidFill>
                <a:latin typeface="UltimativyMF Light"/>
                <a:ea typeface="UltimativyMF Light"/>
                <a:cs typeface="UltimativyMF Light"/>
                <a:sym typeface="UltimativyMF Light"/>
              </a:rPr>
              <a:t>4</a:t>
            </a:r>
            <a:r>
              <a:rPr lang="he-IL" sz="2769">
                <a:solidFill>
                  <a:srgbClr val="000000"/>
                </a:solidFill>
                <a:latin typeface="UltimativyMF Light"/>
                <a:ea typeface="UltimativyMF Light"/>
                <a:cs typeface="UltimativyMF Light"/>
                <a:sym typeface="UltimativyMF Light"/>
                <a:rtl/>
              </a:rPr>
              <a:t> שנים - אבל בפועל כנסות רבות מתפזרות מוקדם. הממוצע ההיסטורי מאז הכנסת הראשונה הוא בערך </a:t>
            </a:r>
            <a:r>
              <a:rPr lang="en-US" sz="2769">
                <a:solidFill>
                  <a:srgbClr val="000000"/>
                </a:solidFill>
                <a:latin typeface="UltimativyMF Light"/>
                <a:ea typeface="UltimativyMF Light"/>
                <a:cs typeface="UltimativyMF Light"/>
                <a:sym typeface="UltimativyMF Light"/>
              </a:rPr>
              <a:t>3.1</a:t>
            </a:r>
            <a:r>
              <a:rPr lang="he-IL" sz="2769">
                <a:solidFill>
                  <a:srgbClr val="000000"/>
                </a:solidFill>
                <a:latin typeface="UltimativyMF Light"/>
                <a:ea typeface="UltimativyMF Light"/>
                <a:cs typeface="UltimativyMF Light"/>
                <a:sym typeface="UltimativyMF Light"/>
                <a:rtl/>
              </a:rPr>
              <a:t> שנים לכנסת; בעשורים האחרונים הקצב מהיר עוד יותר, ובין </a:t>
            </a:r>
            <a:r>
              <a:rPr lang="en-US" sz="2769">
                <a:solidFill>
                  <a:srgbClr val="000000"/>
                </a:solidFill>
                <a:latin typeface="UltimativyMF Light"/>
                <a:ea typeface="UltimativyMF Light"/>
                <a:cs typeface="UltimativyMF Light"/>
                <a:sym typeface="UltimativyMF Light"/>
              </a:rPr>
              <a:t>1996</a:t>
            </a:r>
            <a:r>
              <a:rPr lang="he-IL" sz="2769">
                <a:solidFill>
                  <a:srgbClr val="000000"/>
                </a:solidFill>
                <a:latin typeface="UltimativyMF Light"/>
                <a:ea typeface="UltimativyMF Light"/>
                <a:cs typeface="UltimativyMF Light"/>
                <a:sym typeface="UltimativyMF Light"/>
                <a:rtl/>
              </a:rPr>
              <a:t> ל־</a:t>
            </a:r>
            <a:r>
              <a:rPr lang="en-US" sz="2769">
                <a:solidFill>
                  <a:srgbClr val="000000"/>
                </a:solidFill>
                <a:latin typeface="UltimativyMF Light"/>
                <a:ea typeface="UltimativyMF Light"/>
                <a:cs typeface="UltimativyMF Light"/>
                <a:sym typeface="UltimativyMF Light"/>
              </a:rPr>
              <a:t>2022</a:t>
            </a:r>
            <a:r>
              <a:rPr lang="he-IL" sz="2769">
                <a:solidFill>
                  <a:srgbClr val="000000"/>
                </a:solidFill>
                <a:latin typeface="UltimativyMF Light"/>
                <a:ea typeface="UltimativyMF Light"/>
                <a:cs typeface="UltimativyMF Light"/>
                <a:sym typeface="UltimativyMF Light"/>
                <a:rtl/>
              </a:rPr>
              <a:t> נערכו בחירות בממוצע כל </a:t>
            </a:r>
            <a:r>
              <a:rPr lang="en-US" sz="2769">
                <a:solidFill>
                  <a:srgbClr val="000000"/>
                </a:solidFill>
                <a:latin typeface="UltimativyMF Light"/>
                <a:ea typeface="UltimativyMF Light"/>
                <a:cs typeface="UltimativyMF Light"/>
                <a:sym typeface="UltimativyMF Light"/>
              </a:rPr>
              <a:t>2.4</a:t>
            </a:r>
            <a:r>
              <a:rPr lang="he-IL" sz="2769">
                <a:solidFill>
                  <a:srgbClr val="000000"/>
                </a:solidFill>
                <a:latin typeface="UltimativyMF Light"/>
                <a:ea typeface="UltimativyMF Light"/>
                <a:cs typeface="UltimativyMF Light"/>
                <a:sym typeface="UltimativyMF Light"/>
                <a:rtl/>
              </a:rPr>
              <a:t> שנים.</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28275" y="-968"/>
            <a:ext cx="17466629"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הממשלה - מנהלת המדינה בפועל</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124381" y="1967034"/>
            <a:ext cx="17770523" cy="6316495"/>
          </a:xfrm>
          <a:prstGeom prst="rect">
            <a:avLst/>
          </a:prstGeom>
        </p:spPr>
        <p:txBody>
          <a:bodyPr lIns="0" tIns="0" rIns="0" bIns="0" rtlCol="0" anchor="t">
            <a:spAutoFit/>
          </a:bodyPr>
          <a:lstStyle/>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הממשלה היא הרשות המבצעת: קובעת מדיניות ומיישמת אותה</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הממשלה נולדת מתוך הכנסת – ומכהנת מכוח אמונה</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הקואליציה (רוב בכנסת) היא בסיס התמיכה – ללא קואליציה אין תקציב, חקיקה ויציבות</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הממשלה יוזמת את רוב החקיקה המשמעותית, מגישה תקציב, מתקינה תקנות</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ב-</a:t>
            </a:r>
            <a:r>
              <a:rPr lang="en-US" sz="2254">
                <a:solidFill>
                  <a:srgbClr val="000000"/>
                </a:solidFill>
                <a:latin typeface="UltimativyMF Light"/>
                <a:ea typeface="UltimativyMF Light"/>
                <a:cs typeface="UltimativyMF Light"/>
                <a:sym typeface="UltimativyMF Light"/>
              </a:rPr>
              <a:t>2023</a:t>
            </a:r>
            <a:r>
              <a:rPr lang="he-IL" sz="2254">
                <a:solidFill>
                  <a:srgbClr val="000000"/>
                </a:solidFill>
                <a:latin typeface="UltimativyMF Light"/>
                <a:ea typeface="UltimativyMF Light"/>
                <a:cs typeface="UltimativyMF Light"/>
                <a:sym typeface="UltimativyMF Light"/>
                <a:rtl/>
              </a:rPr>
              <a:t> צוין: מספר השרים שווה ל-</a:t>
            </a:r>
            <a:r>
              <a:rPr lang="en-US" sz="2254">
                <a:solidFill>
                  <a:srgbClr val="000000"/>
                </a:solidFill>
                <a:latin typeface="UltimativyMF Light"/>
                <a:ea typeface="UltimativyMF Light"/>
                <a:cs typeface="UltimativyMF Light"/>
                <a:sym typeface="UltimativyMF Light"/>
              </a:rPr>
              <a:t>26%</a:t>
            </a:r>
            <a:r>
              <a:rPr lang="he-IL" sz="2254">
                <a:solidFill>
                  <a:srgbClr val="000000"/>
                </a:solidFill>
                <a:latin typeface="UltimativyMF Light"/>
                <a:ea typeface="UltimativyMF Light"/>
                <a:cs typeface="UltimativyMF Light"/>
                <a:sym typeface="UltimativyMF Light"/>
                <a:rtl/>
              </a:rPr>
              <a:t> מחברי הכנסת ו-</a:t>
            </a:r>
            <a:r>
              <a:rPr lang="en-US" sz="2254">
                <a:solidFill>
                  <a:srgbClr val="000000"/>
                </a:solidFill>
                <a:latin typeface="UltimativyMF Light"/>
                <a:ea typeface="UltimativyMF Light"/>
                <a:cs typeface="UltimativyMF Light"/>
                <a:sym typeface="UltimativyMF Light"/>
              </a:rPr>
              <a:t>48%</a:t>
            </a:r>
            <a:r>
              <a:rPr lang="he-IL" sz="2254">
                <a:solidFill>
                  <a:srgbClr val="000000"/>
                </a:solidFill>
                <a:latin typeface="UltimativyMF Light"/>
                <a:ea typeface="UltimativyMF Light"/>
                <a:cs typeface="UltimativyMF Light"/>
                <a:sym typeface="UltimativyMF Light"/>
                <a:rtl/>
              </a:rPr>
              <a:t> מחברי הקואליציה – חריג בעולם</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עלייה וקליטה, מאבק באנטישמיות, שליחים, ביטחון קהילות – כולם עוברים דרך הממשלה</a:t>
            </a:r>
          </a:p>
          <a:p>
            <a:pPr algn="r" rtl="1">
              <a:lnSpc>
                <a:spcPts val="3156"/>
              </a:lnSpc>
            </a:pPr>
            <a:endParaRPr lang="he-IL" sz="2254">
              <a:solidFill>
                <a:srgbClr val="000000"/>
              </a:solidFill>
              <a:latin typeface="UltimativyMF Light"/>
              <a:ea typeface="UltimativyMF Light"/>
              <a:cs typeface="UltimativyMF Light"/>
              <a:sym typeface="UltimativyMF Light"/>
              <a:rtl/>
            </a:endParaRPr>
          </a:p>
          <a:p>
            <a:pPr algn="r" rtl="1">
              <a:lnSpc>
                <a:spcPts val="3156"/>
              </a:lnSpc>
            </a:pPr>
            <a:r>
              <a:rPr lang="he-IL" sz="2254">
                <a:solidFill>
                  <a:srgbClr val="000000"/>
                </a:solidFill>
                <a:latin typeface="UltimativyMF Light"/>
                <a:ea typeface="UltimativyMF Light"/>
                <a:cs typeface="UltimativyMF Light"/>
                <a:sym typeface="UltimativyMF Light"/>
                <a:rtl/>
              </a:rPr>
              <a:t>אנקדותות-</a:t>
            </a:r>
          </a:p>
          <a:p>
            <a:pPr marL="486727" lvl="1" indent="-243364" algn="r" rtl="1">
              <a:lnSpc>
                <a:spcPts val="3156"/>
              </a:lnSpc>
              <a:buFont typeface="Arial"/>
              <a:buChar char="•"/>
            </a:pPr>
            <a:r>
              <a:rPr lang="he-IL" sz="2254" i="1">
                <a:solidFill>
                  <a:srgbClr val="000000"/>
                </a:solidFill>
                <a:latin typeface="UltimativyMF Light"/>
                <a:ea typeface="UltimativyMF Light"/>
                <a:cs typeface="UltimativyMF Light"/>
                <a:sym typeface="UltimativyMF Light"/>
                <a:rtl/>
              </a:rPr>
              <a:t>ישראל ניסתה בחירה ישירה לראש הממשלה (</a:t>
            </a:r>
            <a:r>
              <a:rPr lang="en-US" sz="2254" i="1">
                <a:solidFill>
                  <a:srgbClr val="000000"/>
                </a:solidFill>
                <a:latin typeface="UltimativyMF Light"/>
                <a:ea typeface="UltimativyMF Light"/>
                <a:cs typeface="UltimativyMF Light"/>
                <a:sym typeface="UltimativyMF Light"/>
              </a:rPr>
              <a:t>1996-2001</a:t>
            </a:r>
            <a:r>
              <a:rPr lang="he-IL" sz="2254" i="1">
                <a:solidFill>
                  <a:srgbClr val="000000"/>
                </a:solidFill>
                <a:latin typeface="UltimativyMF Light"/>
                <a:ea typeface="UltimativyMF Light"/>
                <a:cs typeface="UltimativyMF Light"/>
                <a:sym typeface="UltimativyMF Light"/>
                <a:rtl/>
              </a:rPr>
              <a:t>) – בוטלה כי עודדה דווקא פיצול מפלגתי</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בישראל כיהנו עד היום </a:t>
            </a:r>
            <a:r>
              <a:rPr lang="en-US" sz="2254">
                <a:solidFill>
                  <a:srgbClr val="000000"/>
                </a:solidFill>
                <a:latin typeface="UltimativyMF Light"/>
                <a:ea typeface="UltimativyMF Light"/>
                <a:cs typeface="UltimativyMF Light"/>
                <a:sym typeface="UltimativyMF Light"/>
              </a:rPr>
              <a:t>37</a:t>
            </a:r>
            <a:r>
              <a:rPr lang="he-IL" sz="2254">
                <a:solidFill>
                  <a:srgbClr val="000000"/>
                </a:solidFill>
                <a:latin typeface="UltimativyMF Light"/>
                <a:ea typeface="UltimativyMF Light"/>
                <a:cs typeface="UltimativyMF Light"/>
                <a:sym typeface="UltimativyMF Light"/>
                <a:rtl/>
              </a:rPr>
              <a:t> ממשלות - הרבה יותר ממספר הכנסות, משום שממשלה יכולה להתחלף גם בלי בחירות חדשות.</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ראש הממשלה חייב להיות חבר כנסת; שר לא חייב להיות חבר כנסת.</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בישראל יש "אי־אמון קונסטרוקטיבי": כדי להפיל ממשלה, צריך רוב של </a:t>
            </a:r>
            <a:r>
              <a:rPr lang="en-US" sz="2254">
                <a:solidFill>
                  <a:srgbClr val="000000"/>
                </a:solidFill>
                <a:latin typeface="UltimativyMF Light"/>
                <a:ea typeface="UltimativyMF Light"/>
                <a:cs typeface="UltimativyMF Light"/>
                <a:sym typeface="UltimativyMF Light"/>
              </a:rPr>
              <a:t>61</a:t>
            </a:r>
            <a:r>
              <a:rPr lang="he-IL" sz="2254">
                <a:solidFill>
                  <a:srgbClr val="000000"/>
                </a:solidFill>
                <a:latin typeface="UltimativyMF Light"/>
                <a:ea typeface="UltimativyMF Light"/>
                <a:cs typeface="UltimativyMF Light"/>
                <a:sym typeface="UltimativyMF Light"/>
                <a:rtl/>
              </a:rPr>
              <a:t> ח״כים שתומכים גם במועמד חלופי לראשות הממשלה — לא מספיק רק להתנגד לממשלה הקיימת.</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בישראל היו חמש מערכות בחירות בתוך פחות מארבע שנים: אפריל </a:t>
            </a:r>
            <a:r>
              <a:rPr lang="en-US" sz="2254">
                <a:solidFill>
                  <a:srgbClr val="000000"/>
                </a:solidFill>
                <a:latin typeface="UltimativyMF Light"/>
                <a:ea typeface="UltimativyMF Light"/>
                <a:cs typeface="UltimativyMF Light"/>
                <a:sym typeface="UltimativyMF Light"/>
              </a:rPr>
              <a:t>2019</a:t>
            </a:r>
            <a:r>
              <a:rPr lang="he-IL" sz="2254">
                <a:solidFill>
                  <a:srgbClr val="000000"/>
                </a:solidFill>
                <a:latin typeface="UltimativyMF Light"/>
                <a:ea typeface="UltimativyMF Light"/>
                <a:cs typeface="UltimativyMF Light"/>
                <a:sym typeface="UltimativyMF Light"/>
                <a:rtl/>
              </a:rPr>
              <a:t>, ספטמבר </a:t>
            </a:r>
            <a:r>
              <a:rPr lang="en-US" sz="2254">
                <a:solidFill>
                  <a:srgbClr val="000000"/>
                </a:solidFill>
                <a:latin typeface="UltimativyMF Light"/>
                <a:ea typeface="UltimativyMF Light"/>
                <a:cs typeface="UltimativyMF Light"/>
                <a:sym typeface="UltimativyMF Light"/>
              </a:rPr>
              <a:t>2019</a:t>
            </a:r>
            <a:r>
              <a:rPr lang="he-IL" sz="2254">
                <a:solidFill>
                  <a:srgbClr val="000000"/>
                </a:solidFill>
                <a:latin typeface="UltimativyMF Light"/>
                <a:ea typeface="UltimativyMF Light"/>
                <a:cs typeface="UltimativyMF Light"/>
                <a:sym typeface="UltimativyMF Light"/>
                <a:rtl/>
              </a:rPr>
              <a:t>, מרץ </a:t>
            </a:r>
            <a:r>
              <a:rPr lang="en-US" sz="2254">
                <a:solidFill>
                  <a:srgbClr val="000000"/>
                </a:solidFill>
                <a:latin typeface="UltimativyMF Light"/>
                <a:ea typeface="UltimativyMF Light"/>
                <a:cs typeface="UltimativyMF Light"/>
                <a:sym typeface="UltimativyMF Light"/>
              </a:rPr>
              <a:t>2020</a:t>
            </a:r>
            <a:r>
              <a:rPr lang="he-IL" sz="2254">
                <a:solidFill>
                  <a:srgbClr val="000000"/>
                </a:solidFill>
                <a:latin typeface="UltimativyMF Light"/>
                <a:ea typeface="UltimativyMF Light"/>
                <a:cs typeface="UltimativyMF Light"/>
                <a:sym typeface="UltimativyMF Light"/>
                <a:rtl/>
              </a:rPr>
              <a:t>, מרץ </a:t>
            </a:r>
            <a:r>
              <a:rPr lang="en-US" sz="2254">
                <a:solidFill>
                  <a:srgbClr val="000000"/>
                </a:solidFill>
                <a:latin typeface="UltimativyMF Light"/>
                <a:ea typeface="UltimativyMF Light"/>
                <a:cs typeface="UltimativyMF Light"/>
                <a:sym typeface="UltimativyMF Light"/>
              </a:rPr>
              <a:t>2021</a:t>
            </a:r>
            <a:r>
              <a:rPr lang="he-IL" sz="2254">
                <a:solidFill>
                  <a:srgbClr val="000000"/>
                </a:solidFill>
                <a:latin typeface="UltimativyMF Light"/>
                <a:ea typeface="UltimativyMF Light"/>
                <a:cs typeface="UltimativyMF Light"/>
                <a:sym typeface="UltimativyMF Light"/>
                <a:rtl/>
              </a:rPr>
              <a:t> ונובמבר </a:t>
            </a:r>
            <a:r>
              <a:rPr lang="en-US" sz="2254">
                <a:solidFill>
                  <a:srgbClr val="000000"/>
                </a:solidFill>
                <a:latin typeface="UltimativyMF Light"/>
                <a:ea typeface="UltimativyMF Light"/>
                <a:cs typeface="UltimativyMF Light"/>
                <a:sym typeface="UltimativyMF Light"/>
              </a:rPr>
              <a:t>2022</a:t>
            </a:r>
            <a:r>
              <a:rPr lang="ar-EG" sz="2254">
                <a:solidFill>
                  <a:srgbClr val="000000"/>
                </a:solidFill>
                <a:latin typeface="UltimativyMF Light"/>
                <a:ea typeface="UltimativyMF Light"/>
                <a:cs typeface="UltimativyMF Light"/>
                <a:sym typeface="UltimativyMF Light"/>
                <a:rtl/>
              </a:rPr>
              <a:t>.</a:t>
            </a:r>
          </a:p>
          <a:p>
            <a:pPr marL="486727" lvl="1" indent="-243364" algn="r" rtl="1">
              <a:lnSpc>
                <a:spcPts val="3156"/>
              </a:lnSpc>
              <a:buFont typeface="Arial"/>
              <a:buChar char="•"/>
            </a:pPr>
            <a:r>
              <a:rPr lang="he-IL" sz="2254">
                <a:solidFill>
                  <a:srgbClr val="000000"/>
                </a:solidFill>
                <a:latin typeface="UltimativyMF Light"/>
                <a:ea typeface="UltimativyMF Light"/>
                <a:cs typeface="UltimativyMF Light"/>
                <a:sym typeface="UltimativyMF Light"/>
                <a:rtl/>
              </a:rPr>
              <a:t>קואליציה בעברית תקנית: "יַחְדָּה" - מן המילה "יחד"; אופוזיציה: "נֶגְדָּה" - מן המילה "נגד". המונחים נקבעו באקדמיה ללשון העברית ב־</a:t>
            </a:r>
            <a:r>
              <a:rPr lang="en-US" sz="2254">
                <a:solidFill>
                  <a:srgbClr val="000000"/>
                </a:solidFill>
                <a:latin typeface="UltimativyMF Light"/>
                <a:ea typeface="UltimativyMF Light"/>
                <a:cs typeface="UltimativyMF Light"/>
                <a:sym typeface="UltimativyMF Light"/>
              </a:rPr>
              <a:t>2006</a:t>
            </a:r>
            <a:r>
              <a:rPr lang="he-IL" sz="2254">
                <a:solidFill>
                  <a:srgbClr val="000000"/>
                </a:solidFill>
                <a:latin typeface="UltimativyMF Light"/>
                <a:ea typeface="UltimativyMF Light"/>
                <a:cs typeface="UltimativyMF Light"/>
                <a:sym typeface="UltimativyMF Light"/>
                <a:rtl/>
              </a:rPr>
              <a:t>, אבל כמעט לא נקלטו בשיח הציבורי.</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40754" y="46657"/>
            <a:ext cx="17818646" cy="1089473"/>
          </a:xfrm>
          <a:prstGeom prst="rect">
            <a:avLst/>
          </a:prstGeom>
        </p:spPr>
        <p:txBody>
          <a:bodyPr wrap="square" lIns="0" tIns="0" rIns="0" bIns="0" rtlCol="0" anchor="t">
            <a:spAutoFit/>
          </a:bodyPr>
          <a:lstStyle/>
          <a:p>
            <a:pPr algn="ctr" rtl="1">
              <a:lnSpc>
                <a:spcPts val="8725"/>
              </a:lnSpc>
            </a:pPr>
            <a:r>
              <a:rPr lang="he-IL" sz="6232" b="1" dirty="0">
                <a:solidFill>
                  <a:srgbClr val="000000"/>
                </a:solidFill>
                <a:latin typeface="UltimativyMF Bold"/>
                <a:ea typeface="UltimativyMF Bold"/>
                <a:cs typeface="UltimativyMF Bold"/>
                <a:sym typeface="UltimativyMF Bold"/>
                <a:rtl/>
              </a:rPr>
              <a:t>יחידת תוכן:  בתי המשפט - המקום שבו החוק פוגש את האזרח</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517654" y="1662070"/>
            <a:ext cx="17413955" cy="6189472"/>
          </a:xfrm>
          <a:prstGeom prst="rect">
            <a:avLst/>
          </a:prstGeom>
        </p:spPr>
        <p:txBody>
          <a:bodyPr lIns="0" tIns="0" rIns="0" bIns="0" rtlCol="0" anchor="t">
            <a:spAutoFit/>
          </a:bodyPr>
          <a:lstStyle/>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הרשות השופטת מכריעה בסכסוכים בין אזרחים, עסקים ורשויות שלטון</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בג"ץ מאפשר לאדם/ארגון לעתור נגד החלטות של רשויות המדינה</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אי-תלות השופטים: להבטיח הליך הוגן, שלטון חוק ואמון ציבורי</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בהיעדר חוקה שלמה, בית המשפט הפך לשחקן מרכזי בהגנה על זכויות</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ביקורת שיפוטית על חקיקה: הגנה מפני עריצות הרוב – או התערבות יתר ברשות הנבחרת?</a:t>
            </a:r>
          </a:p>
          <a:p>
            <a:pPr algn="r" rtl="1">
              <a:lnSpc>
                <a:spcPts val="3772"/>
              </a:lnSpc>
            </a:pPr>
            <a:endParaRPr lang="he-IL" sz="2694">
              <a:solidFill>
                <a:srgbClr val="000000"/>
              </a:solidFill>
              <a:latin typeface="UltimativyMF Light"/>
              <a:ea typeface="UltimativyMF Light"/>
              <a:cs typeface="UltimativyMF Light"/>
              <a:sym typeface="UltimativyMF Light"/>
              <a:rtl/>
            </a:endParaRPr>
          </a:p>
          <a:p>
            <a:pPr algn="r" rtl="1">
              <a:lnSpc>
                <a:spcPts val="3772"/>
              </a:lnSpc>
            </a:pPr>
            <a:r>
              <a:rPr lang="he-IL" sz="2694">
                <a:solidFill>
                  <a:srgbClr val="000000"/>
                </a:solidFill>
                <a:latin typeface="UltimativyMF Light"/>
                <a:ea typeface="UltimativyMF Light"/>
                <a:cs typeface="UltimativyMF Light"/>
                <a:sym typeface="UltimativyMF Light"/>
                <a:rtl/>
              </a:rPr>
              <a:t>אנקדותות-</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כ-</a:t>
            </a:r>
            <a:r>
              <a:rPr lang="en-US" sz="2694">
                <a:solidFill>
                  <a:srgbClr val="000000"/>
                </a:solidFill>
                <a:latin typeface="UltimativyMF Light"/>
                <a:ea typeface="UltimativyMF Light"/>
                <a:cs typeface="UltimativyMF Light"/>
                <a:sym typeface="UltimativyMF Light"/>
              </a:rPr>
              <a:t>765</a:t>
            </a:r>
            <a:r>
              <a:rPr lang="he-IL" sz="2694">
                <a:solidFill>
                  <a:srgbClr val="000000"/>
                </a:solidFill>
                <a:latin typeface="UltimativyMF Light"/>
                <a:ea typeface="UltimativyMF Light"/>
                <a:cs typeface="UltimativyMF Light"/>
                <a:sym typeface="UltimativyMF Light"/>
                <a:rtl/>
              </a:rPr>
              <a:t> שופטים לכמעט </a:t>
            </a:r>
            <a:r>
              <a:rPr lang="en-US" sz="2694">
                <a:solidFill>
                  <a:srgbClr val="000000"/>
                </a:solidFill>
                <a:latin typeface="UltimativyMF Light"/>
                <a:ea typeface="UltimativyMF Light"/>
                <a:cs typeface="UltimativyMF Light"/>
                <a:sym typeface="UltimativyMF Light"/>
              </a:rPr>
              <a:t>900,000</a:t>
            </a:r>
            <a:r>
              <a:rPr lang="he-IL" sz="2694">
                <a:solidFill>
                  <a:srgbClr val="000000"/>
                </a:solidFill>
                <a:latin typeface="UltimativyMF Light"/>
                <a:ea typeface="UltimativyMF Light"/>
                <a:cs typeface="UltimativyMF Light"/>
                <a:sym typeface="UltimativyMF Light"/>
                <a:rtl/>
              </a:rPr>
              <a:t> תיקים חדשים בשנה – עומס חריג</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בג״ץ אינו בית משפט נפרד - זהו אחד מתפקידיו של בית המשפט העליון.</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בישראל אין חבר מושבעים - שופטים מקצועיים הם שמכריעים במשפטים פליליים ואזרחיים. אבל ישנם שופטים המכהנים כ"נציגי ציבור" בערכאות כמו בתי הדין לעבודה.</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שופט מכהן עד גיל </a:t>
            </a:r>
            <a:r>
              <a:rPr lang="en-US" sz="2694">
                <a:solidFill>
                  <a:srgbClr val="000000"/>
                </a:solidFill>
                <a:latin typeface="UltimativyMF Light"/>
                <a:ea typeface="UltimativyMF Light"/>
                <a:cs typeface="UltimativyMF Light"/>
                <a:sym typeface="UltimativyMF Light"/>
              </a:rPr>
              <a:t>70</a:t>
            </a:r>
            <a:r>
              <a:rPr lang="ar-EG" sz="2694">
                <a:solidFill>
                  <a:srgbClr val="000000"/>
                </a:solidFill>
                <a:latin typeface="UltimativyMF Light"/>
                <a:ea typeface="UltimativyMF Light"/>
                <a:cs typeface="UltimativyMF Light"/>
                <a:sym typeface="UltimativyMF Light"/>
                <a:rtl/>
              </a:rPr>
              <a:t>.</a:t>
            </a:r>
          </a:p>
          <a:p>
            <a:pPr marL="581847" lvl="1" indent="-290923" algn="r" rtl="1">
              <a:lnSpc>
                <a:spcPts val="3772"/>
              </a:lnSpc>
              <a:buFont typeface="Arial"/>
              <a:buChar char="•"/>
            </a:pPr>
            <a:r>
              <a:rPr lang="he-IL" sz="2694">
                <a:solidFill>
                  <a:srgbClr val="000000"/>
                </a:solidFill>
                <a:latin typeface="UltimativyMF Light"/>
                <a:ea typeface="UltimativyMF Light"/>
                <a:cs typeface="UltimativyMF Light"/>
                <a:sym typeface="UltimativyMF Light"/>
                <a:rtl/>
              </a:rPr>
              <a:t>משה לנדוי כיהן כשופט מעל </a:t>
            </a:r>
            <a:r>
              <a:rPr lang="en-US" sz="2694">
                <a:solidFill>
                  <a:srgbClr val="000000"/>
                </a:solidFill>
                <a:latin typeface="UltimativyMF Light"/>
                <a:ea typeface="UltimativyMF Light"/>
                <a:cs typeface="UltimativyMF Light"/>
                <a:sym typeface="UltimativyMF Light"/>
              </a:rPr>
              <a:t>40</a:t>
            </a:r>
            <a:r>
              <a:rPr lang="he-IL" sz="2694">
                <a:solidFill>
                  <a:srgbClr val="000000"/>
                </a:solidFill>
                <a:latin typeface="UltimativyMF Light"/>
                <a:ea typeface="UltimativyMF Light"/>
                <a:cs typeface="UltimativyMF Light"/>
                <a:sym typeface="UltimativyMF Light"/>
                <a:rtl/>
              </a:rPr>
              <a:t> שנה (עוד מתקופת המנדט הבריטי), היה אב בית הדין במשפט אייכמן ואח"כ - נשיא בית המשפט העליון.</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50165" y="77715"/>
            <a:ext cx="17787491" cy="1238064"/>
          </a:xfrm>
          <a:prstGeom prst="rect">
            <a:avLst/>
          </a:prstGeom>
        </p:spPr>
        <p:txBody>
          <a:bodyPr wrap="square" lIns="0" tIns="0" rIns="0" bIns="0" rtlCol="0" anchor="t">
            <a:spAutoFit/>
          </a:bodyPr>
          <a:lstStyle/>
          <a:p>
            <a:pPr algn="ctr" rtl="1">
              <a:lnSpc>
                <a:spcPts val="9985"/>
              </a:lnSpc>
            </a:pPr>
            <a:r>
              <a:rPr lang="he-IL" sz="7132" b="1" dirty="0">
                <a:solidFill>
                  <a:srgbClr val="000000"/>
                </a:solidFill>
                <a:latin typeface="UltimativyMF Bold"/>
                <a:ea typeface="UltimativyMF Bold"/>
                <a:cs typeface="UltimativyMF Bold"/>
                <a:sym typeface="UltimativyMF Bold"/>
                <a:rtl/>
              </a:rPr>
              <a:t>יחידת תוכן: ראש המדינה - הבית של העם היהודי כולו</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348109" y="1957509"/>
            <a:ext cx="17546795" cy="6260458"/>
          </a:xfrm>
          <a:prstGeom prst="rect">
            <a:avLst/>
          </a:prstGeom>
        </p:spPr>
        <p:txBody>
          <a:bodyPr lIns="0" tIns="0" rIns="0" bIns="0" rtlCol="0" anchor="t">
            <a:spAutoFit/>
          </a:bodyPr>
          <a:lstStyle/>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הנשיא הוא ראש המדינה – אך לא ראש הממשלה</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תפקידו ברובו סמלי וממלכתי: ייצוג, חיבור בין קבוצות, נאומים וטקסים</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סמכויות מעשיות: הטלת הרכבת הממשלה, חתימה על חוקים, מינוי שופטים ומתן חנינות</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עבור יהדות התפוצות: הנשיא הוא הכתובת הממלכתית הלא-מפלגתית של ישראל</a:t>
            </a:r>
          </a:p>
          <a:p>
            <a:pPr algn="r" rtl="1">
              <a:lnSpc>
                <a:spcPts val="3535"/>
              </a:lnSpc>
            </a:pPr>
            <a:endParaRPr lang="he-IL" sz="2525">
              <a:solidFill>
                <a:srgbClr val="000000"/>
              </a:solidFill>
              <a:latin typeface="UltimativyMF Light"/>
              <a:ea typeface="UltimativyMF Light"/>
              <a:cs typeface="UltimativyMF Light"/>
              <a:sym typeface="UltimativyMF Light"/>
              <a:rtl/>
            </a:endParaRPr>
          </a:p>
          <a:p>
            <a:pPr algn="r" rtl="1">
              <a:lnSpc>
                <a:spcPts val="3535"/>
              </a:lnSpc>
            </a:pPr>
            <a:endParaRPr lang="he-IL" sz="2525">
              <a:solidFill>
                <a:srgbClr val="000000"/>
              </a:solidFill>
              <a:latin typeface="UltimativyMF Light"/>
              <a:ea typeface="UltimativyMF Light"/>
              <a:cs typeface="UltimativyMF Light"/>
              <a:sym typeface="UltimativyMF Light"/>
              <a:rtl/>
            </a:endParaRPr>
          </a:p>
          <a:p>
            <a:pPr algn="r" rtl="1">
              <a:lnSpc>
                <a:spcPts val="3535"/>
              </a:lnSpc>
            </a:pPr>
            <a:r>
              <a:rPr lang="he-IL" sz="2525">
                <a:solidFill>
                  <a:srgbClr val="000000"/>
                </a:solidFill>
                <a:latin typeface="UltimativyMF Light"/>
                <a:ea typeface="UltimativyMF Light"/>
                <a:cs typeface="UltimativyMF Light"/>
                <a:sym typeface="UltimativyMF Light"/>
                <a:rtl/>
              </a:rPr>
              <a:t>אנקדותות-</a:t>
            </a:r>
          </a:p>
          <a:p>
            <a:pPr marL="545208" lvl="1" indent="-272604" algn="r" rtl="1">
              <a:lnSpc>
                <a:spcPts val="3535"/>
              </a:lnSpc>
              <a:buFont typeface="Arial"/>
              <a:buChar char="•"/>
            </a:pPr>
            <a:r>
              <a:rPr lang="he-IL" sz="2525" i="1">
                <a:solidFill>
                  <a:srgbClr val="000000"/>
                </a:solidFill>
                <a:latin typeface="UltimativyMF Light"/>
                <a:ea typeface="UltimativyMF Light"/>
                <a:cs typeface="UltimativyMF Light"/>
                <a:sym typeface="UltimativyMF Light"/>
                <a:rtl/>
              </a:rPr>
              <a:t>נשיא הרצוג – מיזם 'קול העם': מועצה יהודית-עולמית של </a:t>
            </a:r>
            <a:r>
              <a:rPr lang="en-US" sz="2525" i="1">
                <a:solidFill>
                  <a:srgbClr val="000000"/>
                </a:solidFill>
                <a:latin typeface="UltimativyMF Light"/>
                <a:ea typeface="UltimativyMF Light"/>
                <a:cs typeface="UltimativyMF Light"/>
                <a:sym typeface="UltimativyMF Light"/>
              </a:rPr>
              <a:t>150</a:t>
            </a:r>
            <a:r>
              <a:rPr lang="he-IL" sz="2525" i="1">
                <a:solidFill>
                  <a:srgbClr val="000000"/>
                </a:solidFill>
                <a:latin typeface="UltimativyMF Light"/>
                <a:ea typeface="UltimativyMF Light"/>
                <a:cs typeface="UltimativyMF Light"/>
                <a:sym typeface="UltimativyMF Light"/>
                <a:rtl/>
              </a:rPr>
              <a:t> חברים מ-</a:t>
            </a:r>
            <a:r>
              <a:rPr lang="en-US" sz="2525" i="1">
                <a:solidFill>
                  <a:srgbClr val="000000"/>
                </a:solidFill>
                <a:latin typeface="UltimativyMF Light"/>
                <a:ea typeface="UltimativyMF Light"/>
                <a:cs typeface="UltimativyMF Light"/>
                <a:sym typeface="UltimativyMF Light"/>
              </a:rPr>
              <a:t>6</a:t>
            </a:r>
            <a:r>
              <a:rPr lang="he-IL" sz="2525" i="1">
                <a:solidFill>
                  <a:srgbClr val="000000"/>
                </a:solidFill>
                <a:latin typeface="UltimativyMF Light"/>
                <a:ea typeface="UltimativyMF Light"/>
                <a:cs typeface="UltimativyMF Light"/>
                <a:sym typeface="UltimativyMF Light"/>
                <a:rtl/>
              </a:rPr>
              <a:t> יבשות</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נשיא הראשון: חיים ויצמן היה נשיא ההסתדרות הציונית העולמית לפני שהיה נשיא המדינה.</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יצחק הרצוג הוא הנשיא ה־</a:t>
            </a:r>
            <a:r>
              <a:rPr lang="en-US" sz="2525">
                <a:solidFill>
                  <a:srgbClr val="000000"/>
                </a:solidFill>
                <a:latin typeface="UltimativyMF Light"/>
                <a:ea typeface="UltimativyMF Light"/>
                <a:cs typeface="UltimativyMF Light"/>
                <a:sym typeface="UltimativyMF Light"/>
              </a:rPr>
              <a:t>11</a:t>
            </a:r>
            <a:r>
              <a:rPr lang="he-IL" sz="2525">
                <a:solidFill>
                  <a:srgbClr val="000000"/>
                </a:solidFill>
                <a:latin typeface="UltimativyMF Light"/>
                <a:ea typeface="UltimativyMF Light"/>
                <a:cs typeface="UltimativyMF Light"/>
                <a:sym typeface="UltimativyMF Light"/>
                <a:rtl/>
              </a:rPr>
              <a:t> של מדינת ישראל. כיהן בעבר כיו"ר הסוכנות היהודית. גם אביו חיים הרצוג כיהן כנשיא (השישי).</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סמכות החנינה של הנשיא היא אחת הסמכויות הבודדות שבהן יש לו שיקול דעת מעשי ומשמעותי.</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אלברט איינשטיין: בשנת </a:t>
            </a:r>
            <a:r>
              <a:rPr lang="en-US" sz="2525">
                <a:solidFill>
                  <a:srgbClr val="000000"/>
                </a:solidFill>
                <a:latin typeface="UltimativyMF Light"/>
                <a:ea typeface="UltimativyMF Light"/>
                <a:cs typeface="UltimativyMF Light"/>
                <a:sym typeface="UltimativyMF Light"/>
              </a:rPr>
              <a:t>1952</a:t>
            </a:r>
            <a:r>
              <a:rPr lang="he-IL" sz="2525">
                <a:solidFill>
                  <a:srgbClr val="000000"/>
                </a:solidFill>
                <a:latin typeface="UltimativyMF Light"/>
                <a:ea typeface="UltimativyMF Light"/>
                <a:cs typeface="UltimativyMF Light"/>
                <a:sym typeface="UltimativyMF Light"/>
                <a:rtl/>
              </a:rPr>
              <a:t>, לאחר מותו של חיים ויצמן, הוצעה משרת הנשיא לאלברט איינשטיין. הוא סירב בנימוס, אך עצם ההצעה למדען יהודי שאינו אזרח ישראל המחישה את תפיסת הנשיאות כמרכז של העם היהודי כולו.</a:t>
            </a:r>
          </a:p>
          <a:p>
            <a:pPr marL="545208" lvl="1" indent="-272604" algn="r" rtl="1">
              <a:lnSpc>
                <a:spcPts val="3535"/>
              </a:lnSpc>
              <a:buFont typeface="Arial"/>
              <a:buChar char="•"/>
            </a:pPr>
            <a:r>
              <a:rPr lang="he-IL" sz="2525">
                <a:solidFill>
                  <a:srgbClr val="000000"/>
                </a:solidFill>
                <a:latin typeface="UltimativyMF Light"/>
                <a:ea typeface="UltimativyMF Light"/>
                <a:cs typeface="UltimativyMF Light"/>
                <a:sym typeface="UltimativyMF Light"/>
                <a:rtl/>
              </a:rPr>
              <a:t>הנשיא נבחר על ידי הכנסת לכהונה אחת של שבע שנים.</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27211" y="-968"/>
            <a:ext cx="17908389" cy="1438726"/>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שומרי הסף - מי בודק את השלטון?</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9649727" y="3343998"/>
            <a:ext cx="7452943" cy="4389888"/>
          </a:xfrm>
          <a:prstGeom prst="rect">
            <a:avLst/>
          </a:prstGeom>
        </p:spPr>
        <p:txBody>
          <a:bodyPr lIns="0" tIns="0" rIns="0" bIns="0" rtlCol="0" anchor="t">
            <a:spAutoFit/>
          </a:bodyPr>
          <a:lstStyle/>
          <a:p>
            <a:pPr algn="ctr" rtl="1">
              <a:lnSpc>
                <a:spcPts val="5837"/>
              </a:lnSpc>
            </a:pPr>
            <a:r>
              <a:rPr lang="he-IL" sz="4169" b="1" u="sng">
                <a:solidFill>
                  <a:srgbClr val="000000"/>
                </a:solidFill>
                <a:latin typeface="UltimativyMF Bold"/>
                <a:ea typeface="UltimativyMF Bold"/>
                <a:cs typeface="UltimativyMF Bold"/>
                <a:sym typeface="UltimativyMF Bold"/>
                <a:rtl/>
              </a:rPr>
              <a:t>מנגנונים בלתי פורמליים</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עיתונות ('הרשות הרביעית')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ארגוני חברה אזרחית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אקדמיה ומחקר</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מחאה ורשתות חברתיות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יוזמות אזרחיות</a:t>
            </a:r>
          </a:p>
        </p:txBody>
      </p:sp>
      <p:sp>
        <p:nvSpPr>
          <p:cNvPr id="10" name="TextBox 10"/>
          <p:cNvSpPr txBox="1"/>
          <p:nvPr/>
        </p:nvSpPr>
        <p:spPr>
          <a:xfrm>
            <a:off x="1185330" y="3343998"/>
            <a:ext cx="8214594" cy="4389888"/>
          </a:xfrm>
          <a:prstGeom prst="rect">
            <a:avLst/>
          </a:prstGeom>
        </p:spPr>
        <p:txBody>
          <a:bodyPr lIns="0" tIns="0" rIns="0" bIns="0" rtlCol="0" anchor="t">
            <a:spAutoFit/>
          </a:bodyPr>
          <a:lstStyle/>
          <a:p>
            <a:pPr algn="ctr" rtl="1">
              <a:lnSpc>
                <a:spcPts val="5837"/>
              </a:lnSpc>
            </a:pPr>
            <a:r>
              <a:rPr lang="he-IL" sz="4169" b="1" u="sng">
                <a:solidFill>
                  <a:srgbClr val="000000"/>
                </a:solidFill>
                <a:latin typeface="UltimativyMF Bold"/>
                <a:ea typeface="UltimativyMF Bold"/>
                <a:cs typeface="UltimativyMF Bold"/>
                <a:sym typeface="UltimativyMF Bold"/>
                <a:rtl/>
              </a:rPr>
              <a:t>מנגנונים פורמליים</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הכנסת והאופוזיציה</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ועדות הכנסת</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מבקר המדינה ונציב תלונות הציבור</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מערכת המשפט</a:t>
            </a:r>
          </a:p>
          <a:p>
            <a:pPr marL="900254" lvl="1" indent="-450127" algn="r" rtl="1">
              <a:lnSpc>
                <a:spcPts val="5837"/>
              </a:lnSpc>
              <a:buFont typeface="Arial"/>
              <a:buChar char="•"/>
            </a:pPr>
            <a:r>
              <a:rPr lang="he-IL" sz="4169">
                <a:solidFill>
                  <a:srgbClr val="000000"/>
                </a:solidFill>
                <a:latin typeface="UltimativyMF Light"/>
                <a:ea typeface="UltimativyMF Light"/>
                <a:cs typeface="UltimativyMF Light"/>
                <a:sym typeface="UltimativyMF Light"/>
                <a:rtl/>
              </a:rPr>
              <a:t>ייעוץ משפטי לממשלה</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14660" y="37132"/>
            <a:ext cx="17920940" cy="1221554"/>
          </a:xfrm>
          <a:prstGeom prst="rect">
            <a:avLst/>
          </a:prstGeom>
        </p:spPr>
        <p:txBody>
          <a:bodyPr wrap="square" lIns="0" tIns="0" rIns="0" bIns="0" rtlCol="0" anchor="t">
            <a:spAutoFit/>
          </a:bodyPr>
          <a:lstStyle/>
          <a:p>
            <a:pPr algn="ctr" rtl="1">
              <a:lnSpc>
                <a:spcPts val="9845"/>
              </a:lnSpc>
            </a:pPr>
            <a:r>
              <a:rPr lang="he-IL" sz="7032" b="1" dirty="0">
                <a:solidFill>
                  <a:srgbClr val="000000"/>
                </a:solidFill>
                <a:latin typeface="UltimativyMF Bold"/>
                <a:ea typeface="UltimativyMF Bold"/>
                <a:cs typeface="UltimativyMF Bold"/>
                <a:sym typeface="UltimativyMF Bold"/>
                <a:rtl/>
              </a:rPr>
              <a:t>יחידת תוכן: גבולות הדמוקרטיה - מתי מותר להגן עליה?</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399573" y="1957509"/>
            <a:ext cx="17495331" cy="6260414"/>
          </a:xfrm>
          <a:prstGeom prst="rect">
            <a:avLst/>
          </a:prstGeom>
        </p:spPr>
        <p:txBody>
          <a:bodyPr lIns="0" tIns="0" rIns="0" bIns="0" rtlCol="0" anchor="t">
            <a:spAutoFit/>
          </a:bodyPr>
          <a:lstStyle/>
          <a:p>
            <a:pPr marL="545582" lvl="1" indent="-272791" algn="r" rtl="1">
              <a:lnSpc>
                <a:spcPts val="3537"/>
              </a:lnSpc>
              <a:buFont typeface="Arial"/>
              <a:buChar char="•"/>
            </a:pPr>
            <a:r>
              <a:rPr lang="he-IL" sz="2527">
                <a:solidFill>
                  <a:srgbClr val="000000"/>
                </a:solidFill>
                <a:latin typeface="UltimativyMF Light"/>
                <a:ea typeface="UltimativyMF Light"/>
                <a:cs typeface="UltimativyMF Light"/>
                <a:sym typeface="UltimativyMF Light"/>
                <a:rtl/>
              </a:rPr>
              <a:t>דמוקרטיה רשאית להגן על עצמה מפני מי שמנסה להרוס אותה בכלים דמוקרטיים</a:t>
            </a:r>
          </a:p>
          <a:p>
            <a:pPr marL="545582" lvl="1" indent="-272791" algn="r" rtl="1">
              <a:lnSpc>
                <a:spcPts val="3537"/>
              </a:lnSpc>
              <a:buFont typeface="Arial"/>
              <a:buChar char="•"/>
            </a:pPr>
            <a:r>
              <a:rPr lang="he-IL" sz="2527">
                <a:solidFill>
                  <a:srgbClr val="000000"/>
                </a:solidFill>
                <a:latin typeface="UltimativyMF Light"/>
                <a:ea typeface="UltimativyMF Light"/>
                <a:cs typeface="UltimativyMF Light"/>
                <a:sym typeface="UltimativyMF Light"/>
                <a:rtl/>
              </a:rPr>
              <a:t>בישראל ניתן לפסול ריצה לכנסת בשל שלילת ישראל כמדינה יהודית ודמוקרטית, הסתה לגזענות או תמיכה במאבק מזוין נגד ישראל.</a:t>
            </a:r>
          </a:p>
          <a:p>
            <a:pPr marL="545582" lvl="1" indent="-272791" algn="r" rtl="1">
              <a:lnSpc>
                <a:spcPts val="3537"/>
              </a:lnSpc>
              <a:buFont typeface="Arial"/>
              <a:buChar char="•"/>
            </a:pPr>
            <a:r>
              <a:rPr lang="en-US" sz="2527">
                <a:solidFill>
                  <a:srgbClr val="000000"/>
                </a:solidFill>
                <a:latin typeface="UltimativyMF Light"/>
                <a:ea typeface="UltimativyMF Light"/>
                <a:cs typeface="UltimativyMF Light"/>
                <a:sym typeface="UltimativyMF Light"/>
              </a:rPr>
              <a:t>1988</a:t>
            </a:r>
            <a:r>
              <a:rPr lang="he-IL" sz="2527">
                <a:solidFill>
                  <a:srgbClr val="000000"/>
                </a:solidFill>
                <a:latin typeface="UltimativyMF Light"/>
                <a:ea typeface="UltimativyMF Light"/>
                <a:cs typeface="UltimativyMF Light"/>
                <a:sym typeface="UltimativyMF Light"/>
                <a:rtl/>
              </a:rPr>
              <a:t>: תנועת 'כך' של כהנא נפסלה – הסתה לגזענות</a:t>
            </a:r>
          </a:p>
          <a:p>
            <a:pPr marL="545582" lvl="1" indent="-272791" algn="r" rtl="1">
              <a:lnSpc>
                <a:spcPts val="3537"/>
              </a:lnSpc>
              <a:buFont typeface="Arial"/>
              <a:buChar char="•"/>
            </a:pPr>
            <a:r>
              <a:rPr lang="he-IL" sz="2527">
                <a:solidFill>
                  <a:srgbClr val="000000"/>
                </a:solidFill>
                <a:latin typeface="UltimativyMF Light"/>
                <a:ea typeface="UltimativyMF Light"/>
                <a:cs typeface="UltimativyMF Light"/>
                <a:sym typeface="UltimativyMF Light"/>
                <a:rtl/>
              </a:rPr>
              <a:t>ביהודה ושומרון: שליטה ביטחונית על שטח שבו חיים פלסטינים שאינם אזרחים ולא מצביעים לכנסת</a:t>
            </a:r>
          </a:p>
          <a:p>
            <a:pPr algn="r" rtl="1">
              <a:lnSpc>
                <a:spcPts val="3537"/>
              </a:lnSpc>
            </a:pPr>
            <a:endParaRPr lang="he-IL" sz="2527">
              <a:solidFill>
                <a:srgbClr val="000000"/>
              </a:solidFill>
              <a:latin typeface="UltimativyMF Light"/>
              <a:ea typeface="UltimativyMF Light"/>
              <a:cs typeface="UltimativyMF Light"/>
              <a:sym typeface="UltimativyMF Light"/>
              <a:rtl/>
            </a:endParaRPr>
          </a:p>
          <a:p>
            <a:pPr algn="r" rtl="1">
              <a:lnSpc>
                <a:spcPts val="3537"/>
              </a:lnSpc>
            </a:pPr>
            <a:r>
              <a:rPr lang="he-IL" sz="2527">
                <a:solidFill>
                  <a:srgbClr val="000000"/>
                </a:solidFill>
                <a:latin typeface="UltimativyMF Light"/>
                <a:ea typeface="UltimativyMF Light"/>
                <a:cs typeface="UltimativyMF Light"/>
                <a:sym typeface="UltimativyMF Light"/>
                <a:rtl/>
              </a:rPr>
              <a:t>אנקדותות-</a:t>
            </a:r>
          </a:p>
          <a:p>
            <a:pPr marL="545582" lvl="1" indent="-272791" algn="r" rtl="1">
              <a:lnSpc>
                <a:spcPts val="3537"/>
              </a:lnSpc>
              <a:buFont typeface="Arial"/>
              <a:buChar char="•"/>
            </a:pPr>
            <a:r>
              <a:rPr lang="he-IL" sz="2527" i="1">
                <a:solidFill>
                  <a:srgbClr val="000000"/>
                </a:solidFill>
                <a:latin typeface="UltimativyMF Light"/>
                <a:ea typeface="UltimativyMF Light"/>
                <a:cs typeface="UltimativyMF Light"/>
                <a:sym typeface="UltimativyMF Light"/>
                <a:rtl/>
              </a:rPr>
              <a:t>ישראל ב'מצב חירום</a:t>
            </a:r>
            <a:r>
              <a:rPr lang="ar-EG" sz="2527" i="1">
                <a:solidFill>
                  <a:srgbClr val="000000"/>
                </a:solidFill>
                <a:latin typeface="UltimativyMF Light"/>
                <a:ea typeface="UltimativyMF Light"/>
                <a:cs typeface="UltimativyMF Light"/>
                <a:sym typeface="UltimativyMF Light"/>
                <a:rtl/>
              </a:rPr>
              <a:t>'</a:t>
            </a:r>
            <a:r>
              <a:rPr lang="he-IL" sz="2527" i="1">
                <a:solidFill>
                  <a:srgbClr val="000000"/>
                </a:solidFill>
                <a:latin typeface="UltimativyMF Light"/>
                <a:ea typeface="UltimativyMF Light"/>
                <a:cs typeface="UltimativyMF Light"/>
                <a:sym typeface="UltimativyMF Light"/>
                <a:rtl/>
              </a:rPr>
              <a:t> רשמי מאז הקמתה </a:t>
            </a:r>
            <a:r>
              <a:rPr lang="ar-EG" sz="2527" i="1">
                <a:solidFill>
                  <a:srgbClr val="000000"/>
                </a:solidFill>
                <a:latin typeface="UltimativyMF Light"/>
                <a:ea typeface="UltimativyMF Light"/>
                <a:cs typeface="UltimativyMF Light"/>
                <a:sym typeface="UltimativyMF Light"/>
                <a:rtl/>
              </a:rPr>
              <a:t>–</a:t>
            </a:r>
            <a:r>
              <a:rPr lang="he-IL" sz="2527" i="1">
                <a:solidFill>
                  <a:srgbClr val="000000"/>
                </a:solidFill>
                <a:latin typeface="UltimativyMF Light"/>
                <a:ea typeface="UltimativyMF Light"/>
                <a:cs typeface="UltimativyMF Light"/>
                <a:sym typeface="UltimativyMF Light"/>
                <a:rtl/>
              </a:rPr>
              <a:t> ומצבי חירום מאפשרים כלים חריגים</a:t>
            </a:r>
          </a:p>
          <a:p>
            <a:pPr marL="545582" lvl="1" indent="-272791" algn="r" rtl="1">
              <a:lnSpc>
                <a:spcPts val="3537"/>
              </a:lnSpc>
              <a:buFont typeface="Arial"/>
              <a:buChar char="•"/>
            </a:pPr>
            <a:r>
              <a:rPr lang="he-IL" sz="2527" i="1">
                <a:solidFill>
                  <a:srgbClr val="000000"/>
                </a:solidFill>
                <a:latin typeface="UltimativyMF Light"/>
                <a:ea typeface="UltimativyMF Light"/>
                <a:cs typeface="UltimativyMF Light"/>
                <a:sym typeface="UltimativyMF Light"/>
                <a:rtl/>
              </a:rPr>
              <a:t>הביטוי "קווי </a:t>
            </a:r>
            <a:r>
              <a:rPr lang="en-US" sz="2527" i="1">
                <a:solidFill>
                  <a:srgbClr val="000000"/>
                </a:solidFill>
                <a:latin typeface="UltimativyMF Light"/>
                <a:ea typeface="UltimativyMF Light"/>
                <a:cs typeface="UltimativyMF Light"/>
                <a:sym typeface="UltimativyMF Light"/>
              </a:rPr>
              <a:t>67</a:t>
            </a:r>
            <a:r>
              <a:rPr lang="he-IL" sz="2527" i="1">
                <a:solidFill>
                  <a:srgbClr val="000000"/>
                </a:solidFill>
                <a:latin typeface="UltimativyMF Light"/>
                <a:ea typeface="UltimativyMF Light"/>
                <a:cs typeface="UltimativyMF Light"/>
                <a:sym typeface="UltimativyMF Light"/>
                <a:rtl/>
              </a:rPr>
              <a:t>" מתייחס ל"קו הירוק" שהוא בפועל קו שביתת הנשק של </a:t>
            </a:r>
            <a:r>
              <a:rPr lang="en-US" sz="2527" i="1">
                <a:solidFill>
                  <a:srgbClr val="000000"/>
                </a:solidFill>
                <a:latin typeface="UltimativyMF Light"/>
                <a:ea typeface="UltimativyMF Light"/>
                <a:cs typeface="UltimativyMF Light"/>
                <a:sym typeface="UltimativyMF Light"/>
              </a:rPr>
              <a:t>1949</a:t>
            </a:r>
            <a:r>
              <a:rPr lang="he-IL" sz="2527" i="1">
                <a:solidFill>
                  <a:srgbClr val="000000"/>
                </a:solidFill>
                <a:latin typeface="UltimativyMF Light"/>
                <a:ea typeface="UltimativyMF Light"/>
                <a:cs typeface="UltimativyMF Light"/>
                <a:sym typeface="UltimativyMF Light"/>
                <a:rtl/>
              </a:rPr>
              <a:t> - לא גבול מדיני מוסכם וסופי. הוא נקרא כך משום שסומן בעיפרון/עט ירוק במפות הסכמי שביתת הנשק.</a:t>
            </a:r>
          </a:p>
          <a:p>
            <a:pPr marL="545582" lvl="1" indent="-272791" algn="r" rtl="1">
              <a:lnSpc>
                <a:spcPts val="3537"/>
              </a:lnSpc>
              <a:buFont typeface="Arial"/>
              <a:buChar char="•"/>
            </a:pPr>
            <a:r>
              <a:rPr lang="he-IL" sz="2527" i="1">
                <a:solidFill>
                  <a:srgbClr val="000000"/>
                </a:solidFill>
                <a:latin typeface="UltimativyMF Light"/>
                <a:ea typeface="UltimativyMF Light"/>
                <a:cs typeface="UltimativyMF Light"/>
                <a:sym typeface="UltimativyMF Light"/>
                <a:rtl/>
              </a:rPr>
              <a:t>בשטחים (ללא רצועת עזה) חיים סדר גודל של כ־</a:t>
            </a:r>
            <a:r>
              <a:rPr lang="en-US" sz="2527" i="1">
                <a:solidFill>
                  <a:srgbClr val="000000"/>
                </a:solidFill>
                <a:latin typeface="UltimativyMF Light"/>
                <a:ea typeface="UltimativyMF Light"/>
                <a:cs typeface="UltimativyMF Light"/>
                <a:sym typeface="UltimativyMF Light"/>
              </a:rPr>
              <a:t>3</a:t>
            </a:r>
            <a:r>
              <a:rPr lang="he-IL" sz="2527" i="1">
                <a:solidFill>
                  <a:srgbClr val="000000"/>
                </a:solidFill>
                <a:latin typeface="UltimativyMF Light"/>
                <a:ea typeface="UltimativyMF Light"/>
                <a:cs typeface="UltimativyMF Light"/>
                <a:sym typeface="UltimativyMF Light"/>
                <a:rtl/>
              </a:rPr>
              <a:t> מיליון פלסטינים - האומדנים נעים בערך בין </a:t>
            </a:r>
            <a:r>
              <a:rPr lang="en-US" sz="2527" i="1">
                <a:solidFill>
                  <a:srgbClr val="000000"/>
                </a:solidFill>
                <a:latin typeface="UltimativyMF Light"/>
                <a:ea typeface="UltimativyMF Light"/>
                <a:cs typeface="UltimativyMF Light"/>
                <a:sym typeface="UltimativyMF Light"/>
              </a:rPr>
              <a:t>2.8</a:t>
            </a:r>
            <a:r>
              <a:rPr lang="he-IL" sz="2527" i="1">
                <a:solidFill>
                  <a:srgbClr val="000000"/>
                </a:solidFill>
                <a:latin typeface="UltimativyMF Light"/>
                <a:ea typeface="UltimativyMF Light"/>
                <a:cs typeface="UltimativyMF Light"/>
                <a:sym typeface="UltimativyMF Light"/>
                <a:rtl/>
              </a:rPr>
              <a:t> ל־</a:t>
            </a:r>
            <a:r>
              <a:rPr lang="en-US" sz="2527" i="1">
                <a:solidFill>
                  <a:srgbClr val="000000"/>
                </a:solidFill>
                <a:latin typeface="UltimativyMF Light"/>
                <a:ea typeface="UltimativyMF Light"/>
                <a:cs typeface="UltimativyMF Light"/>
                <a:sym typeface="UltimativyMF Light"/>
              </a:rPr>
              <a:t>3.5</a:t>
            </a:r>
            <a:r>
              <a:rPr lang="he-IL" sz="2527" i="1">
                <a:solidFill>
                  <a:srgbClr val="000000"/>
                </a:solidFill>
                <a:latin typeface="UltimativyMF Light"/>
                <a:ea typeface="UltimativyMF Light"/>
                <a:cs typeface="UltimativyMF Light"/>
                <a:sym typeface="UltimativyMF Light"/>
                <a:rtl/>
              </a:rPr>
              <a:t> מיליון, בהתאם לשאלה אם כוללים את מזרח ירושלים, תושבים בחו״ל ופערי רישום וגורמי הערכה.</a:t>
            </a:r>
          </a:p>
          <a:p>
            <a:pPr marL="545582" lvl="1" indent="-272791" algn="r" rtl="1">
              <a:lnSpc>
                <a:spcPts val="3537"/>
              </a:lnSpc>
              <a:buFont typeface="Arial"/>
              <a:buChar char="•"/>
            </a:pPr>
            <a:r>
              <a:rPr lang="he-IL" sz="2527" i="1">
                <a:solidFill>
                  <a:srgbClr val="000000"/>
                </a:solidFill>
                <a:latin typeface="UltimativyMF Light"/>
                <a:ea typeface="UltimativyMF Light"/>
                <a:cs typeface="UltimativyMF Light"/>
                <a:sym typeface="UltimativyMF Light"/>
                <a:rtl/>
              </a:rPr>
              <a:t>הסכמי אוסלו חילקו את הגדה לאזורי </a:t>
            </a:r>
            <a:r>
              <a:rPr lang="en-US" sz="2527" i="1">
                <a:solidFill>
                  <a:srgbClr val="000000"/>
                </a:solidFill>
                <a:latin typeface="UltimativyMF Light"/>
                <a:ea typeface="UltimativyMF Light"/>
                <a:cs typeface="UltimativyMF Light"/>
                <a:sym typeface="UltimativyMF Light"/>
              </a:rPr>
              <a:t>A, B</a:t>
            </a:r>
            <a:r>
              <a:rPr lang="he-IL" sz="2527" i="1">
                <a:solidFill>
                  <a:srgbClr val="000000"/>
                </a:solidFill>
                <a:latin typeface="UltimativyMF Light"/>
                <a:ea typeface="UltimativyMF Light"/>
                <a:cs typeface="UltimativyMF Light"/>
                <a:sym typeface="UltimativyMF Light"/>
                <a:rtl/>
              </a:rPr>
              <a:t> ו־</a:t>
            </a:r>
            <a:r>
              <a:rPr lang="en-US" sz="2527" i="1">
                <a:solidFill>
                  <a:srgbClr val="000000"/>
                </a:solidFill>
                <a:latin typeface="UltimativyMF Light"/>
                <a:ea typeface="UltimativyMF Light"/>
                <a:cs typeface="UltimativyMF Light"/>
                <a:sym typeface="UltimativyMF Light"/>
              </a:rPr>
              <a:t>C</a:t>
            </a:r>
            <a:r>
              <a:rPr lang="he-IL" sz="2527" i="1">
                <a:solidFill>
                  <a:srgbClr val="000000"/>
                </a:solidFill>
                <a:latin typeface="UltimativyMF Light"/>
                <a:ea typeface="UltimativyMF Light"/>
                <a:cs typeface="UltimativyMF Light"/>
                <a:sym typeface="UltimativyMF Light"/>
                <a:rtl/>
              </a:rPr>
              <a:t>. שטח </a:t>
            </a:r>
            <a:r>
              <a:rPr lang="en-US" sz="2527" i="1">
                <a:solidFill>
                  <a:srgbClr val="000000"/>
                </a:solidFill>
                <a:latin typeface="UltimativyMF Light"/>
                <a:ea typeface="UltimativyMF Light"/>
                <a:cs typeface="UltimativyMF Light"/>
                <a:sym typeface="UltimativyMF Light"/>
              </a:rPr>
              <a:t>C</a:t>
            </a:r>
            <a:r>
              <a:rPr lang="he-IL" sz="2527" i="1">
                <a:solidFill>
                  <a:srgbClr val="000000"/>
                </a:solidFill>
                <a:latin typeface="UltimativyMF Light"/>
                <a:ea typeface="UltimativyMF Light"/>
                <a:cs typeface="UltimativyMF Light"/>
                <a:sym typeface="UltimativyMF Light"/>
                <a:rtl/>
              </a:rPr>
              <a:t> הוא מעל </a:t>
            </a:r>
            <a:r>
              <a:rPr lang="en-US" sz="2527" i="1">
                <a:solidFill>
                  <a:srgbClr val="000000"/>
                </a:solidFill>
                <a:latin typeface="UltimativyMF Light"/>
                <a:ea typeface="UltimativyMF Light"/>
                <a:cs typeface="UltimativyMF Light"/>
                <a:sym typeface="UltimativyMF Light"/>
              </a:rPr>
              <a:t>60%</a:t>
            </a:r>
            <a:r>
              <a:rPr lang="he-IL" sz="2527" i="1">
                <a:solidFill>
                  <a:srgbClr val="000000"/>
                </a:solidFill>
                <a:latin typeface="UltimativyMF Light"/>
                <a:ea typeface="UltimativyMF Light"/>
                <a:cs typeface="UltimativyMF Light"/>
                <a:sym typeface="UltimativyMF Light"/>
                <a:rtl/>
              </a:rPr>
              <a:t> מהגדה, ובו ישראל מחזיקה בשליטה כמעט מלאה על ביטחון, תכנון, בנייה ואכיפה.</a:t>
            </a:r>
          </a:p>
          <a:p>
            <a:pPr marL="545582" lvl="1" indent="-272791" algn="r" rtl="1">
              <a:lnSpc>
                <a:spcPts val="3537"/>
              </a:lnSpc>
              <a:buFont typeface="Arial"/>
              <a:buChar char="•"/>
            </a:pPr>
            <a:r>
              <a:rPr lang="he-IL" sz="2527" i="1">
                <a:solidFill>
                  <a:srgbClr val="000000"/>
                </a:solidFill>
                <a:latin typeface="UltimativyMF Light"/>
                <a:ea typeface="UltimativyMF Light"/>
                <a:cs typeface="UltimativyMF Light"/>
                <a:sym typeface="UltimativyMF Light"/>
                <a:rtl/>
              </a:rPr>
              <a:t>החלוקה לאזורי </a:t>
            </a:r>
            <a:r>
              <a:rPr lang="en-US" sz="2527" i="1">
                <a:solidFill>
                  <a:srgbClr val="000000"/>
                </a:solidFill>
                <a:latin typeface="UltimativyMF Light"/>
                <a:ea typeface="UltimativyMF Light"/>
                <a:cs typeface="UltimativyMF Light"/>
                <a:sym typeface="UltimativyMF Light"/>
              </a:rPr>
              <a:t>A/B/C</a:t>
            </a:r>
            <a:r>
              <a:rPr lang="he-IL" sz="2527" i="1">
                <a:solidFill>
                  <a:srgbClr val="000000"/>
                </a:solidFill>
                <a:latin typeface="UltimativyMF Light"/>
                <a:ea typeface="UltimativyMF Light"/>
                <a:cs typeface="UltimativyMF Light"/>
                <a:sym typeface="UltimativyMF Light"/>
                <a:rtl/>
              </a:rPr>
              <a:t> נועדה להיות הסדר ביניים בדרך להסדר קבע - אבל בפועל היא הפכה למסגרת שנמשכת כבר עשרות שנים.</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907057" y="-968"/>
            <a:ext cx="12473885" cy="1435285"/>
          </a:xfrm>
          <a:prstGeom prst="rect">
            <a:avLst/>
          </a:prstGeom>
        </p:spPr>
        <p:txBody>
          <a:bodyPr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ערבים אזרחי ישראל </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11838883" y="2207410"/>
            <a:ext cx="3575876" cy="2065636"/>
          </a:xfrm>
          <a:prstGeom prst="rect">
            <a:avLst/>
          </a:prstGeom>
        </p:spPr>
        <p:txBody>
          <a:bodyPr lIns="0" tIns="0" rIns="0" bIns="0" rtlCol="0" anchor="t">
            <a:spAutoFit/>
          </a:bodyPr>
          <a:lstStyle/>
          <a:p>
            <a:pPr algn="ctr" rtl="1">
              <a:lnSpc>
                <a:spcPts val="8831"/>
              </a:lnSpc>
            </a:pPr>
            <a:r>
              <a:rPr lang="en-US" sz="6308" b="1">
                <a:solidFill>
                  <a:srgbClr val="000000"/>
                </a:solidFill>
                <a:latin typeface="UltimativyMF Bold"/>
                <a:ea typeface="UltimativyMF Bold"/>
                <a:cs typeface="UltimativyMF Bold"/>
                <a:sym typeface="UltimativyMF Bold"/>
              </a:rPr>
              <a:t>30%</a:t>
            </a:r>
            <a:r>
              <a:rPr lang="ar-EG" sz="6308" b="1">
                <a:solidFill>
                  <a:srgbClr val="000000"/>
                </a:solidFill>
                <a:latin typeface="UltimativyMF Bold"/>
                <a:ea typeface="UltimativyMF Bold"/>
                <a:cs typeface="UltimativyMF Bold"/>
                <a:sym typeface="UltimativyMF Bold"/>
                <a:rtl/>
              </a:rPr>
              <a:t> </a:t>
            </a:r>
          </a:p>
          <a:p>
            <a:pPr algn="ctr" rtl="1">
              <a:lnSpc>
                <a:spcPts val="3682"/>
              </a:lnSpc>
            </a:pPr>
            <a:r>
              <a:rPr lang="he-IL" sz="2630">
                <a:solidFill>
                  <a:srgbClr val="000000"/>
                </a:solidFill>
                <a:latin typeface="UltimativyMF Light"/>
                <a:ea typeface="UltimativyMF Light"/>
                <a:cs typeface="UltimativyMF Light"/>
                <a:sym typeface="UltimativyMF Light"/>
                <a:rtl/>
              </a:rPr>
              <a:t>מהרופאי הצעירים בישראל הם ערבים</a:t>
            </a:r>
          </a:p>
        </p:txBody>
      </p:sp>
      <p:sp>
        <p:nvSpPr>
          <p:cNvPr id="10" name="TextBox 10"/>
          <p:cNvSpPr txBox="1"/>
          <p:nvPr/>
        </p:nvSpPr>
        <p:spPr>
          <a:xfrm>
            <a:off x="6940674" y="1553361"/>
            <a:ext cx="4565526" cy="606424"/>
          </a:xfrm>
          <a:prstGeom prst="rect">
            <a:avLst/>
          </a:prstGeom>
        </p:spPr>
        <p:txBody>
          <a:bodyPr wrap="square" lIns="0" tIns="0" rIns="0" bIns="0" rtlCol="0" anchor="t">
            <a:spAutoFit/>
          </a:bodyPr>
          <a:lstStyle/>
          <a:p>
            <a:pPr algn="ctr">
              <a:lnSpc>
                <a:spcPts val="4900"/>
              </a:lnSpc>
              <a:spcBef>
                <a:spcPct val="0"/>
              </a:spcBef>
            </a:pPr>
            <a:r>
              <a:rPr lang="he-IL" sz="3500" dirty="0">
                <a:solidFill>
                  <a:srgbClr val="000000"/>
                </a:solidFill>
                <a:latin typeface="UltimativyMF Light"/>
                <a:ea typeface="UltimativyMF Light"/>
                <a:cs typeface="UltimativyMF Light"/>
                <a:sym typeface="UltimativyMF Light"/>
                <a:rtl/>
              </a:rPr>
              <a:t>מיעוט לאומי ואזרחות מלאה</a:t>
            </a:r>
          </a:p>
        </p:txBody>
      </p:sp>
      <p:sp>
        <p:nvSpPr>
          <p:cNvPr id="11" name="TextBox 11"/>
          <p:cNvSpPr txBox="1"/>
          <p:nvPr/>
        </p:nvSpPr>
        <p:spPr>
          <a:xfrm>
            <a:off x="7355840" y="2207410"/>
            <a:ext cx="3575876" cy="2065636"/>
          </a:xfrm>
          <a:prstGeom prst="rect">
            <a:avLst/>
          </a:prstGeom>
        </p:spPr>
        <p:txBody>
          <a:bodyPr lIns="0" tIns="0" rIns="0" bIns="0" rtlCol="0" anchor="t">
            <a:spAutoFit/>
          </a:bodyPr>
          <a:lstStyle/>
          <a:p>
            <a:pPr algn="ctr" rtl="1">
              <a:lnSpc>
                <a:spcPts val="8831"/>
              </a:lnSpc>
            </a:pPr>
            <a:r>
              <a:rPr lang="en-US" sz="6308" b="1">
                <a:solidFill>
                  <a:srgbClr val="000000"/>
                </a:solidFill>
                <a:latin typeface="UltimativyMF Bold"/>
                <a:ea typeface="UltimativyMF Bold"/>
                <a:cs typeface="UltimativyMF Bold"/>
                <a:sym typeface="UltimativyMF Bold"/>
              </a:rPr>
              <a:t>54%</a:t>
            </a:r>
            <a:r>
              <a:rPr lang="ar-EG" sz="6308" b="1">
                <a:solidFill>
                  <a:srgbClr val="000000"/>
                </a:solidFill>
                <a:latin typeface="UltimativyMF Bold"/>
                <a:ea typeface="UltimativyMF Bold"/>
                <a:cs typeface="UltimativyMF Bold"/>
                <a:sym typeface="UltimativyMF Bold"/>
                <a:rtl/>
              </a:rPr>
              <a:t> </a:t>
            </a:r>
          </a:p>
          <a:p>
            <a:pPr algn="ctr" rtl="1">
              <a:lnSpc>
                <a:spcPts val="3682"/>
              </a:lnSpc>
            </a:pPr>
            <a:r>
              <a:rPr lang="he-IL" sz="2630">
                <a:solidFill>
                  <a:srgbClr val="000000"/>
                </a:solidFill>
                <a:latin typeface="UltimativyMF Light"/>
                <a:ea typeface="UltimativyMF Light"/>
                <a:cs typeface="UltimativyMF Light"/>
                <a:sym typeface="UltimativyMF Light"/>
                <a:rtl/>
              </a:rPr>
              <a:t>מהערבים מרגישים שייכות למדינה (</a:t>
            </a:r>
            <a:r>
              <a:rPr lang="en-US" sz="2630">
                <a:solidFill>
                  <a:srgbClr val="000000"/>
                </a:solidFill>
                <a:latin typeface="UltimativyMF Light"/>
                <a:ea typeface="UltimativyMF Light"/>
                <a:cs typeface="UltimativyMF Light"/>
                <a:sym typeface="UltimativyMF Light"/>
              </a:rPr>
              <a:t>2025</a:t>
            </a:r>
            <a:r>
              <a:rPr lang="ar-EG" sz="2630">
                <a:solidFill>
                  <a:srgbClr val="000000"/>
                </a:solidFill>
                <a:latin typeface="UltimativyMF Light"/>
                <a:ea typeface="UltimativyMF Light"/>
                <a:cs typeface="UltimativyMF Light"/>
                <a:sym typeface="UltimativyMF Light"/>
                <a:rtl/>
              </a:rPr>
              <a:t>)</a:t>
            </a:r>
          </a:p>
        </p:txBody>
      </p:sp>
      <p:sp>
        <p:nvSpPr>
          <p:cNvPr id="12" name="TextBox 12"/>
          <p:cNvSpPr txBox="1"/>
          <p:nvPr/>
        </p:nvSpPr>
        <p:spPr>
          <a:xfrm>
            <a:off x="2873240" y="2207410"/>
            <a:ext cx="3575876" cy="2065636"/>
          </a:xfrm>
          <a:prstGeom prst="rect">
            <a:avLst/>
          </a:prstGeom>
        </p:spPr>
        <p:txBody>
          <a:bodyPr lIns="0" tIns="0" rIns="0" bIns="0" rtlCol="0" anchor="t">
            <a:spAutoFit/>
          </a:bodyPr>
          <a:lstStyle/>
          <a:p>
            <a:pPr algn="ctr" rtl="1">
              <a:lnSpc>
                <a:spcPts val="8831"/>
              </a:lnSpc>
            </a:pPr>
            <a:r>
              <a:rPr lang="en-US" sz="6308" b="1">
                <a:solidFill>
                  <a:srgbClr val="000000"/>
                </a:solidFill>
                <a:latin typeface="UltimativyMF Bold"/>
                <a:ea typeface="UltimativyMF Bold"/>
                <a:cs typeface="UltimativyMF Bold"/>
                <a:sym typeface="UltimativyMF Bold"/>
              </a:rPr>
              <a:t>21%</a:t>
            </a:r>
            <a:r>
              <a:rPr lang="ar-EG" sz="6308" b="1">
                <a:solidFill>
                  <a:srgbClr val="000000"/>
                </a:solidFill>
                <a:latin typeface="UltimativyMF Bold"/>
                <a:ea typeface="UltimativyMF Bold"/>
                <a:cs typeface="UltimativyMF Bold"/>
                <a:sym typeface="UltimativyMF Bold"/>
                <a:rtl/>
              </a:rPr>
              <a:t> </a:t>
            </a:r>
          </a:p>
          <a:p>
            <a:pPr algn="ctr" rtl="1">
              <a:lnSpc>
                <a:spcPts val="3682"/>
              </a:lnSpc>
            </a:pPr>
            <a:r>
              <a:rPr lang="he-IL" sz="2630">
                <a:solidFill>
                  <a:srgbClr val="000000"/>
                </a:solidFill>
                <a:latin typeface="UltimativyMF Light"/>
                <a:ea typeface="UltimativyMF Light"/>
                <a:cs typeface="UltimativyMF Light"/>
                <a:sym typeface="UltimativyMF Light"/>
                <a:rtl/>
              </a:rPr>
              <a:t>מאוכלוסיית ישראל – קבוצת המיעוט הגדולה</a:t>
            </a:r>
          </a:p>
        </p:txBody>
      </p:sp>
      <p:sp>
        <p:nvSpPr>
          <p:cNvPr id="13" name="TextBox 13"/>
          <p:cNvSpPr txBox="1"/>
          <p:nvPr/>
        </p:nvSpPr>
        <p:spPr>
          <a:xfrm>
            <a:off x="1028700" y="4710559"/>
            <a:ext cx="16759627" cy="3332844"/>
          </a:xfrm>
          <a:prstGeom prst="rect">
            <a:avLst/>
          </a:prstGeom>
        </p:spPr>
        <p:txBody>
          <a:bodyPr lIns="0" tIns="0" rIns="0" bIns="0" rtlCol="0" anchor="t">
            <a:spAutoFit/>
          </a:bodyPr>
          <a:lstStyle/>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כאזרחים: זכות בחירה, ייצוג בכנסת, גישה למוסדות המדינה, לימוד באוניברסיטאות</a:t>
            </a:r>
          </a:p>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פערים</a:t>
            </a:r>
            <a:r>
              <a:rPr lang="ar-EG" sz="1910">
                <a:solidFill>
                  <a:srgbClr val="000000"/>
                </a:solidFill>
                <a:latin typeface="UltimativyMF Light"/>
                <a:ea typeface="UltimativyMF Light"/>
                <a:cs typeface="UltimativyMF Light"/>
                <a:sym typeface="UltimativyMF Light"/>
                <a:rtl/>
              </a:rPr>
              <a:t> </a:t>
            </a:r>
            <a:r>
              <a:rPr lang="he-IL" sz="1910">
                <a:solidFill>
                  <a:srgbClr val="000000"/>
                </a:solidFill>
                <a:latin typeface="UltimativyMF Light"/>
                <a:ea typeface="UltimativyMF Light"/>
                <a:cs typeface="UltimativyMF Light"/>
                <a:sym typeface="UltimativyMF Light"/>
                <a:rtl/>
              </a:rPr>
              <a:t>עמוקים</a:t>
            </a:r>
            <a:r>
              <a:rPr lang="ar-EG" sz="1910">
                <a:solidFill>
                  <a:srgbClr val="000000"/>
                </a:solidFill>
                <a:latin typeface="UltimativyMF Light"/>
                <a:ea typeface="UltimativyMF Light"/>
                <a:cs typeface="UltimativyMF Light"/>
                <a:sym typeface="UltimativyMF Light"/>
                <a:rtl/>
              </a:rPr>
              <a:t>: </a:t>
            </a:r>
            <a:r>
              <a:rPr lang="he-IL" sz="1910">
                <a:solidFill>
                  <a:srgbClr val="000000"/>
                </a:solidFill>
                <a:latin typeface="UltimativyMF Light"/>
                <a:ea typeface="UltimativyMF Light"/>
                <a:cs typeface="UltimativyMF Light"/>
                <a:sym typeface="UltimativyMF Light"/>
                <a:rtl/>
              </a:rPr>
              <a:t>תקציבים</a:t>
            </a:r>
            <a:r>
              <a:rPr lang="ar-EG" sz="1910">
                <a:solidFill>
                  <a:srgbClr val="000000"/>
                </a:solidFill>
                <a:latin typeface="UltimativyMF Light"/>
                <a:ea typeface="UltimativyMF Light"/>
                <a:cs typeface="UltimativyMF Light"/>
                <a:sym typeface="UltimativyMF Light"/>
                <a:rtl/>
              </a:rPr>
              <a:t>, </a:t>
            </a:r>
            <a:r>
              <a:rPr lang="he-IL" sz="1910">
                <a:solidFill>
                  <a:srgbClr val="000000"/>
                </a:solidFill>
                <a:latin typeface="UltimativyMF Light"/>
                <a:ea typeface="UltimativyMF Light"/>
                <a:cs typeface="UltimativyMF Light"/>
                <a:sym typeface="UltimativyMF Light"/>
                <a:rtl/>
              </a:rPr>
              <a:t>תשתיות, ביטחון אישי, תעסוקה, ייצוג בכיר</a:t>
            </a:r>
          </a:p>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המתח: מדינת הלאום של העם היהודי – מול אזרחות שוויונית לכל</a:t>
            </a:r>
          </a:p>
          <a:p>
            <a:pPr algn="r" rtl="1">
              <a:lnSpc>
                <a:spcPts val="2674"/>
              </a:lnSpc>
            </a:pPr>
            <a:endParaRPr lang="he-IL" sz="1910">
              <a:solidFill>
                <a:srgbClr val="000000"/>
              </a:solidFill>
              <a:latin typeface="UltimativyMF Light"/>
              <a:ea typeface="UltimativyMF Light"/>
              <a:cs typeface="UltimativyMF Light"/>
              <a:sym typeface="UltimativyMF Light"/>
              <a:rtl/>
            </a:endParaRPr>
          </a:p>
          <a:p>
            <a:pPr algn="r" rtl="1">
              <a:lnSpc>
                <a:spcPts val="2674"/>
              </a:lnSpc>
            </a:pPr>
            <a:r>
              <a:rPr lang="he-IL" sz="1910">
                <a:solidFill>
                  <a:srgbClr val="000000"/>
                </a:solidFill>
                <a:latin typeface="UltimativyMF Light"/>
                <a:ea typeface="UltimativyMF Light"/>
                <a:cs typeface="UltimativyMF Light"/>
                <a:sym typeface="UltimativyMF Light"/>
                <a:rtl/>
              </a:rPr>
              <a:t>אנקדותות-</a:t>
            </a:r>
          </a:p>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רוב ערביי ישראל מוסלמים; לצידם נוצרים, דרוזים ובדואים, עם זהויות ומעמדות חברתיים שונים.</a:t>
            </a:r>
          </a:p>
          <a:p>
            <a:pPr marL="412517" lvl="1" indent="-206258" algn="r" rtl="1">
              <a:lnSpc>
                <a:spcPts val="2674"/>
              </a:lnSpc>
              <a:buFont typeface="Arial"/>
              <a:buChar char="•"/>
            </a:pPr>
            <a:r>
              <a:rPr lang="en-US" sz="1910">
                <a:solidFill>
                  <a:srgbClr val="000000"/>
                </a:solidFill>
                <a:latin typeface="UltimativyMF Light"/>
                <a:ea typeface="UltimativyMF Light"/>
                <a:cs typeface="UltimativyMF Light"/>
                <a:sym typeface="UltimativyMF Light"/>
              </a:rPr>
              <a:t>7</a:t>
            </a:r>
            <a:r>
              <a:rPr lang="he-IL" sz="1910">
                <a:solidFill>
                  <a:srgbClr val="000000"/>
                </a:solidFill>
                <a:latin typeface="UltimativyMF Light"/>
                <a:ea typeface="UltimativyMF Light"/>
                <a:cs typeface="UltimativyMF Light"/>
                <a:sym typeface="UltimativyMF Light"/>
                <a:rtl/>
              </a:rPr>
              <a:t> באוקטובר: </a:t>
            </a:r>
            <a:r>
              <a:rPr lang="en-US" sz="1910">
                <a:solidFill>
                  <a:srgbClr val="000000"/>
                </a:solidFill>
                <a:latin typeface="UltimativyMF Light"/>
                <a:ea typeface="UltimativyMF Light"/>
                <a:cs typeface="UltimativyMF Light"/>
                <a:sym typeface="UltimativyMF Light"/>
              </a:rPr>
              <a:t>23</a:t>
            </a:r>
            <a:r>
              <a:rPr lang="he-IL" sz="1910">
                <a:solidFill>
                  <a:srgbClr val="000000"/>
                </a:solidFill>
                <a:latin typeface="UltimativyMF Light"/>
                <a:ea typeface="UltimativyMF Light"/>
                <a:cs typeface="UltimativyMF Light"/>
                <a:sym typeface="UltimativyMF Light"/>
                <a:rtl/>
              </a:rPr>
              <a:t> ערבים אזרחים נרצחו, </a:t>
            </a:r>
            <a:r>
              <a:rPr lang="en-US" sz="1910">
                <a:solidFill>
                  <a:srgbClr val="000000"/>
                </a:solidFill>
                <a:latin typeface="UltimativyMF Light"/>
                <a:ea typeface="UltimativyMF Light"/>
                <a:cs typeface="UltimativyMF Light"/>
                <a:sym typeface="UltimativyMF Light"/>
              </a:rPr>
              <a:t>7</a:t>
            </a:r>
            <a:r>
              <a:rPr lang="he-IL" sz="1910">
                <a:solidFill>
                  <a:srgbClr val="000000"/>
                </a:solidFill>
                <a:latin typeface="UltimativyMF Light"/>
                <a:ea typeface="UltimativyMF Light"/>
                <a:cs typeface="UltimativyMF Light"/>
                <a:sym typeface="UltimativyMF Light"/>
                <a:rtl/>
              </a:rPr>
              <a:t> נחטפו; לוחמים ערבים השתתפו בפעולות הצלה</a:t>
            </a:r>
          </a:p>
          <a:p>
            <a:pPr marL="412517" lvl="1" indent="-206258" algn="r" rtl="1">
              <a:lnSpc>
                <a:spcPts val="2674"/>
              </a:lnSpc>
              <a:buFont typeface="Arial"/>
              <a:buChar char="•"/>
            </a:pPr>
            <a:r>
              <a:rPr lang="en-US" sz="1910">
                <a:solidFill>
                  <a:srgbClr val="000000"/>
                </a:solidFill>
                <a:latin typeface="UltimativyMF Light"/>
                <a:ea typeface="UltimativyMF Light"/>
                <a:cs typeface="UltimativyMF Light"/>
                <a:sym typeface="UltimativyMF Light"/>
              </a:rPr>
              <a:t>1948</a:t>
            </a:r>
            <a:r>
              <a:rPr lang="he-IL" sz="1910">
                <a:solidFill>
                  <a:srgbClr val="000000"/>
                </a:solidFill>
                <a:latin typeface="UltimativyMF Light"/>
                <a:ea typeface="UltimativyMF Light"/>
                <a:cs typeface="UltimativyMF Light"/>
                <a:sym typeface="UltimativyMF Light"/>
                <a:rtl/>
              </a:rPr>
              <a:t> מול היום: מ-</a:t>
            </a:r>
            <a:r>
              <a:rPr lang="en-US" sz="1910">
                <a:solidFill>
                  <a:srgbClr val="000000"/>
                </a:solidFill>
                <a:latin typeface="UltimativyMF Light"/>
                <a:ea typeface="UltimativyMF Light"/>
                <a:cs typeface="UltimativyMF Light"/>
                <a:sym typeface="UltimativyMF Light"/>
              </a:rPr>
              <a:t>156,000</a:t>
            </a:r>
            <a:r>
              <a:rPr lang="he-IL" sz="1910">
                <a:solidFill>
                  <a:srgbClr val="000000"/>
                </a:solidFill>
                <a:latin typeface="UltimativyMF Light"/>
                <a:ea typeface="UltimativyMF Light"/>
                <a:cs typeface="UltimativyMF Light"/>
                <a:sym typeface="UltimativyMF Light"/>
                <a:rtl/>
              </a:rPr>
              <a:t> ערבים אזרחים (</a:t>
            </a:r>
            <a:r>
              <a:rPr lang="en-US" sz="1910">
                <a:solidFill>
                  <a:srgbClr val="000000"/>
                </a:solidFill>
                <a:latin typeface="UltimativyMF Light"/>
                <a:ea typeface="UltimativyMF Light"/>
                <a:cs typeface="UltimativyMF Light"/>
                <a:sym typeface="UltimativyMF Light"/>
              </a:rPr>
              <a:t>15%</a:t>
            </a:r>
            <a:r>
              <a:rPr lang="he-IL" sz="1910">
                <a:solidFill>
                  <a:srgbClr val="000000"/>
                </a:solidFill>
                <a:latin typeface="UltimativyMF Light"/>
                <a:ea typeface="UltimativyMF Light"/>
                <a:cs typeface="UltimativyMF Light"/>
                <a:sym typeface="UltimativyMF Light"/>
                <a:rtl/>
              </a:rPr>
              <a:t> מהאוכלוסייה) לכ-</a:t>
            </a:r>
            <a:r>
              <a:rPr lang="en-US" sz="1910">
                <a:solidFill>
                  <a:srgbClr val="000000"/>
                </a:solidFill>
                <a:latin typeface="UltimativyMF Light"/>
                <a:ea typeface="UltimativyMF Light"/>
                <a:cs typeface="UltimativyMF Light"/>
                <a:sym typeface="UltimativyMF Light"/>
              </a:rPr>
              <a:t>2.1</a:t>
            </a:r>
            <a:r>
              <a:rPr lang="he-IL" sz="1910">
                <a:solidFill>
                  <a:srgbClr val="000000"/>
                </a:solidFill>
                <a:latin typeface="UltimativyMF Light"/>
                <a:ea typeface="UltimativyMF Light"/>
                <a:cs typeface="UltimativyMF Light"/>
                <a:sym typeface="UltimativyMF Light"/>
                <a:rtl/>
              </a:rPr>
              <a:t> מיליון (</a:t>
            </a:r>
            <a:r>
              <a:rPr lang="en-US" sz="1910">
                <a:solidFill>
                  <a:srgbClr val="000000"/>
                </a:solidFill>
                <a:latin typeface="UltimativyMF Light"/>
                <a:ea typeface="UltimativyMF Light"/>
                <a:cs typeface="UltimativyMF Light"/>
                <a:sym typeface="UltimativyMF Light"/>
              </a:rPr>
              <a:t>21%</a:t>
            </a:r>
            <a:r>
              <a:rPr lang="he-IL" sz="1910">
                <a:solidFill>
                  <a:srgbClr val="000000"/>
                </a:solidFill>
                <a:latin typeface="UltimativyMF Light"/>
                <a:ea typeface="UltimativyMF Light"/>
                <a:cs typeface="UltimativyMF Light"/>
                <a:sym typeface="UltimativyMF Light"/>
                <a:rtl/>
              </a:rPr>
              <a:t> מהישראלים).</a:t>
            </a:r>
          </a:p>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שיעור האוריינות וההשכלה הגבוהה של ערביי ישראל - מהגבוהים במזרח התיכון.</a:t>
            </a:r>
          </a:p>
          <a:p>
            <a:pPr marL="412517" lvl="1" indent="-206258" algn="r" rtl="1">
              <a:lnSpc>
                <a:spcPts val="2674"/>
              </a:lnSpc>
              <a:buFont typeface="Arial"/>
              <a:buChar char="•"/>
            </a:pPr>
            <a:r>
              <a:rPr lang="he-IL" sz="1910">
                <a:solidFill>
                  <a:srgbClr val="000000"/>
                </a:solidFill>
                <a:latin typeface="UltimativyMF Light"/>
                <a:ea typeface="UltimativyMF Light"/>
                <a:cs typeface="UltimativyMF Light"/>
                <a:sym typeface="UltimativyMF Light"/>
                <a:rtl/>
              </a:rPr>
              <a:t>רק בשנת </a:t>
            </a:r>
            <a:r>
              <a:rPr lang="en-US" sz="1910">
                <a:solidFill>
                  <a:srgbClr val="000000"/>
                </a:solidFill>
                <a:latin typeface="UltimativyMF Light"/>
                <a:ea typeface="UltimativyMF Light"/>
                <a:cs typeface="UltimativyMF Light"/>
                <a:sym typeface="UltimativyMF Light"/>
              </a:rPr>
              <a:t>2003</a:t>
            </a:r>
            <a:r>
              <a:rPr lang="he-IL" sz="1910">
                <a:solidFill>
                  <a:srgbClr val="000000"/>
                </a:solidFill>
                <a:latin typeface="UltimativyMF Light"/>
                <a:ea typeface="UltimativyMF Light"/>
                <a:cs typeface="UltimativyMF Light"/>
                <a:sym typeface="UltimativyMF Light"/>
                <a:rtl/>
              </a:rPr>
              <a:t> מונה שופט ערבי-ישראלי ראשון לתפקיד שופט בבית המשפט העליון - השופט סלים ג'ובראן (נוצרי-מרוני). שופט מוסלמי מונה לראשונה רק ב-</a:t>
            </a:r>
            <a:r>
              <a:rPr lang="en-US" sz="1910">
                <a:solidFill>
                  <a:srgbClr val="000000"/>
                </a:solidFill>
                <a:latin typeface="UltimativyMF Light"/>
                <a:ea typeface="UltimativyMF Light"/>
                <a:cs typeface="UltimativyMF Light"/>
                <a:sym typeface="UltimativyMF Light"/>
              </a:rPr>
              <a:t>2022</a:t>
            </a:r>
            <a:r>
              <a:rPr lang="he-IL" sz="1910">
                <a:solidFill>
                  <a:srgbClr val="000000"/>
                </a:solidFill>
                <a:latin typeface="UltimativyMF Light"/>
                <a:ea typeface="UltimativyMF Light"/>
                <a:cs typeface="UltimativyMF Light"/>
                <a:sym typeface="UltimativyMF Light"/>
                <a:rtl/>
              </a:rPr>
              <a:t> (השופט ח'אלד כבוב).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sp>
        <p:nvSpPr>
          <p:cNvPr id="3" name="TextBox 3"/>
          <p:cNvSpPr txBox="1"/>
          <p:nvPr/>
        </p:nvSpPr>
        <p:spPr>
          <a:xfrm>
            <a:off x="616484" y="295265"/>
            <a:ext cx="17054857" cy="5579515"/>
          </a:xfrm>
          <a:prstGeom prst="rect">
            <a:avLst/>
          </a:prstGeom>
        </p:spPr>
        <p:txBody>
          <a:bodyPr lIns="0" tIns="0" rIns="0" bIns="0" rtlCol="0" anchor="t">
            <a:spAutoFit/>
          </a:bodyPr>
          <a:lstStyle/>
          <a:p>
            <a:pPr marL="0" lvl="0" indent="0" algn="ctr" rtl="1">
              <a:lnSpc>
                <a:spcPts val="22594"/>
              </a:lnSpc>
              <a:spcBef>
                <a:spcPct val="0"/>
              </a:spcBef>
            </a:pPr>
            <a:r>
              <a:rPr lang="he-IL" sz="16138" b="1" u="none" strike="noStrike">
                <a:solidFill>
                  <a:srgbClr val="0F57A3"/>
                </a:solidFill>
                <a:latin typeface="UltimativyMF Bold"/>
                <a:ea typeface="UltimativyMF Bold"/>
                <a:cs typeface="UltimativyMF Bold"/>
                <a:sym typeface="UltimativyMF Bold"/>
                <a:rtl/>
              </a:rPr>
              <a:t>הצעה לתכנית חינוכית </a:t>
            </a:r>
          </a:p>
          <a:p>
            <a:pPr marL="0" lvl="0" indent="0" algn="ctr" rtl="1">
              <a:lnSpc>
                <a:spcPts val="22594"/>
              </a:lnSpc>
              <a:spcBef>
                <a:spcPct val="0"/>
              </a:spcBef>
            </a:pPr>
            <a:r>
              <a:rPr lang="he-IL" sz="16138" b="1" u="none" strike="noStrike">
                <a:solidFill>
                  <a:srgbClr val="0F57A3"/>
                </a:solidFill>
                <a:latin typeface="UltimativyMF Bold"/>
                <a:ea typeface="UltimativyMF Bold"/>
                <a:cs typeface="UltimativyMF Bold"/>
                <a:sym typeface="UltimativyMF Bold"/>
                <a:rtl/>
              </a:rPr>
              <a:t>הבחירות לכנסת ה-</a:t>
            </a:r>
            <a:r>
              <a:rPr lang="en-US" sz="16138" b="1" u="none" strike="noStrike">
                <a:solidFill>
                  <a:srgbClr val="0F57A3"/>
                </a:solidFill>
                <a:latin typeface="UltimativyMF Bold"/>
                <a:ea typeface="UltimativyMF Bold"/>
                <a:cs typeface="UltimativyMF Bold"/>
                <a:sym typeface="UltimativyMF Bold"/>
              </a:rPr>
              <a:t>26</a:t>
            </a:r>
          </a:p>
        </p:txBody>
      </p:sp>
      <p:grpSp>
        <p:nvGrpSpPr>
          <p:cNvPr id="4" name="Group 4"/>
          <p:cNvGrpSpPr/>
          <p:nvPr/>
        </p:nvGrpSpPr>
        <p:grpSpPr>
          <a:xfrm>
            <a:off x="14524230" y="6627623"/>
            <a:ext cx="3147111" cy="798193"/>
            <a:chOff x="0" y="0"/>
            <a:chExt cx="4196148" cy="1064258"/>
          </a:xfrm>
        </p:grpSpPr>
        <p:grpSp>
          <p:nvGrpSpPr>
            <p:cNvPr id="5" name="Group 5"/>
            <p:cNvGrpSpPr/>
            <p:nvPr/>
          </p:nvGrpSpPr>
          <p:grpSpPr>
            <a:xfrm>
              <a:off x="0" y="0"/>
              <a:ext cx="4196148" cy="1064258"/>
              <a:chOff x="0" y="0"/>
              <a:chExt cx="828869" cy="210224"/>
            </a:xfrm>
          </p:grpSpPr>
          <p:sp>
            <p:nvSpPr>
              <p:cNvPr id="6" name="Freeform 6"/>
              <p:cNvSpPr/>
              <p:nvPr/>
            </p:nvSpPr>
            <p:spPr>
              <a:xfrm>
                <a:off x="0" y="0"/>
                <a:ext cx="828869" cy="210224"/>
              </a:xfrm>
              <a:custGeom>
                <a:avLst/>
                <a:gdLst/>
                <a:ahLst/>
                <a:cxnLst/>
                <a:rect l="l" t="t" r="r" b="b"/>
                <a:pathLst>
                  <a:path w="828869" h="210224">
                    <a:moveTo>
                      <a:pt x="105112" y="0"/>
                    </a:moveTo>
                    <a:lnTo>
                      <a:pt x="723757" y="0"/>
                    </a:lnTo>
                    <a:cubicBezTo>
                      <a:pt x="751634" y="0"/>
                      <a:pt x="778370" y="11074"/>
                      <a:pt x="798082" y="30787"/>
                    </a:cubicBezTo>
                    <a:cubicBezTo>
                      <a:pt x="817794" y="50499"/>
                      <a:pt x="828869" y="77234"/>
                      <a:pt x="828869" y="105112"/>
                    </a:cubicBezTo>
                    <a:lnTo>
                      <a:pt x="828869" y="105112"/>
                    </a:lnTo>
                    <a:cubicBezTo>
                      <a:pt x="828869" y="163164"/>
                      <a:pt x="781808" y="210224"/>
                      <a:pt x="723757"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7" name="TextBox 7"/>
              <p:cNvSpPr txBox="1"/>
              <p:nvPr/>
            </p:nvSpPr>
            <p:spPr>
              <a:xfrm>
                <a:off x="0" y="-47625"/>
                <a:ext cx="828869" cy="257849"/>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289421" y="94081"/>
              <a:ext cx="3535958" cy="783166"/>
            </a:xfrm>
            <a:prstGeom prst="rect">
              <a:avLst/>
            </a:prstGeom>
          </p:spPr>
          <p:txBody>
            <a:bodyPr lIns="0" tIns="0" rIns="0" bIns="0" rtlCol="0" anchor="t">
              <a:spAutoFit/>
            </a:bodyPr>
            <a:lstStyle/>
            <a:p>
              <a:pPr algn="ctr" rtl="1">
                <a:lnSpc>
                  <a:spcPts val="4900"/>
                </a:lnSpc>
                <a:spcBef>
                  <a:spcPct val="0"/>
                </a:spcBef>
              </a:pPr>
              <a:r>
                <a:rPr lang="he-IL" sz="3500" b="1">
                  <a:solidFill>
                    <a:srgbClr val="000000"/>
                  </a:solidFill>
                  <a:latin typeface="UltimativyMF Heavy"/>
                  <a:ea typeface="UltimativyMF Heavy"/>
                  <a:cs typeface="UltimativyMF Heavy"/>
                  <a:sym typeface="UltimativyMF Heavy"/>
                  <a:rtl/>
                </a:rPr>
                <a:t>מגילת העצמאות</a:t>
              </a:r>
            </a:p>
          </p:txBody>
        </p:sp>
      </p:grpSp>
      <p:grpSp>
        <p:nvGrpSpPr>
          <p:cNvPr id="9" name="Group 9"/>
          <p:cNvGrpSpPr/>
          <p:nvPr/>
        </p:nvGrpSpPr>
        <p:grpSpPr>
          <a:xfrm>
            <a:off x="11092915" y="6627623"/>
            <a:ext cx="3086100" cy="798193"/>
            <a:chOff x="0" y="0"/>
            <a:chExt cx="4114800" cy="1064258"/>
          </a:xfrm>
        </p:grpSpPr>
        <p:sp>
          <p:nvSpPr>
            <p:cNvPr id="10" name="TextBox 10"/>
            <p:cNvSpPr txBox="1"/>
            <p:nvPr/>
          </p:nvSpPr>
          <p:spPr>
            <a:xfrm>
              <a:off x="165616" y="94081"/>
              <a:ext cx="3806825" cy="783166"/>
            </a:xfrm>
            <a:prstGeom prst="rect">
              <a:avLst/>
            </a:prstGeom>
          </p:spPr>
          <p:txBody>
            <a:bodyPr lIns="0" tIns="0" rIns="0" bIns="0" rtlCol="0" anchor="t">
              <a:spAutoFit/>
            </a:bodyPr>
            <a:lstStyle/>
            <a:p>
              <a:pPr algn="ctr" rtl="1">
                <a:lnSpc>
                  <a:spcPts val="4900"/>
                </a:lnSpc>
                <a:spcBef>
                  <a:spcPct val="0"/>
                </a:spcBef>
              </a:pPr>
              <a:r>
                <a:rPr lang="he-IL" sz="3500" b="1">
                  <a:solidFill>
                    <a:srgbClr val="000000"/>
                  </a:solidFill>
                  <a:latin typeface="UltimativyMF Heavy"/>
                  <a:ea typeface="UltimativyMF Heavy"/>
                  <a:cs typeface="UltimativyMF Heavy"/>
                  <a:sym typeface="UltimativyMF Heavy"/>
                  <a:rtl/>
                </a:rPr>
                <a:t>יהודית ודמוקרטית</a:t>
              </a:r>
            </a:p>
          </p:txBody>
        </p:sp>
        <p:grpSp>
          <p:nvGrpSpPr>
            <p:cNvPr id="11" name="Group 11"/>
            <p:cNvGrpSpPr/>
            <p:nvPr/>
          </p:nvGrpSpPr>
          <p:grpSpPr>
            <a:xfrm>
              <a:off x="0" y="0"/>
              <a:ext cx="4114800" cy="1064258"/>
              <a:chOff x="0" y="0"/>
              <a:chExt cx="812800" cy="210224"/>
            </a:xfrm>
          </p:grpSpPr>
          <p:sp>
            <p:nvSpPr>
              <p:cNvPr id="12" name="Freeform 12"/>
              <p:cNvSpPr/>
              <p:nvPr/>
            </p:nvSpPr>
            <p:spPr>
              <a:xfrm>
                <a:off x="0" y="0"/>
                <a:ext cx="812800" cy="210224"/>
              </a:xfrm>
              <a:custGeom>
                <a:avLst/>
                <a:gdLst/>
                <a:ahLst/>
                <a:cxnLst/>
                <a:rect l="l" t="t" r="r" b="b"/>
                <a:pathLst>
                  <a:path w="812800" h="210224">
                    <a:moveTo>
                      <a:pt x="105112" y="0"/>
                    </a:moveTo>
                    <a:lnTo>
                      <a:pt x="707688" y="0"/>
                    </a:lnTo>
                    <a:cubicBezTo>
                      <a:pt x="735566" y="0"/>
                      <a:pt x="762301" y="11074"/>
                      <a:pt x="782013" y="30787"/>
                    </a:cubicBezTo>
                    <a:cubicBezTo>
                      <a:pt x="801726" y="50499"/>
                      <a:pt x="812800" y="77234"/>
                      <a:pt x="812800" y="105112"/>
                    </a:cubicBezTo>
                    <a:lnTo>
                      <a:pt x="812800" y="105112"/>
                    </a:lnTo>
                    <a:cubicBezTo>
                      <a:pt x="812800" y="163164"/>
                      <a:pt x="765740" y="210224"/>
                      <a:pt x="707688"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13" name="TextBox 13"/>
              <p:cNvSpPr txBox="1"/>
              <p:nvPr/>
            </p:nvSpPr>
            <p:spPr>
              <a:xfrm>
                <a:off x="0" y="-47625"/>
                <a:ext cx="812800" cy="257849"/>
              </a:xfrm>
              <a:prstGeom prst="rect">
                <a:avLst/>
              </a:prstGeom>
            </p:spPr>
            <p:txBody>
              <a:bodyPr lIns="50800" tIns="50800" rIns="50800" bIns="50800" rtlCol="0" anchor="ctr"/>
              <a:lstStyle/>
              <a:p>
                <a:pPr algn="ctr">
                  <a:lnSpc>
                    <a:spcPts val="2659"/>
                  </a:lnSpc>
                </a:pPr>
                <a:endParaRPr/>
              </a:p>
            </p:txBody>
          </p:sp>
        </p:grpSp>
      </p:grpSp>
      <p:grpSp>
        <p:nvGrpSpPr>
          <p:cNvPr id="14" name="Group 14"/>
          <p:cNvGrpSpPr/>
          <p:nvPr/>
        </p:nvGrpSpPr>
        <p:grpSpPr>
          <a:xfrm>
            <a:off x="8836059" y="6627623"/>
            <a:ext cx="1911641" cy="798193"/>
            <a:chOff x="0" y="0"/>
            <a:chExt cx="2548855" cy="1064258"/>
          </a:xfrm>
        </p:grpSpPr>
        <p:sp>
          <p:nvSpPr>
            <p:cNvPr id="15" name="TextBox 15"/>
            <p:cNvSpPr txBox="1"/>
            <p:nvPr/>
          </p:nvSpPr>
          <p:spPr>
            <a:xfrm>
              <a:off x="197622" y="94081"/>
              <a:ext cx="2137945" cy="783166"/>
            </a:xfrm>
            <a:prstGeom prst="rect">
              <a:avLst/>
            </a:prstGeom>
          </p:spPr>
          <p:txBody>
            <a:bodyPr lIns="0" tIns="0" rIns="0" bIns="0" rtlCol="0" anchor="t">
              <a:spAutoFit/>
            </a:bodyPr>
            <a:lstStyle/>
            <a:p>
              <a:pPr algn="ctr" rtl="1">
                <a:lnSpc>
                  <a:spcPts val="4900"/>
                </a:lnSpc>
              </a:pPr>
              <a:r>
                <a:rPr lang="he-IL" sz="3500" b="1">
                  <a:solidFill>
                    <a:srgbClr val="000000"/>
                  </a:solidFill>
                  <a:latin typeface="UltimativyMF Heavy"/>
                  <a:ea typeface="UltimativyMF Heavy"/>
                  <a:cs typeface="UltimativyMF Heavy"/>
                  <a:sym typeface="UltimativyMF Heavy"/>
                  <a:rtl/>
                </a:rPr>
                <a:t>חוקי יסוד</a:t>
              </a:r>
            </a:p>
          </p:txBody>
        </p:sp>
        <p:grpSp>
          <p:nvGrpSpPr>
            <p:cNvPr id="16" name="Group 16"/>
            <p:cNvGrpSpPr/>
            <p:nvPr/>
          </p:nvGrpSpPr>
          <p:grpSpPr>
            <a:xfrm>
              <a:off x="0" y="0"/>
              <a:ext cx="2548855" cy="1064258"/>
              <a:chOff x="0" y="0"/>
              <a:chExt cx="503478" cy="210224"/>
            </a:xfrm>
          </p:grpSpPr>
          <p:sp>
            <p:nvSpPr>
              <p:cNvPr id="17" name="Freeform 17"/>
              <p:cNvSpPr/>
              <p:nvPr/>
            </p:nvSpPr>
            <p:spPr>
              <a:xfrm>
                <a:off x="0" y="0"/>
                <a:ext cx="503478" cy="210224"/>
              </a:xfrm>
              <a:custGeom>
                <a:avLst/>
                <a:gdLst/>
                <a:ahLst/>
                <a:cxnLst/>
                <a:rect l="l" t="t" r="r" b="b"/>
                <a:pathLst>
                  <a:path w="503478" h="210224">
                    <a:moveTo>
                      <a:pt x="105112" y="0"/>
                    </a:moveTo>
                    <a:lnTo>
                      <a:pt x="398366" y="0"/>
                    </a:lnTo>
                    <a:cubicBezTo>
                      <a:pt x="456417" y="0"/>
                      <a:pt x="503478" y="47060"/>
                      <a:pt x="503478" y="105112"/>
                    </a:cubicBezTo>
                    <a:lnTo>
                      <a:pt x="503478" y="105112"/>
                    </a:lnTo>
                    <a:cubicBezTo>
                      <a:pt x="503478" y="132989"/>
                      <a:pt x="492403" y="159725"/>
                      <a:pt x="472691" y="179437"/>
                    </a:cubicBezTo>
                    <a:cubicBezTo>
                      <a:pt x="452979" y="199150"/>
                      <a:pt x="426243" y="210224"/>
                      <a:pt x="398366"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18" name="TextBox 18"/>
              <p:cNvSpPr txBox="1"/>
              <p:nvPr/>
            </p:nvSpPr>
            <p:spPr>
              <a:xfrm>
                <a:off x="0" y="-47625"/>
                <a:ext cx="503478" cy="257849"/>
              </a:xfrm>
              <a:prstGeom prst="rect">
                <a:avLst/>
              </a:prstGeom>
            </p:spPr>
            <p:txBody>
              <a:bodyPr lIns="50800" tIns="50800" rIns="50800" bIns="50800" rtlCol="0" anchor="ctr"/>
              <a:lstStyle/>
              <a:p>
                <a:pPr algn="ctr">
                  <a:lnSpc>
                    <a:spcPts val="2659"/>
                  </a:lnSpc>
                </a:pPr>
                <a:endParaRPr/>
              </a:p>
            </p:txBody>
          </p:sp>
        </p:grpSp>
      </p:grpSp>
      <p:grpSp>
        <p:nvGrpSpPr>
          <p:cNvPr id="19" name="Group 19"/>
          <p:cNvGrpSpPr/>
          <p:nvPr/>
        </p:nvGrpSpPr>
        <p:grpSpPr>
          <a:xfrm>
            <a:off x="6655467" y="6627623"/>
            <a:ext cx="1835378" cy="798193"/>
            <a:chOff x="0" y="0"/>
            <a:chExt cx="2447170" cy="1064258"/>
          </a:xfrm>
        </p:grpSpPr>
        <p:sp>
          <p:nvSpPr>
            <p:cNvPr id="20" name="TextBox 20"/>
            <p:cNvSpPr txBox="1"/>
            <p:nvPr/>
          </p:nvSpPr>
          <p:spPr>
            <a:xfrm>
              <a:off x="286803" y="102446"/>
              <a:ext cx="1873565" cy="783166"/>
            </a:xfrm>
            <a:prstGeom prst="rect">
              <a:avLst/>
            </a:prstGeom>
          </p:spPr>
          <p:txBody>
            <a:bodyPr lIns="0" tIns="0" rIns="0" bIns="0" rtlCol="0" anchor="t">
              <a:spAutoFit/>
            </a:bodyPr>
            <a:lstStyle/>
            <a:p>
              <a:pPr algn="ctr" rtl="1">
                <a:lnSpc>
                  <a:spcPts val="4900"/>
                </a:lnSpc>
              </a:pPr>
              <a:r>
                <a:rPr lang="he-IL" sz="3500" b="1">
                  <a:solidFill>
                    <a:srgbClr val="000000"/>
                  </a:solidFill>
                  <a:latin typeface="UltimativyMF Heavy"/>
                  <a:ea typeface="UltimativyMF Heavy"/>
                  <a:cs typeface="UltimativyMF Heavy"/>
                  <a:sym typeface="UltimativyMF Heavy"/>
                  <a:rtl/>
                </a:rPr>
                <a:t>הרשויות</a:t>
              </a:r>
            </a:p>
          </p:txBody>
        </p:sp>
        <p:grpSp>
          <p:nvGrpSpPr>
            <p:cNvPr id="21" name="Group 21"/>
            <p:cNvGrpSpPr/>
            <p:nvPr/>
          </p:nvGrpSpPr>
          <p:grpSpPr>
            <a:xfrm>
              <a:off x="0" y="0"/>
              <a:ext cx="2447170" cy="1064258"/>
              <a:chOff x="0" y="0"/>
              <a:chExt cx="483392" cy="210224"/>
            </a:xfrm>
          </p:grpSpPr>
          <p:sp>
            <p:nvSpPr>
              <p:cNvPr id="22" name="Freeform 22"/>
              <p:cNvSpPr/>
              <p:nvPr/>
            </p:nvSpPr>
            <p:spPr>
              <a:xfrm>
                <a:off x="0" y="0"/>
                <a:ext cx="483392" cy="210224"/>
              </a:xfrm>
              <a:custGeom>
                <a:avLst/>
                <a:gdLst/>
                <a:ahLst/>
                <a:cxnLst/>
                <a:rect l="l" t="t" r="r" b="b"/>
                <a:pathLst>
                  <a:path w="483392" h="210224">
                    <a:moveTo>
                      <a:pt x="105112" y="0"/>
                    </a:moveTo>
                    <a:lnTo>
                      <a:pt x="378280" y="0"/>
                    </a:lnTo>
                    <a:cubicBezTo>
                      <a:pt x="406157" y="0"/>
                      <a:pt x="432893" y="11074"/>
                      <a:pt x="452605" y="30787"/>
                    </a:cubicBezTo>
                    <a:cubicBezTo>
                      <a:pt x="472317" y="50499"/>
                      <a:pt x="483392" y="77234"/>
                      <a:pt x="483392" y="105112"/>
                    </a:cubicBezTo>
                    <a:lnTo>
                      <a:pt x="483392" y="105112"/>
                    </a:lnTo>
                    <a:cubicBezTo>
                      <a:pt x="483392" y="163164"/>
                      <a:pt x="436331" y="210224"/>
                      <a:pt x="378280"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23" name="TextBox 23"/>
              <p:cNvSpPr txBox="1"/>
              <p:nvPr/>
            </p:nvSpPr>
            <p:spPr>
              <a:xfrm>
                <a:off x="0" y="-47625"/>
                <a:ext cx="483392" cy="257849"/>
              </a:xfrm>
              <a:prstGeom prst="rect">
                <a:avLst/>
              </a:prstGeom>
            </p:spPr>
            <p:txBody>
              <a:bodyPr lIns="50800" tIns="50800" rIns="50800" bIns="50800" rtlCol="0" anchor="ctr"/>
              <a:lstStyle/>
              <a:p>
                <a:pPr algn="ctr">
                  <a:lnSpc>
                    <a:spcPts val="2659"/>
                  </a:lnSpc>
                </a:pPr>
                <a:endParaRPr/>
              </a:p>
            </p:txBody>
          </p:sp>
        </p:grpSp>
      </p:grpSp>
      <p:grpSp>
        <p:nvGrpSpPr>
          <p:cNvPr id="24" name="Group 24"/>
          <p:cNvGrpSpPr/>
          <p:nvPr/>
        </p:nvGrpSpPr>
        <p:grpSpPr>
          <a:xfrm>
            <a:off x="4108810" y="6627623"/>
            <a:ext cx="2201443" cy="798193"/>
            <a:chOff x="0" y="0"/>
            <a:chExt cx="2935257" cy="1064258"/>
          </a:xfrm>
        </p:grpSpPr>
        <p:sp>
          <p:nvSpPr>
            <p:cNvPr id="25" name="TextBox 25"/>
            <p:cNvSpPr txBox="1"/>
            <p:nvPr/>
          </p:nvSpPr>
          <p:spPr>
            <a:xfrm>
              <a:off x="268662" y="102446"/>
              <a:ext cx="2397934" cy="783166"/>
            </a:xfrm>
            <a:prstGeom prst="rect">
              <a:avLst/>
            </a:prstGeom>
          </p:spPr>
          <p:txBody>
            <a:bodyPr lIns="0" tIns="0" rIns="0" bIns="0" rtlCol="0" anchor="t">
              <a:spAutoFit/>
            </a:bodyPr>
            <a:lstStyle/>
            <a:p>
              <a:pPr algn="ctr" rtl="1">
                <a:lnSpc>
                  <a:spcPts val="4900"/>
                </a:lnSpc>
              </a:pPr>
              <a:r>
                <a:rPr lang="he-IL" sz="3500" b="1">
                  <a:solidFill>
                    <a:srgbClr val="000000"/>
                  </a:solidFill>
                  <a:latin typeface="UltimativyMF Heavy"/>
                  <a:ea typeface="UltimativyMF Heavy"/>
                  <a:cs typeface="UltimativyMF Heavy"/>
                  <a:sym typeface="UltimativyMF Heavy"/>
                  <a:rtl/>
                </a:rPr>
                <a:t>זכויות יסוד</a:t>
              </a:r>
            </a:p>
          </p:txBody>
        </p:sp>
        <p:grpSp>
          <p:nvGrpSpPr>
            <p:cNvPr id="26" name="Group 26"/>
            <p:cNvGrpSpPr/>
            <p:nvPr/>
          </p:nvGrpSpPr>
          <p:grpSpPr>
            <a:xfrm>
              <a:off x="0" y="0"/>
              <a:ext cx="2935257" cy="1064258"/>
              <a:chOff x="0" y="0"/>
              <a:chExt cx="579804" cy="210224"/>
            </a:xfrm>
          </p:grpSpPr>
          <p:sp>
            <p:nvSpPr>
              <p:cNvPr id="27" name="Freeform 27"/>
              <p:cNvSpPr/>
              <p:nvPr/>
            </p:nvSpPr>
            <p:spPr>
              <a:xfrm>
                <a:off x="0" y="0"/>
                <a:ext cx="579804" cy="210224"/>
              </a:xfrm>
              <a:custGeom>
                <a:avLst/>
                <a:gdLst/>
                <a:ahLst/>
                <a:cxnLst/>
                <a:rect l="l" t="t" r="r" b="b"/>
                <a:pathLst>
                  <a:path w="579804" h="210224">
                    <a:moveTo>
                      <a:pt x="105112" y="0"/>
                    </a:moveTo>
                    <a:lnTo>
                      <a:pt x="474692" y="0"/>
                    </a:lnTo>
                    <a:cubicBezTo>
                      <a:pt x="502569" y="0"/>
                      <a:pt x="529305" y="11074"/>
                      <a:pt x="549017" y="30787"/>
                    </a:cubicBezTo>
                    <a:cubicBezTo>
                      <a:pt x="568730" y="50499"/>
                      <a:pt x="579804" y="77234"/>
                      <a:pt x="579804" y="105112"/>
                    </a:cubicBezTo>
                    <a:lnTo>
                      <a:pt x="579804" y="105112"/>
                    </a:lnTo>
                    <a:cubicBezTo>
                      <a:pt x="579804" y="163164"/>
                      <a:pt x="532744" y="210224"/>
                      <a:pt x="474692"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28" name="TextBox 28"/>
              <p:cNvSpPr txBox="1"/>
              <p:nvPr/>
            </p:nvSpPr>
            <p:spPr>
              <a:xfrm>
                <a:off x="0" y="-47625"/>
                <a:ext cx="579804" cy="257849"/>
              </a:xfrm>
              <a:prstGeom prst="rect">
                <a:avLst/>
              </a:prstGeom>
            </p:spPr>
            <p:txBody>
              <a:bodyPr lIns="50800" tIns="50800" rIns="50800" bIns="50800" rtlCol="0" anchor="ctr"/>
              <a:lstStyle/>
              <a:p>
                <a:pPr algn="ctr">
                  <a:lnSpc>
                    <a:spcPts val="2659"/>
                  </a:lnSpc>
                </a:pPr>
                <a:endParaRPr/>
              </a:p>
            </p:txBody>
          </p:sp>
        </p:grpSp>
      </p:grpSp>
      <p:grpSp>
        <p:nvGrpSpPr>
          <p:cNvPr id="29" name="Group 29"/>
          <p:cNvGrpSpPr/>
          <p:nvPr/>
        </p:nvGrpSpPr>
        <p:grpSpPr>
          <a:xfrm>
            <a:off x="616484" y="6627623"/>
            <a:ext cx="3147111" cy="798193"/>
            <a:chOff x="0" y="0"/>
            <a:chExt cx="4196148" cy="1064258"/>
          </a:xfrm>
        </p:grpSpPr>
        <p:sp>
          <p:nvSpPr>
            <p:cNvPr id="30" name="TextBox 30"/>
            <p:cNvSpPr txBox="1"/>
            <p:nvPr/>
          </p:nvSpPr>
          <p:spPr>
            <a:xfrm>
              <a:off x="225178" y="102446"/>
              <a:ext cx="3724227" cy="783166"/>
            </a:xfrm>
            <a:prstGeom prst="rect">
              <a:avLst/>
            </a:prstGeom>
          </p:spPr>
          <p:txBody>
            <a:bodyPr lIns="0" tIns="0" rIns="0" bIns="0" rtlCol="0" anchor="t">
              <a:spAutoFit/>
            </a:bodyPr>
            <a:lstStyle/>
            <a:p>
              <a:pPr algn="ctr" rtl="1">
                <a:lnSpc>
                  <a:spcPts val="4900"/>
                </a:lnSpc>
              </a:pPr>
              <a:r>
                <a:rPr lang="he-IL" sz="3500" b="1">
                  <a:solidFill>
                    <a:srgbClr val="000000"/>
                  </a:solidFill>
                  <a:latin typeface="UltimativyMF Heavy"/>
                  <a:ea typeface="UltimativyMF Heavy"/>
                  <a:cs typeface="UltimativyMF Heavy"/>
                  <a:sym typeface="UltimativyMF Heavy"/>
                  <a:rtl/>
                </a:rPr>
                <a:t>אתגרים עכשוויים</a:t>
              </a:r>
            </a:p>
          </p:txBody>
        </p:sp>
        <p:grpSp>
          <p:nvGrpSpPr>
            <p:cNvPr id="31" name="Group 31"/>
            <p:cNvGrpSpPr/>
            <p:nvPr/>
          </p:nvGrpSpPr>
          <p:grpSpPr>
            <a:xfrm>
              <a:off x="0" y="0"/>
              <a:ext cx="4196148" cy="1064258"/>
              <a:chOff x="0" y="0"/>
              <a:chExt cx="828869" cy="210224"/>
            </a:xfrm>
          </p:grpSpPr>
          <p:sp>
            <p:nvSpPr>
              <p:cNvPr id="32" name="Freeform 32"/>
              <p:cNvSpPr/>
              <p:nvPr/>
            </p:nvSpPr>
            <p:spPr>
              <a:xfrm>
                <a:off x="0" y="0"/>
                <a:ext cx="828869" cy="210224"/>
              </a:xfrm>
              <a:custGeom>
                <a:avLst/>
                <a:gdLst/>
                <a:ahLst/>
                <a:cxnLst/>
                <a:rect l="l" t="t" r="r" b="b"/>
                <a:pathLst>
                  <a:path w="828869" h="210224">
                    <a:moveTo>
                      <a:pt x="105112" y="0"/>
                    </a:moveTo>
                    <a:lnTo>
                      <a:pt x="723757" y="0"/>
                    </a:lnTo>
                    <a:cubicBezTo>
                      <a:pt x="751634" y="0"/>
                      <a:pt x="778370" y="11074"/>
                      <a:pt x="798082" y="30787"/>
                    </a:cubicBezTo>
                    <a:cubicBezTo>
                      <a:pt x="817794" y="50499"/>
                      <a:pt x="828869" y="77234"/>
                      <a:pt x="828869" y="105112"/>
                    </a:cubicBezTo>
                    <a:lnTo>
                      <a:pt x="828869" y="105112"/>
                    </a:lnTo>
                    <a:cubicBezTo>
                      <a:pt x="828869" y="163164"/>
                      <a:pt x="781808" y="210224"/>
                      <a:pt x="723757" y="210224"/>
                    </a:cubicBezTo>
                    <a:lnTo>
                      <a:pt x="105112" y="210224"/>
                    </a:lnTo>
                    <a:cubicBezTo>
                      <a:pt x="77234" y="210224"/>
                      <a:pt x="50499" y="199150"/>
                      <a:pt x="30787" y="179437"/>
                    </a:cubicBezTo>
                    <a:cubicBezTo>
                      <a:pt x="11074" y="159725"/>
                      <a:pt x="0" y="132989"/>
                      <a:pt x="0" y="105112"/>
                    </a:cubicBezTo>
                    <a:lnTo>
                      <a:pt x="0" y="105112"/>
                    </a:lnTo>
                    <a:cubicBezTo>
                      <a:pt x="0" y="77234"/>
                      <a:pt x="11074" y="50499"/>
                      <a:pt x="30787" y="30787"/>
                    </a:cubicBezTo>
                    <a:cubicBezTo>
                      <a:pt x="50499" y="11074"/>
                      <a:pt x="77234" y="0"/>
                      <a:pt x="105112" y="0"/>
                    </a:cubicBezTo>
                    <a:close/>
                  </a:path>
                </a:pathLst>
              </a:custGeom>
              <a:ln w="38100" cap="rnd">
                <a:solidFill>
                  <a:srgbClr val="0F57A3"/>
                </a:solidFill>
                <a:prstDash val="solid"/>
                <a:round/>
              </a:ln>
            </p:spPr>
            <p:txBody>
              <a:bodyPr/>
              <a:lstStyle/>
              <a:p>
                <a:endParaRPr lang="he-IL"/>
              </a:p>
            </p:txBody>
          </p:sp>
          <p:sp>
            <p:nvSpPr>
              <p:cNvPr id="33" name="TextBox 33"/>
              <p:cNvSpPr txBox="1"/>
              <p:nvPr/>
            </p:nvSpPr>
            <p:spPr>
              <a:xfrm>
                <a:off x="0" y="-47625"/>
                <a:ext cx="828869" cy="257849"/>
              </a:xfrm>
              <a:prstGeom prst="rect">
                <a:avLst/>
              </a:prstGeom>
            </p:spPr>
            <p:txBody>
              <a:bodyPr lIns="50800" tIns="50800" rIns="50800" bIns="50800" rtlCol="0" anchor="ctr"/>
              <a:lstStyle/>
              <a:p>
                <a:pPr algn="ctr">
                  <a:lnSpc>
                    <a:spcPts val="2659"/>
                  </a:lnSpc>
                </a:pPr>
                <a:endParaRPr/>
              </a:p>
            </p:txBody>
          </p:sp>
        </p:grpSp>
      </p:grpSp>
      <p:grpSp>
        <p:nvGrpSpPr>
          <p:cNvPr id="34" name="Group 34"/>
          <p:cNvGrpSpPr/>
          <p:nvPr/>
        </p:nvGrpSpPr>
        <p:grpSpPr>
          <a:xfrm rot="64220">
            <a:off x="-87" y="8614794"/>
            <a:ext cx="18288000" cy="1978276"/>
            <a:chOff x="0" y="0"/>
            <a:chExt cx="4816593" cy="521027"/>
          </a:xfrm>
        </p:grpSpPr>
        <p:sp>
          <p:nvSpPr>
            <p:cNvPr id="35" name="Freeform 3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36" name="TextBox 3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37" name="Freeform 3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38" name="Freeform 3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41458" y="138577"/>
            <a:ext cx="17404905" cy="964378"/>
          </a:xfrm>
          <a:prstGeom prst="rect">
            <a:avLst/>
          </a:prstGeom>
        </p:spPr>
        <p:txBody>
          <a:bodyPr wrap="square" lIns="0" tIns="0" rIns="0" bIns="0" rtlCol="0" anchor="t">
            <a:spAutoFit/>
          </a:bodyPr>
          <a:lstStyle/>
          <a:p>
            <a:pPr algn="ctr" rtl="1">
              <a:lnSpc>
                <a:spcPts val="7745"/>
              </a:lnSpc>
            </a:pPr>
            <a:r>
              <a:rPr lang="he-IL" sz="5532" b="1" dirty="0">
                <a:solidFill>
                  <a:srgbClr val="000000"/>
                </a:solidFill>
                <a:latin typeface="UltimativyMF Bold"/>
                <a:ea typeface="UltimativyMF Bold"/>
                <a:cs typeface="UltimativyMF Bold"/>
                <a:sym typeface="UltimativyMF Bold"/>
                <a:rtl/>
              </a:rPr>
              <a:t>יחידת תוכן: הדמוקרטיה הישראלית עכשיו - חזקה, לחוצה, ומתווכחת</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393009" y="1368872"/>
            <a:ext cx="17501807" cy="6711950"/>
          </a:xfrm>
          <a:prstGeom prst="rect">
            <a:avLst/>
          </a:prstGeom>
        </p:spPr>
        <p:txBody>
          <a:bodyPr lIns="0" tIns="0" rIns="0" bIns="0" rtlCol="0" anchor="t">
            <a:spAutoFit/>
          </a:bodyPr>
          <a:lstStyle/>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נקודות חוזק: בחירות תחרותיות, השתתפות אזרחית גבוהה, עיתונות פעילה, חברה אזרחית חזקה</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קודות לחץ: קיטוב פוליטי, חוקה חלקית, דת ומדינה, אי-שוויון אזרחי, מלחמה ומצב חירום</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מנהיגות התפוצות עברה מ'ציונות של פנקס צ'קים' ל'ציונות של ערכים' – מעורבות בוויכוחים פנימיים</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הפרדוקס: 'אין מיסוי ללא ייצוג' מול 'אין שירות צבאי ללא זכות החלטה'</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חשוב להחזיק יחד שתי אמיתות: ישראל היא דמוקרטיה תוססת עם אזרחים מעורבים מאוד; וישראל נמצאת במשבר חוקתי, חברתי וביטחוני שמצריך שיחה כנה.</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הקיטוב כיבוא תרבותי: המשבר בישראל הוא חלק מ"גל של נסיגה דמוקרטית" עולמי. הטכנולוגיה, הרשתות החברתיות והשיח הפופוליסטי מייצרים בכל העולם דפוס דומה: ערעור על "שומרי הסף" (בתי המשפט והתקשורת) בשם "רצון הרוב". במובן הזה, ישראל אינה חריגה או "מקולקלת" יותר מאחרות; היא פשוט מתמודדת עם אותם אתגרים בעיצומם של מתחים ביטחוניים ודתיים.</a:t>
            </a:r>
          </a:p>
          <a:p>
            <a:pPr algn="r" rtl="1">
              <a:lnSpc>
                <a:spcPts val="2800"/>
              </a:lnSpc>
            </a:pPr>
            <a:endParaRPr lang="he-IL" sz="2000">
              <a:solidFill>
                <a:srgbClr val="000000"/>
              </a:solidFill>
              <a:latin typeface="UltimativyMF Light"/>
              <a:ea typeface="UltimativyMF Light"/>
              <a:cs typeface="UltimativyMF Light"/>
              <a:sym typeface="UltimativyMF Light"/>
              <a:rtl/>
            </a:endParaRPr>
          </a:p>
          <a:p>
            <a:pPr algn="r" rtl="1">
              <a:lnSpc>
                <a:spcPts val="2800"/>
              </a:lnSpc>
            </a:pPr>
            <a:r>
              <a:rPr lang="he-IL" sz="2000">
                <a:solidFill>
                  <a:srgbClr val="000000"/>
                </a:solidFill>
                <a:latin typeface="UltimativyMF Light"/>
                <a:ea typeface="UltimativyMF Light"/>
                <a:cs typeface="UltimativyMF Light"/>
                <a:sym typeface="UltimativyMF Light"/>
                <a:rtl/>
              </a:rPr>
              <a:t>אנקדותות-</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צה"ל והמילואים - הבלם החברתי האחרון: המילואים הם ההוכחה הטובה ביותר לעוצמת הדמוקרטיה. בשנה שבה דוברו מילים קשות על הפסקת התנדבות למילואים ואף סרבנות, המציאות של שבעה באוקטובר הראתה שהזהות הבסיסית של "הגנה על הבית" גוברת על הכל. זהו יסוד דמוקרטי עמוק: היכולת להתווכח ביום שבת בקפלן או בבית אל, ולהיות באותו הטנק ביום ראשון. - המילואים ב</a:t>
            </a:r>
            <a:r>
              <a:rPr lang="ar-EG" sz="2000">
                <a:solidFill>
                  <a:srgbClr val="000000"/>
                </a:solidFill>
                <a:latin typeface="UltimativyMF Light"/>
                <a:ea typeface="UltimativyMF Light"/>
                <a:cs typeface="UltimativyMF Light"/>
                <a:sym typeface="UltimativyMF Light"/>
                <a:rtl/>
              </a:rPr>
              <a:t>-</a:t>
            </a:r>
            <a:r>
              <a:rPr lang="en-US" sz="2000">
                <a:solidFill>
                  <a:srgbClr val="000000"/>
                </a:solidFill>
                <a:latin typeface="UltimativyMF Light"/>
                <a:ea typeface="UltimativyMF Light"/>
                <a:cs typeface="UltimativyMF Light"/>
                <a:sym typeface="UltimativyMF Light"/>
              </a:rPr>
              <a:t>7</a:t>
            </a:r>
            <a:r>
              <a:rPr lang="he-IL" sz="2000">
                <a:solidFill>
                  <a:srgbClr val="000000"/>
                </a:solidFill>
                <a:latin typeface="UltimativyMF Light"/>
                <a:ea typeface="UltimativyMF Light"/>
                <a:cs typeface="UltimativyMF Light"/>
                <a:sym typeface="UltimativyMF Light"/>
                <a:rtl/>
              </a:rPr>
              <a:t> באוקטובר</a:t>
            </a:r>
            <a:r>
              <a:rPr lang="ar-EG" sz="2000">
                <a:solidFill>
                  <a:srgbClr val="000000"/>
                </a:solidFill>
                <a:latin typeface="UltimativyMF Light"/>
                <a:ea typeface="UltimativyMF Light"/>
                <a:cs typeface="UltimativyMF Light"/>
                <a:sym typeface="UltimativyMF Light"/>
                <a:rtl/>
              </a:rPr>
              <a:t>:</a:t>
            </a:r>
            <a:r>
              <a:rPr lang="he-IL" sz="2000">
                <a:solidFill>
                  <a:srgbClr val="000000"/>
                </a:solidFill>
                <a:latin typeface="UltimativyMF Light"/>
                <a:ea typeface="UltimativyMF Light"/>
                <a:cs typeface="UltimativyMF Light"/>
                <a:sym typeface="UltimativyMF Light"/>
                <a:rtl/>
              </a:rPr>
              <a:t> שיעור התייצבות למעלה מ</a:t>
            </a:r>
            <a:r>
              <a:rPr lang="ar-EG" sz="2000">
                <a:solidFill>
                  <a:srgbClr val="000000"/>
                </a:solidFill>
                <a:latin typeface="UltimativyMF Light"/>
                <a:ea typeface="UltimativyMF Light"/>
                <a:cs typeface="UltimativyMF Light"/>
                <a:sym typeface="UltimativyMF Light"/>
                <a:rtl/>
              </a:rPr>
              <a:t>-</a:t>
            </a:r>
            <a:r>
              <a:rPr lang="en-US" sz="2000">
                <a:solidFill>
                  <a:srgbClr val="000000"/>
                </a:solidFill>
                <a:latin typeface="UltimativyMF Light"/>
                <a:ea typeface="UltimativyMF Light"/>
                <a:cs typeface="UltimativyMF Light"/>
                <a:sym typeface="UltimativyMF Light"/>
              </a:rPr>
              <a:t>100%</a:t>
            </a:r>
            <a:r>
              <a:rPr lang="ar-EG" sz="2000">
                <a:solidFill>
                  <a:srgbClr val="000000"/>
                </a:solidFill>
                <a:latin typeface="UltimativyMF Light"/>
                <a:ea typeface="UltimativyMF Light"/>
                <a:cs typeface="UltimativyMF Light"/>
                <a:sym typeface="UltimativyMF Light"/>
                <a:rtl/>
              </a:rPr>
              <a:t> –</a:t>
            </a:r>
            <a:r>
              <a:rPr lang="he-IL" sz="2000">
                <a:solidFill>
                  <a:srgbClr val="000000"/>
                </a:solidFill>
                <a:latin typeface="UltimativyMF Light"/>
                <a:ea typeface="UltimativyMF Light"/>
                <a:cs typeface="UltimativyMF Light"/>
                <a:sym typeface="UltimativyMF Light"/>
                <a:rtl/>
              </a:rPr>
              <a:t> ראיה לחוזה חברתי חי</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ב-</a:t>
            </a:r>
            <a:r>
              <a:rPr lang="en-US" sz="2000">
                <a:solidFill>
                  <a:srgbClr val="000000"/>
                </a:solidFill>
                <a:latin typeface="UltimativyMF Light"/>
                <a:ea typeface="UltimativyMF Light"/>
                <a:cs typeface="UltimativyMF Light"/>
                <a:sym typeface="UltimativyMF Light"/>
              </a:rPr>
              <a:t>2023</a:t>
            </a:r>
            <a:r>
              <a:rPr lang="he-IL" sz="2000">
                <a:solidFill>
                  <a:srgbClr val="000000"/>
                </a:solidFill>
                <a:latin typeface="UltimativyMF Light"/>
                <a:ea typeface="UltimativyMF Light"/>
                <a:cs typeface="UltimativyMF Light"/>
                <a:sym typeface="UltimativyMF Light"/>
                <a:rtl/>
              </a:rPr>
              <a:t> בשיא המחאה סביב הרפורמה/ההפיכה המשפטית, יצאו לרחובות ישראל כמה מאות אלפי אנשים בערב אחד (הערכות של כ-</a:t>
            </a:r>
            <a:r>
              <a:rPr lang="en-US" sz="2000">
                <a:solidFill>
                  <a:srgbClr val="000000"/>
                </a:solidFill>
                <a:latin typeface="UltimativyMF Light"/>
                <a:ea typeface="UltimativyMF Light"/>
                <a:cs typeface="UltimativyMF Light"/>
                <a:sym typeface="UltimativyMF Light"/>
              </a:rPr>
              <a:t>5%</a:t>
            </a:r>
            <a:r>
              <a:rPr lang="he-IL" sz="2000">
                <a:solidFill>
                  <a:srgbClr val="000000"/>
                </a:solidFill>
                <a:latin typeface="UltimativyMF Light"/>
                <a:ea typeface="UltimativyMF Light"/>
                <a:cs typeface="UltimativyMF Light"/>
                <a:sym typeface="UltimativyMF Light"/>
                <a:rtl/>
              </a:rPr>
              <a:t> מהאוכלוסייה). ביחס לגודל האוכלוסייה, זוהי אחת המחאות הגדולות בהיסטוריה של הדמוקרטיה המערבית (שווה ערך יחסית ל-</a:t>
            </a:r>
            <a:r>
              <a:rPr lang="en-US" sz="2000">
                <a:solidFill>
                  <a:srgbClr val="000000"/>
                </a:solidFill>
                <a:latin typeface="UltimativyMF Light"/>
                <a:ea typeface="UltimativyMF Light"/>
                <a:cs typeface="UltimativyMF Light"/>
                <a:sym typeface="UltimativyMF Light"/>
              </a:rPr>
              <a:t>16</a:t>
            </a:r>
            <a:r>
              <a:rPr lang="he-IL" sz="2000">
                <a:solidFill>
                  <a:srgbClr val="000000"/>
                </a:solidFill>
                <a:latin typeface="UltimativyMF Light"/>
                <a:ea typeface="UltimativyMF Light"/>
                <a:cs typeface="UltimativyMF Light"/>
                <a:sym typeface="UltimativyMF Light"/>
                <a:rtl/>
              </a:rPr>
              <a:t> מיליון איש בארה"ב).</a:t>
            </a:r>
          </a:p>
          <a:p>
            <a:pPr marL="431801" lvl="1" indent="-215900"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על סף תהום - משברי עבר שזעזעו את המדינה:</a:t>
            </a:r>
          </a:p>
          <a:p>
            <a:pPr marL="863601" lvl="2" indent="-287867"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השילומים (</a:t>
            </a:r>
            <a:r>
              <a:rPr lang="en-US" sz="2000">
                <a:solidFill>
                  <a:srgbClr val="000000"/>
                </a:solidFill>
                <a:latin typeface="UltimativyMF Light"/>
                <a:ea typeface="UltimativyMF Light"/>
                <a:cs typeface="UltimativyMF Light"/>
                <a:sym typeface="UltimativyMF Light"/>
              </a:rPr>
              <a:t>1952</a:t>
            </a:r>
            <a:r>
              <a:rPr lang="he-IL" sz="2000">
                <a:solidFill>
                  <a:srgbClr val="000000"/>
                </a:solidFill>
                <a:latin typeface="UltimativyMF Light"/>
                <a:ea typeface="UltimativyMF Light"/>
                <a:cs typeface="UltimativyMF Light"/>
                <a:sym typeface="UltimativyMF Light"/>
                <a:rtl/>
              </a:rPr>
              <a:t>): הפגנות אלימות וחשש ממלחמת אזרחים סביב הסכם הפיצויים מגרמניה.</a:t>
            </a:r>
          </a:p>
          <a:p>
            <a:pPr marL="863601" lvl="2" indent="-287867"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מלחמת לבנון הראשונה (</a:t>
            </a:r>
            <a:r>
              <a:rPr lang="en-US" sz="2000">
                <a:solidFill>
                  <a:srgbClr val="000000"/>
                </a:solidFill>
                <a:latin typeface="UltimativyMF Light"/>
                <a:ea typeface="UltimativyMF Light"/>
                <a:cs typeface="UltimativyMF Light"/>
                <a:sym typeface="UltimativyMF Light"/>
              </a:rPr>
              <a:t>1982</a:t>
            </a:r>
            <a:r>
              <a:rPr lang="he-IL" sz="2000">
                <a:solidFill>
                  <a:srgbClr val="000000"/>
                </a:solidFill>
                <a:latin typeface="UltimativyMF Light"/>
                <a:ea typeface="UltimativyMF Light"/>
                <a:cs typeface="UltimativyMF Light"/>
                <a:sym typeface="UltimativyMF Light"/>
                <a:rtl/>
              </a:rPr>
              <a:t>): קרע עמוק והפגנת ענק בעקבות טבח סברה ושתילה.</a:t>
            </a:r>
          </a:p>
          <a:p>
            <a:pPr marL="863601" lvl="2" indent="-287867"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הסכמי אוסלו ורצח רבין (</a:t>
            </a:r>
            <a:r>
              <a:rPr lang="en-US" sz="2000">
                <a:solidFill>
                  <a:srgbClr val="000000"/>
                </a:solidFill>
                <a:latin typeface="UltimativyMF Light"/>
                <a:ea typeface="UltimativyMF Light"/>
                <a:cs typeface="UltimativyMF Light"/>
                <a:sym typeface="UltimativyMF Light"/>
              </a:rPr>
              <a:t>1993-1995</a:t>
            </a:r>
            <a:r>
              <a:rPr lang="he-IL" sz="2000">
                <a:solidFill>
                  <a:srgbClr val="000000"/>
                </a:solidFill>
                <a:latin typeface="UltimativyMF Light"/>
                <a:ea typeface="UltimativyMF Light"/>
                <a:cs typeface="UltimativyMF Light"/>
                <a:sym typeface="UltimativyMF Light"/>
                <a:rtl/>
              </a:rPr>
              <a:t>): משבר חוקתי וחברתי חסר תקדים שהגיע לשיאו ברצח פוליטי של ראש ממשלה.</a:t>
            </a:r>
          </a:p>
          <a:p>
            <a:pPr marL="863601" lvl="2" indent="-287867" algn="r" rtl="1">
              <a:lnSpc>
                <a:spcPts val="2800"/>
              </a:lnSpc>
              <a:buFont typeface="Arial"/>
              <a:buChar char="⚬"/>
            </a:pPr>
            <a:r>
              <a:rPr lang="he-IL" sz="2000">
                <a:solidFill>
                  <a:srgbClr val="000000"/>
                </a:solidFill>
                <a:latin typeface="UltimativyMF Light"/>
                <a:ea typeface="UltimativyMF Light"/>
                <a:cs typeface="UltimativyMF Light"/>
                <a:sym typeface="UltimativyMF Light"/>
                <a:rtl/>
              </a:rPr>
              <a:t>ההתנתקות (</a:t>
            </a:r>
            <a:r>
              <a:rPr lang="en-US" sz="2000">
                <a:solidFill>
                  <a:srgbClr val="000000"/>
                </a:solidFill>
                <a:latin typeface="UltimativyMF Light"/>
                <a:ea typeface="UltimativyMF Light"/>
                <a:cs typeface="UltimativyMF Light"/>
                <a:sym typeface="UltimativyMF Light"/>
              </a:rPr>
              <a:t>2005</a:t>
            </a:r>
            <a:r>
              <a:rPr lang="he-IL" sz="2000">
                <a:solidFill>
                  <a:srgbClr val="000000"/>
                </a:solidFill>
                <a:latin typeface="UltimativyMF Light"/>
                <a:ea typeface="UltimativyMF Light"/>
                <a:cs typeface="UltimativyMF Light"/>
                <a:sym typeface="UltimativyMF Light"/>
                <a:rtl/>
              </a:rPr>
              <a:t>): פינוי אלפי אזרחים מביתם שיצר טראומה לאומית וחשש מסירוב פקודה המוני.</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885543" y="8447593"/>
            <a:ext cx="4107168" cy="1621414"/>
          </a:xfrm>
          <a:custGeom>
            <a:avLst/>
            <a:gdLst/>
            <a:ahLst/>
            <a:cxnLst/>
            <a:rect l="l" t="t" r="r" b="b"/>
            <a:pathLst>
              <a:path w="4107168" h="1621414">
                <a:moveTo>
                  <a:pt x="0" y="0"/>
                </a:moveTo>
                <a:lnTo>
                  <a:pt x="4107168" y="0"/>
                </a:lnTo>
                <a:lnTo>
                  <a:pt x="4107168" y="1621414"/>
                </a:lnTo>
                <a:lnTo>
                  <a:pt x="0" y="1621414"/>
                </a:lnTo>
                <a:lnTo>
                  <a:pt x="0" y="0"/>
                </a:lnTo>
                <a:close/>
              </a:path>
            </a:pathLst>
          </a:custGeom>
          <a:blipFill>
            <a:blip r:embed="rId2"/>
            <a:stretch>
              <a:fillRect l="-15468" t="-35100" r="-11278" b="-30202"/>
            </a:stretch>
          </a:blipFill>
        </p:spPr>
        <p:txBody>
          <a:bodyPr/>
          <a:lstStyle/>
          <a:p>
            <a:endParaRPr lang="he-IL"/>
          </a:p>
        </p:txBody>
      </p:sp>
      <p:sp>
        <p:nvSpPr>
          <p:cNvPr id="3" name="Freeform 3"/>
          <p:cNvSpPr/>
          <p:nvPr/>
        </p:nvSpPr>
        <p:spPr>
          <a:xfrm>
            <a:off x="-5035315" y="-1903612"/>
            <a:ext cx="13976772" cy="14094224"/>
          </a:xfrm>
          <a:custGeom>
            <a:avLst/>
            <a:gdLst/>
            <a:ahLst/>
            <a:cxnLst/>
            <a:rect l="l" t="t" r="r" b="b"/>
            <a:pathLst>
              <a:path w="13976772" h="14094224">
                <a:moveTo>
                  <a:pt x="0" y="0"/>
                </a:moveTo>
                <a:lnTo>
                  <a:pt x="13976772" y="0"/>
                </a:lnTo>
                <a:lnTo>
                  <a:pt x="13976772" y="14094224"/>
                </a:lnTo>
                <a:lnTo>
                  <a:pt x="0" y="14094224"/>
                </a:lnTo>
                <a:lnTo>
                  <a:pt x="0" y="0"/>
                </a:lnTo>
                <a:close/>
              </a:path>
            </a:pathLst>
          </a:custGeom>
          <a:blipFill>
            <a:blip r:embed="rId3">
              <a:alphaModFix amt="34000"/>
            </a:blip>
            <a:stretch>
              <a:fillRect/>
            </a:stretch>
          </a:blipFill>
        </p:spPr>
        <p:txBody>
          <a:bodyPr/>
          <a:lstStyle/>
          <a:p>
            <a:endParaRPr lang="he-IL"/>
          </a:p>
        </p:txBody>
      </p:sp>
      <p:sp>
        <p:nvSpPr>
          <p:cNvPr id="4" name="Freeform 4"/>
          <p:cNvSpPr/>
          <p:nvPr/>
        </p:nvSpPr>
        <p:spPr>
          <a:xfrm>
            <a:off x="764307" y="9105829"/>
            <a:ext cx="3895996" cy="795246"/>
          </a:xfrm>
          <a:custGeom>
            <a:avLst/>
            <a:gdLst/>
            <a:ahLst/>
            <a:cxnLst/>
            <a:rect l="l" t="t" r="r" b="b"/>
            <a:pathLst>
              <a:path w="3895996" h="795246">
                <a:moveTo>
                  <a:pt x="0" y="0"/>
                </a:moveTo>
                <a:lnTo>
                  <a:pt x="3895996" y="0"/>
                </a:lnTo>
                <a:lnTo>
                  <a:pt x="3895996" y="795247"/>
                </a:lnTo>
                <a:lnTo>
                  <a:pt x="0" y="795247"/>
                </a:lnTo>
                <a:lnTo>
                  <a:pt x="0" y="0"/>
                </a:lnTo>
                <a:close/>
              </a:path>
            </a:pathLst>
          </a:custGeom>
          <a:blipFill>
            <a:blip r:embed="rId4"/>
            <a:stretch>
              <a:fillRect l="-3818" t="-3117" r="-3818" b="-28607"/>
            </a:stretch>
          </a:blipFill>
        </p:spPr>
        <p:txBody>
          <a:bodyPr/>
          <a:lstStyle/>
          <a:p>
            <a:endParaRPr lang="he-IL"/>
          </a:p>
        </p:txBody>
      </p:sp>
      <p:sp>
        <p:nvSpPr>
          <p:cNvPr id="5" name="TextBox 5"/>
          <p:cNvSpPr txBox="1"/>
          <p:nvPr/>
        </p:nvSpPr>
        <p:spPr>
          <a:xfrm>
            <a:off x="791577" y="800100"/>
            <a:ext cx="16704847" cy="3518078"/>
          </a:xfrm>
          <a:prstGeom prst="rect">
            <a:avLst/>
          </a:prstGeom>
        </p:spPr>
        <p:txBody>
          <a:bodyPr lIns="0" tIns="0" rIns="0" bIns="0" rtlCol="0" anchor="t">
            <a:spAutoFit/>
          </a:bodyPr>
          <a:lstStyle/>
          <a:p>
            <a:pPr algn="ctr" rtl="1">
              <a:lnSpc>
                <a:spcPts val="13990"/>
              </a:lnSpc>
            </a:pPr>
            <a:r>
              <a:rPr lang="he-IL" sz="9993" b="1" dirty="0">
                <a:solidFill>
                  <a:srgbClr val="0F57A3"/>
                </a:solidFill>
                <a:latin typeface="UltimativyMF Bold"/>
                <a:ea typeface="UltimativyMF Bold"/>
                <a:cs typeface="UltimativyMF Bold"/>
                <a:sym typeface="UltimativyMF Bold"/>
                <a:rtl/>
              </a:rPr>
              <a:t>רוצה לחשוב יחד על </a:t>
            </a:r>
            <a:r>
              <a:rPr lang="he-IL" sz="9993" b="1">
                <a:solidFill>
                  <a:srgbClr val="0F57A3"/>
                </a:solidFill>
                <a:latin typeface="UltimativyMF Bold"/>
                <a:ea typeface="UltimativyMF Bold"/>
                <a:cs typeface="UltimativyMF Bold"/>
                <a:sym typeface="UltimativyMF Bold"/>
                <a:rtl/>
              </a:rPr>
              <a:t>פיתוח המידע </a:t>
            </a:r>
            <a:r>
              <a:rPr lang="he-IL" sz="9993" b="1" dirty="0">
                <a:solidFill>
                  <a:srgbClr val="0F57A3"/>
                </a:solidFill>
                <a:latin typeface="UltimativyMF Bold"/>
                <a:ea typeface="UltimativyMF Bold"/>
                <a:cs typeface="UltimativyMF Bold"/>
                <a:sym typeface="UltimativyMF Bold"/>
                <a:rtl/>
              </a:rPr>
              <a:t>לכדי מערך או מצגת?</a:t>
            </a:r>
          </a:p>
        </p:txBody>
      </p:sp>
      <p:sp>
        <p:nvSpPr>
          <p:cNvPr id="6" name="TextBox 6"/>
          <p:cNvSpPr txBox="1"/>
          <p:nvPr/>
        </p:nvSpPr>
        <p:spPr>
          <a:xfrm>
            <a:off x="4384666" y="4640824"/>
            <a:ext cx="9518669" cy="3341248"/>
          </a:xfrm>
          <a:prstGeom prst="rect">
            <a:avLst/>
          </a:prstGeom>
        </p:spPr>
        <p:txBody>
          <a:bodyPr lIns="0" tIns="0" rIns="0" bIns="0" rtlCol="0" anchor="t">
            <a:spAutoFit/>
          </a:bodyPr>
          <a:lstStyle/>
          <a:p>
            <a:pPr algn="ctr" rtl="1">
              <a:lnSpc>
                <a:spcPts val="8842"/>
              </a:lnSpc>
            </a:pPr>
            <a:r>
              <a:rPr lang="he-IL" sz="6315">
                <a:solidFill>
                  <a:srgbClr val="545454"/>
                </a:solidFill>
                <a:latin typeface="UltimativyMF Light"/>
                <a:ea typeface="UltimativyMF Light"/>
                <a:cs typeface="UltimativyMF Light"/>
                <a:sym typeface="UltimativyMF Light"/>
                <a:rtl/>
              </a:rPr>
              <a:t>ניתן ליצור איתנו קשר במייל:</a:t>
            </a:r>
          </a:p>
          <a:p>
            <a:pPr algn="ctr" rtl="1">
              <a:lnSpc>
                <a:spcPts val="8842"/>
              </a:lnSpc>
            </a:pPr>
            <a:r>
              <a:rPr lang="he-IL" sz="6315">
                <a:solidFill>
                  <a:srgbClr val="545454"/>
                </a:solidFill>
                <a:latin typeface="UltimativyMF Light"/>
                <a:ea typeface="UltimativyMF Light"/>
                <a:cs typeface="UltimativyMF Light"/>
                <a:sym typeface="UltimativyMF Light"/>
                <a:rtl/>
              </a:rPr>
              <a:t>עדי ורון-פלדמן: </a:t>
            </a:r>
            <a:r>
              <a:rPr lang="en-US" sz="6315">
                <a:solidFill>
                  <a:srgbClr val="545454"/>
                </a:solidFill>
                <a:latin typeface="UltimativyMF Light"/>
                <a:ea typeface="UltimativyMF Light"/>
                <a:cs typeface="UltimativyMF Light"/>
                <a:sym typeface="UltimativyMF Light"/>
              </a:rPr>
              <a:t>adiv@jafi.org</a:t>
            </a:r>
          </a:p>
          <a:p>
            <a:pPr algn="ctr" rtl="1">
              <a:lnSpc>
                <a:spcPts val="8842"/>
              </a:lnSpc>
            </a:pPr>
            <a:r>
              <a:rPr lang="he-IL" sz="6315">
                <a:solidFill>
                  <a:srgbClr val="545454"/>
                </a:solidFill>
                <a:latin typeface="UltimativyMF Light"/>
                <a:ea typeface="UltimativyMF Light"/>
                <a:cs typeface="UltimativyMF Light"/>
                <a:sym typeface="UltimativyMF Light"/>
                <a:rtl/>
              </a:rPr>
              <a:t>מעיין רוולסצ’י: </a:t>
            </a:r>
            <a:r>
              <a:rPr lang="en-US" sz="6315">
                <a:solidFill>
                  <a:srgbClr val="545454"/>
                </a:solidFill>
                <a:latin typeface="UltimativyMF Light"/>
                <a:ea typeface="UltimativyMF Light"/>
                <a:cs typeface="UltimativyMF Light"/>
                <a:sym typeface="UltimativyMF Light"/>
              </a:rPr>
              <a:t>maianr@jafi.org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3" name="Group 3"/>
          <p:cNvGrpSpPr/>
          <p:nvPr/>
        </p:nvGrpSpPr>
        <p:grpSpPr>
          <a:xfrm rot="64220">
            <a:off x="-87" y="8614794"/>
            <a:ext cx="18288000" cy="1978276"/>
            <a:chOff x="0" y="0"/>
            <a:chExt cx="4816593" cy="521027"/>
          </a:xfrm>
        </p:grpSpPr>
        <p:sp>
          <p:nvSpPr>
            <p:cNvPr id="4" name="Freeform 4"/>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5" name="TextBox 5"/>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6" name="Freeform 6"/>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7" name="Freeform 7"/>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8" name="TextBox 8"/>
          <p:cNvSpPr txBox="1"/>
          <p:nvPr/>
        </p:nvSpPr>
        <p:spPr>
          <a:xfrm>
            <a:off x="965046" y="1467540"/>
            <a:ext cx="16357909" cy="5297328"/>
          </a:xfrm>
          <a:prstGeom prst="rect">
            <a:avLst/>
          </a:prstGeom>
        </p:spPr>
        <p:txBody>
          <a:bodyPr lIns="0" tIns="0" rIns="0" bIns="0" rtlCol="0" anchor="t">
            <a:spAutoFit/>
          </a:bodyPr>
          <a:lstStyle/>
          <a:p>
            <a:pPr algn="ctr" rtl="1">
              <a:lnSpc>
                <a:spcPts val="5991"/>
              </a:lnSpc>
            </a:pPr>
            <a:r>
              <a:rPr lang="he-IL" sz="4279" b="1">
                <a:solidFill>
                  <a:srgbClr val="0F57A3"/>
                </a:solidFill>
                <a:latin typeface="UltimativyMF Bold"/>
                <a:ea typeface="UltimativyMF Bold"/>
                <a:cs typeface="UltimativyMF Bold"/>
                <a:sym typeface="UltimativyMF Bold"/>
                <a:rtl/>
              </a:rPr>
              <a:t>מצגת זו נוצרה כדי לספק השראה לתכנית חינוכית עבור הבחירות לכנסת ה-</a:t>
            </a:r>
            <a:r>
              <a:rPr lang="en-US" sz="4279" b="1">
                <a:solidFill>
                  <a:srgbClr val="0F57A3"/>
                </a:solidFill>
                <a:latin typeface="UltimativyMF Bold"/>
                <a:ea typeface="UltimativyMF Bold"/>
                <a:cs typeface="UltimativyMF Bold"/>
                <a:sym typeface="UltimativyMF Bold"/>
              </a:rPr>
              <a:t>26</a:t>
            </a:r>
            <a:r>
              <a:rPr lang="ar-EG" sz="4279" b="1">
                <a:solidFill>
                  <a:srgbClr val="0F57A3"/>
                </a:solidFill>
                <a:latin typeface="UltimativyMF Bold"/>
                <a:ea typeface="UltimativyMF Bold"/>
                <a:cs typeface="UltimativyMF Bold"/>
                <a:sym typeface="UltimativyMF Bold"/>
                <a:rtl/>
              </a:rPr>
              <a:t>. </a:t>
            </a:r>
          </a:p>
          <a:p>
            <a:pPr algn="ctr" rtl="1">
              <a:lnSpc>
                <a:spcPts val="5991"/>
              </a:lnSpc>
            </a:pPr>
            <a:endParaRPr lang="ar-EG" sz="4279" b="1">
              <a:solidFill>
                <a:srgbClr val="0F57A3"/>
              </a:solidFill>
              <a:latin typeface="UltimativyMF Bold"/>
              <a:ea typeface="UltimativyMF Bold"/>
              <a:cs typeface="UltimativyMF Bold"/>
              <a:sym typeface="UltimativyMF Bold"/>
              <a:rtl/>
            </a:endParaRPr>
          </a:p>
          <a:p>
            <a:pPr algn="ctr" rtl="1">
              <a:lnSpc>
                <a:spcPts val="5991"/>
              </a:lnSpc>
            </a:pPr>
            <a:r>
              <a:rPr lang="he-IL" sz="4279" b="1">
                <a:solidFill>
                  <a:srgbClr val="0F57A3"/>
                </a:solidFill>
                <a:latin typeface="UltimativyMF Bold"/>
                <a:ea typeface="UltimativyMF Bold"/>
                <a:cs typeface="UltimativyMF Bold"/>
                <a:sym typeface="UltimativyMF Bold"/>
                <a:rtl/>
              </a:rPr>
              <a:t>במצגת תוכלו למצוא נושאים, עובדות ותמות רלוונטיות אותן תוכלו לפתח לכדי מערכים, מצגות, פעילויות או העשרה אישית. </a:t>
            </a:r>
          </a:p>
          <a:p>
            <a:pPr algn="ctr" rtl="1">
              <a:lnSpc>
                <a:spcPts val="5991"/>
              </a:lnSpc>
            </a:pPr>
            <a:endParaRPr lang="he-IL" sz="4279" b="1">
              <a:solidFill>
                <a:srgbClr val="0F57A3"/>
              </a:solidFill>
              <a:latin typeface="UltimativyMF Bold"/>
              <a:ea typeface="UltimativyMF Bold"/>
              <a:cs typeface="UltimativyMF Bold"/>
              <a:sym typeface="UltimativyMF Bold"/>
              <a:rtl/>
            </a:endParaRPr>
          </a:p>
          <a:p>
            <a:pPr algn="ctr" rtl="1">
              <a:lnSpc>
                <a:spcPts val="5991"/>
              </a:lnSpc>
            </a:pPr>
            <a:r>
              <a:rPr lang="he-IL" sz="4279" b="1">
                <a:solidFill>
                  <a:srgbClr val="0F57A3"/>
                </a:solidFill>
                <a:latin typeface="UltimativyMF Bold"/>
                <a:ea typeface="UltimativyMF Bold"/>
                <a:cs typeface="UltimativyMF Bold"/>
                <a:sym typeface="UltimativyMF Bold"/>
                <a:rtl/>
              </a:rPr>
              <a:t>בנוסף, לאתר המדף יעלו בקרוב חומרים חינוכיים המבוססים על המידע במצגת זו לשימושכם.</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5775721" y="38100"/>
            <a:ext cx="7666971"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מבוא</a:t>
            </a:r>
          </a:p>
        </p:txBody>
      </p:sp>
      <p:sp>
        <p:nvSpPr>
          <p:cNvPr id="3" name="TextBox 3"/>
          <p:cNvSpPr txBox="1"/>
          <p:nvPr/>
        </p:nvSpPr>
        <p:spPr>
          <a:xfrm>
            <a:off x="5752877" y="1644877"/>
            <a:ext cx="6782246" cy="606424"/>
          </a:xfrm>
          <a:prstGeom prst="rect">
            <a:avLst/>
          </a:prstGeom>
        </p:spPr>
        <p:txBody>
          <a:bodyPr lIns="0" tIns="0" rIns="0" bIns="0" rtlCol="0" anchor="t">
            <a:spAutoFit/>
          </a:bodyPr>
          <a:lstStyle/>
          <a:p>
            <a:pPr algn="ctr" rtl="1">
              <a:lnSpc>
                <a:spcPts val="4900"/>
              </a:lnSpc>
              <a:spcBef>
                <a:spcPct val="0"/>
              </a:spcBef>
            </a:pPr>
            <a:r>
              <a:rPr lang="he-IL" sz="3500">
                <a:solidFill>
                  <a:srgbClr val="000000"/>
                </a:solidFill>
                <a:latin typeface="UltimativyMF Light"/>
                <a:ea typeface="UltimativyMF Light"/>
                <a:cs typeface="UltimativyMF Light"/>
                <a:sym typeface="UltimativyMF Light"/>
                <a:rtl/>
              </a:rPr>
              <a:t>ישראל: הדמוקרטיה היחידה במזרח התיכון?</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1677798" y="2965082"/>
            <a:ext cx="15862819" cy="5136514"/>
          </a:xfrm>
          <a:prstGeom prst="rect">
            <a:avLst/>
          </a:prstGeom>
        </p:spPr>
        <p:txBody>
          <a:bodyPr lIns="0" tIns="0" rIns="0" bIns="0" rtlCol="0" anchor="t">
            <a:spAutoFit/>
          </a:bodyPr>
          <a:lstStyle/>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מצגת הסבר על מבנה ומוסדות הדמוקרטיה הישראלית – ובעיקר ערכים ומתחים, כזו שיוצרת שפה להבנת כמעט כל ויכוח ישראלי: בחירות, בית משפט, צבא, דת ומדינה, מיעוטים, חירום וביטחון</a:t>
            </a:r>
          </a:p>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המשכיות: ישראל אימצה עם הקמתה את המנגנונים של המוסדות הציוניים והיישוב</a:t>
            </a:r>
          </a:p>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תרבות פוליטית: עשורים של בחירות יחסיות וניהול קואליציוני ב'מדינה שבדרך' יצרו תשתית דמוקרטית מושרשת</a:t>
            </a:r>
          </a:p>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ישראל היא דוגמה חריגה לדמוקרטיה רציפה הפועלת מאז הקמתה תחת מצב חירום רשמי</a:t>
            </a:r>
          </a:p>
          <a:p>
            <a:pPr algn="r" rtl="1">
              <a:lnSpc>
                <a:spcPts val="4060"/>
              </a:lnSpc>
            </a:pPr>
            <a:endParaRPr lang="he-IL" sz="2900">
              <a:solidFill>
                <a:srgbClr val="000000"/>
              </a:solidFill>
              <a:latin typeface="UltimativyMF Light"/>
              <a:ea typeface="UltimativyMF Light"/>
              <a:cs typeface="UltimativyMF Light"/>
              <a:sym typeface="UltimativyMF Light"/>
              <a:rtl/>
            </a:endParaRPr>
          </a:p>
          <a:p>
            <a:pPr algn="r" rtl="1">
              <a:lnSpc>
                <a:spcPts val="4060"/>
              </a:lnSpc>
            </a:pPr>
            <a:r>
              <a:rPr lang="he-IL" sz="2900">
                <a:solidFill>
                  <a:srgbClr val="000000"/>
                </a:solidFill>
                <a:latin typeface="UltimativyMF Light"/>
                <a:ea typeface="UltimativyMF Light"/>
                <a:cs typeface="UltimativyMF Light"/>
                <a:sym typeface="UltimativyMF Light"/>
                <a:rtl/>
              </a:rPr>
              <a:t>אנקדותות-</a:t>
            </a:r>
          </a:p>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בבחירות הראשונות בישראל (</a:t>
            </a:r>
            <a:r>
              <a:rPr lang="en-US" sz="2900">
                <a:solidFill>
                  <a:srgbClr val="000000"/>
                </a:solidFill>
                <a:latin typeface="UltimativyMF Light"/>
                <a:ea typeface="UltimativyMF Light"/>
                <a:cs typeface="UltimativyMF Light"/>
                <a:sym typeface="UltimativyMF Light"/>
              </a:rPr>
              <a:t>1949</a:t>
            </a:r>
            <a:r>
              <a:rPr lang="he-IL" sz="2900">
                <a:solidFill>
                  <a:srgbClr val="000000"/>
                </a:solidFill>
                <a:latin typeface="UltimativyMF Light"/>
                <a:ea typeface="UltimativyMF Light"/>
                <a:cs typeface="UltimativyMF Light"/>
                <a:sym typeface="UltimativyMF Light"/>
                <a:rtl/>
              </a:rPr>
              <a:t>) זכות הבחירה לנשים הייתה מובנת מאליה – בניגוד לצרפת (</a:t>
            </a:r>
            <a:r>
              <a:rPr lang="en-US" sz="2900">
                <a:solidFill>
                  <a:srgbClr val="000000"/>
                </a:solidFill>
                <a:latin typeface="UltimativyMF Light"/>
                <a:ea typeface="UltimativyMF Light"/>
                <a:cs typeface="UltimativyMF Light"/>
                <a:sym typeface="UltimativyMF Light"/>
              </a:rPr>
              <a:t>1944</a:t>
            </a:r>
            <a:r>
              <a:rPr lang="he-IL" sz="2900">
                <a:solidFill>
                  <a:srgbClr val="000000"/>
                </a:solidFill>
                <a:latin typeface="UltimativyMF Light"/>
                <a:ea typeface="UltimativyMF Light"/>
                <a:cs typeface="UltimativyMF Light"/>
                <a:sym typeface="UltimativyMF Light"/>
                <a:rtl/>
              </a:rPr>
              <a:t>) ושוויץ (</a:t>
            </a:r>
            <a:r>
              <a:rPr lang="en-US" sz="2900">
                <a:solidFill>
                  <a:srgbClr val="000000"/>
                </a:solidFill>
                <a:latin typeface="UltimativyMF Light"/>
                <a:ea typeface="UltimativyMF Light"/>
                <a:cs typeface="UltimativyMF Light"/>
                <a:sym typeface="UltimativyMF Light"/>
              </a:rPr>
              <a:t>1971</a:t>
            </a:r>
            <a:r>
              <a:rPr lang="ar-EG" sz="2900">
                <a:solidFill>
                  <a:srgbClr val="000000"/>
                </a:solidFill>
                <a:latin typeface="UltimativyMF Light"/>
                <a:ea typeface="UltimativyMF Light"/>
                <a:cs typeface="UltimativyMF Light"/>
                <a:sym typeface="UltimativyMF Light"/>
                <a:rtl/>
              </a:rPr>
              <a:t>)</a:t>
            </a:r>
          </a:p>
          <a:p>
            <a:pPr marL="626120" lvl="1" indent="-313060" algn="r" rtl="1">
              <a:lnSpc>
                <a:spcPts val="4060"/>
              </a:lnSpc>
              <a:buFont typeface="Arial"/>
              <a:buChar char="•"/>
            </a:pPr>
            <a:r>
              <a:rPr lang="he-IL" sz="2900">
                <a:solidFill>
                  <a:srgbClr val="000000"/>
                </a:solidFill>
                <a:latin typeface="UltimativyMF Light"/>
                <a:ea typeface="UltimativyMF Light"/>
                <a:cs typeface="UltimativyMF Light"/>
                <a:sym typeface="UltimativyMF Light"/>
                <a:rtl/>
              </a:rPr>
              <a:t>ב-</a:t>
            </a:r>
            <a:r>
              <a:rPr lang="en-US" sz="2900">
                <a:solidFill>
                  <a:srgbClr val="000000"/>
                </a:solidFill>
                <a:latin typeface="UltimativyMF Light"/>
                <a:ea typeface="UltimativyMF Light"/>
                <a:cs typeface="UltimativyMF Light"/>
                <a:sym typeface="UltimativyMF Light"/>
              </a:rPr>
              <a:t>1948</a:t>
            </a:r>
            <a:r>
              <a:rPr lang="he-IL" sz="2900">
                <a:solidFill>
                  <a:srgbClr val="000000"/>
                </a:solidFill>
                <a:latin typeface="UltimativyMF Light"/>
                <a:ea typeface="UltimativyMF Light"/>
                <a:cs typeface="UltimativyMF Light"/>
                <a:sym typeface="UltimativyMF Light"/>
                <a:rtl/>
              </a:rPr>
              <a:t> היו </a:t>
            </a:r>
            <a:r>
              <a:rPr lang="en-US" sz="2900">
                <a:solidFill>
                  <a:srgbClr val="000000"/>
                </a:solidFill>
                <a:latin typeface="UltimativyMF Light"/>
                <a:ea typeface="UltimativyMF Light"/>
                <a:cs typeface="UltimativyMF Light"/>
                <a:sym typeface="UltimativyMF Light"/>
              </a:rPr>
              <a:t>22</a:t>
            </a:r>
            <a:r>
              <a:rPr lang="he-IL" sz="2900">
                <a:solidFill>
                  <a:srgbClr val="000000"/>
                </a:solidFill>
                <a:latin typeface="UltimativyMF Light"/>
                <a:ea typeface="UltimativyMF Light"/>
                <a:cs typeface="UltimativyMF Light"/>
                <a:sym typeface="UltimativyMF Light"/>
                <a:rtl/>
              </a:rPr>
              <a:t> דמוקרטיות - מתוך כ-</a:t>
            </a:r>
            <a:r>
              <a:rPr lang="en-US" sz="2900">
                <a:solidFill>
                  <a:srgbClr val="000000"/>
                </a:solidFill>
                <a:latin typeface="UltimativyMF Light"/>
                <a:ea typeface="UltimativyMF Light"/>
                <a:cs typeface="UltimativyMF Light"/>
                <a:sym typeface="UltimativyMF Light"/>
              </a:rPr>
              <a:t>80</a:t>
            </a:r>
            <a:r>
              <a:rPr lang="he-IL" sz="2900">
                <a:solidFill>
                  <a:srgbClr val="000000"/>
                </a:solidFill>
                <a:latin typeface="UltimativyMF Light"/>
                <a:ea typeface="UltimativyMF Light"/>
                <a:cs typeface="UltimativyMF Light"/>
                <a:sym typeface="UltimativyMF Light"/>
                <a:rtl/>
              </a:rPr>
              <a:t> מדינות שהיו קיימות אז. ב-</a:t>
            </a:r>
            <a:r>
              <a:rPr lang="en-US" sz="2900">
                <a:solidFill>
                  <a:srgbClr val="000000"/>
                </a:solidFill>
                <a:latin typeface="UltimativyMF Light"/>
                <a:ea typeface="UltimativyMF Light"/>
                <a:cs typeface="UltimativyMF Light"/>
                <a:sym typeface="UltimativyMF Light"/>
              </a:rPr>
              <a:t>2026</a:t>
            </a:r>
            <a:r>
              <a:rPr lang="he-IL" sz="2900">
                <a:solidFill>
                  <a:srgbClr val="000000"/>
                </a:solidFill>
                <a:latin typeface="UltimativyMF Light"/>
                <a:ea typeface="UltimativyMF Light"/>
                <a:cs typeface="UltimativyMF Light"/>
                <a:sym typeface="UltimativyMF Light"/>
                <a:rtl/>
              </a:rPr>
              <a:t> יש </a:t>
            </a:r>
            <a:r>
              <a:rPr lang="en-US" sz="2900">
                <a:solidFill>
                  <a:srgbClr val="000000"/>
                </a:solidFill>
                <a:latin typeface="UltimativyMF Light"/>
                <a:ea typeface="UltimativyMF Light"/>
                <a:cs typeface="UltimativyMF Light"/>
                <a:sym typeface="UltimativyMF Light"/>
              </a:rPr>
              <a:t>87</a:t>
            </a:r>
            <a:r>
              <a:rPr lang="he-IL" sz="2900">
                <a:solidFill>
                  <a:srgbClr val="000000"/>
                </a:solidFill>
                <a:latin typeface="UltimativyMF Light"/>
                <a:ea typeface="UltimativyMF Light"/>
                <a:cs typeface="UltimativyMF Light"/>
                <a:sym typeface="UltimativyMF Light"/>
                <a:rtl/>
              </a:rPr>
              <a:t> (מתוך כ-</a:t>
            </a:r>
            <a:r>
              <a:rPr lang="en-US" sz="2900">
                <a:solidFill>
                  <a:srgbClr val="000000"/>
                </a:solidFill>
                <a:latin typeface="UltimativyMF Light"/>
                <a:ea typeface="UltimativyMF Light"/>
                <a:cs typeface="UltimativyMF Light"/>
                <a:sym typeface="UltimativyMF Light"/>
              </a:rPr>
              <a:t>180</a:t>
            </a:r>
            <a:r>
              <a:rPr lang="he-IL" sz="2900">
                <a:solidFill>
                  <a:srgbClr val="000000"/>
                </a:solidFill>
                <a:latin typeface="UltimativyMF Light"/>
                <a:ea typeface="UltimativyMF Light"/>
                <a:cs typeface="UltimativyMF Light"/>
                <a:sym typeface="UltimativyMF Light"/>
                <a:rtl/>
              </a:rPr>
              <a:t> מדינות). אבל רק כרבע מאוכלוסיית העולם חיה במדינות המוגדרות דמוקרטיות!</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836664" y="126815"/>
            <a:ext cx="12880735"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מגילת העצמאות</a:t>
            </a:r>
          </a:p>
        </p:txBody>
      </p:sp>
      <p:sp>
        <p:nvSpPr>
          <p:cNvPr id="3" name="TextBox 3"/>
          <p:cNvSpPr txBox="1"/>
          <p:nvPr/>
        </p:nvSpPr>
        <p:spPr>
          <a:xfrm>
            <a:off x="5730255" y="1644877"/>
            <a:ext cx="6827490" cy="606424"/>
          </a:xfrm>
          <a:prstGeom prst="rect">
            <a:avLst/>
          </a:prstGeom>
        </p:spPr>
        <p:txBody>
          <a:bodyPr lIns="0" tIns="0" rIns="0" bIns="0" rtlCol="0" anchor="t">
            <a:spAutoFit/>
          </a:bodyPr>
          <a:lstStyle/>
          <a:p>
            <a:pPr algn="ctr" rtl="1">
              <a:lnSpc>
                <a:spcPts val="4900"/>
              </a:lnSpc>
              <a:spcBef>
                <a:spcPct val="0"/>
              </a:spcBef>
            </a:pPr>
            <a:r>
              <a:rPr lang="he-IL" sz="3500">
                <a:solidFill>
                  <a:srgbClr val="000000"/>
                </a:solidFill>
                <a:latin typeface="UltimativyMF Light"/>
                <a:ea typeface="UltimativyMF Light"/>
                <a:cs typeface="UltimativyMF Light"/>
                <a:sym typeface="UltimativyMF Light"/>
                <a:rtl/>
              </a:rPr>
              <a:t>מגילת העצמאות: תעודת הלידה של ישראל</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1028700" y="2578037"/>
            <a:ext cx="16496664" cy="5731367"/>
          </a:xfrm>
          <a:prstGeom prst="rect">
            <a:avLst/>
          </a:prstGeom>
        </p:spPr>
        <p:txBody>
          <a:bodyPr lIns="0" tIns="0" rIns="0" bIns="0" rtlCol="0" anchor="t">
            <a:spAutoFit/>
          </a:bodyPr>
          <a:lstStyle/>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ההבטחה הכפולה: בית לעם היהודי – ושוויון לכל אזרחיה</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ציטוטים רלונטיים מתוך המגילה:</a:t>
            </a:r>
          </a:p>
          <a:p>
            <a:pPr marL="1017158" lvl="2" indent="-339053"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"תהא פתוחה לעלייה יהודית ולקיבוץ גלויות"</a:t>
            </a:r>
          </a:p>
          <a:p>
            <a:pPr marL="1017158" lvl="2" indent="-339053"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"תקיים שוויון זכויות חברתי ומדיני גמור לכל אזרחיה בלי הבדל דת, גזע ומין"</a:t>
            </a:r>
          </a:p>
          <a:p>
            <a:pPr marL="1017158" lvl="2" indent="-339053"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"תבטיח חופש דת, מצפון, לשון, חינוך ותרבות"</a:t>
            </a:r>
          </a:p>
          <a:p>
            <a:pPr marL="1017158" lvl="2" indent="-339053"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"תהא מושתתה על יסודות החירות, הצדק והשלום לאור חזונם של נביאי ישראל"</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המגילה פונה גם ליהודי העולם: "אנו קוראים אל העם היהודי בכל התפוצות להתלכד"</a:t>
            </a:r>
          </a:p>
          <a:p>
            <a:pPr algn="r" rtl="1">
              <a:lnSpc>
                <a:spcPts val="3297"/>
              </a:lnSpc>
            </a:pPr>
            <a:endParaRPr lang="he-IL" sz="2355">
              <a:solidFill>
                <a:srgbClr val="000000"/>
              </a:solidFill>
              <a:latin typeface="UltimativyMF Light"/>
              <a:ea typeface="UltimativyMF Light"/>
              <a:cs typeface="UltimativyMF Light"/>
              <a:sym typeface="UltimativyMF Light"/>
              <a:rtl/>
            </a:endParaRPr>
          </a:p>
          <a:p>
            <a:pPr algn="r" rtl="1">
              <a:lnSpc>
                <a:spcPts val="3297"/>
              </a:lnSpc>
            </a:pPr>
            <a:r>
              <a:rPr lang="he-IL" sz="2355">
                <a:solidFill>
                  <a:srgbClr val="000000"/>
                </a:solidFill>
                <a:latin typeface="UltimativyMF Light"/>
                <a:ea typeface="UltimativyMF Light"/>
                <a:cs typeface="UltimativyMF Light"/>
                <a:sym typeface="UltimativyMF Light"/>
                <a:rtl/>
              </a:rPr>
              <a:t>אנקדותות-</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במספרים: </a:t>
            </a:r>
            <a:r>
              <a:rPr lang="en-US" sz="2355">
                <a:solidFill>
                  <a:srgbClr val="000000"/>
                </a:solidFill>
                <a:latin typeface="UltimativyMF Light"/>
                <a:ea typeface="UltimativyMF Light"/>
                <a:cs typeface="UltimativyMF Light"/>
                <a:sym typeface="UltimativyMF Light"/>
              </a:rPr>
              <a:t>11</a:t>
            </a:r>
            <a:r>
              <a:rPr lang="he-IL" sz="2355">
                <a:solidFill>
                  <a:srgbClr val="000000"/>
                </a:solidFill>
                <a:latin typeface="UltimativyMF Light"/>
                <a:ea typeface="UltimativyMF Light"/>
                <a:cs typeface="UltimativyMF Light"/>
                <a:sym typeface="UltimativyMF Light"/>
                <a:rtl/>
              </a:rPr>
              <a:t> חברים חתמו מאוחר על המגילה בשל המצור על ירושלים, </a:t>
            </a:r>
            <a:r>
              <a:rPr lang="en-US" sz="2355">
                <a:solidFill>
                  <a:srgbClr val="000000"/>
                </a:solidFill>
                <a:latin typeface="UltimativyMF Light"/>
                <a:ea typeface="UltimativyMF Light"/>
                <a:cs typeface="UltimativyMF Light"/>
                <a:sym typeface="UltimativyMF Light"/>
              </a:rPr>
              <a:t>2</a:t>
            </a:r>
            <a:r>
              <a:rPr lang="he-IL" sz="2355">
                <a:solidFill>
                  <a:srgbClr val="000000"/>
                </a:solidFill>
                <a:latin typeface="UltimativyMF Light"/>
                <a:ea typeface="UltimativyMF Light"/>
                <a:cs typeface="UltimativyMF Light"/>
                <a:sym typeface="UltimativyMF Light"/>
                <a:rtl/>
              </a:rPr>
              <a:t> נשים חתומות (גולדה מאיר ורחל כהן-כגן), </a:t>
            </a:r>
            <a:r>
              <a:rPr lang="en-US" sz="2355">
                <a:solidFill>
                  <a:srgbClr val="000000"/>
                </a:solidFill>
                <a:latin typeface="UltimativyMF Light"/>
                <a:ea typeface="UltimativyMF Light"/>
                <a:cs typeface="UltimativyMF Light"/>
                <a:sym typeface="UltimativyMF Light"/>
              </a:rPr>
              <a:t>11</a:t>
            </a:r>
            <a:r>
              <a:rPr lang="he-IL" sz="2355">
                <a:solidFill>
                  <a:srgbClr val="000000"/>
                </a:solidFill>
                <a:latin typeface="UltimativyMF Light"/>
                <a:ea typeface="UltimativyMF Light"/>
                <a:cs typeface="UltimativyMF Light"/>
                <a:sym typeface="UltimativyMF Light"/>
                <a:rtl/>
              </a:rPr>
              <a:t> דקות מרגע הקראת המגילה ועד הכרתה של ארה”ב במדינת ישראל.</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המילה 'דמוקרטית' לא מופיעה במגילה במפורש – אך העקרונות הדמוקרטיים מופיעים בבירור</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הביטוי 'צור ישראל' – מהלך מתוכנן שנועד לאפשר פרשנות דתית וחילונית כאחד</a:t>
            </a:r>
          </a:p>
          <a:p>
            <a:pPr marL="508579" lvl="1" indent="-254289" algn="r" rtl="1">
              <a:lnSpc>
                <a:spcPts val="3297"/>
              </a:lnSpc>
              <a:buFont typeface="Arial"/>
              <a:buChar char="•"/>
            </a:pPr>
            <a:r>
              <a:rPr lang="he-IL" sz="2355">
                <a:solidFill>
                  <a:srgbClr val="000000"/>
                </a:solidFill>
                <a:latin typeface="UltimativyMF Light"/>
                <a:ea typeface="UltimativyMF Light"/>
                <a:cs typeface="UltimativyMF Light"/>
                <a:sym typeface="UltimativyMF Light"/>
                <a:rtl/>
              </a:rPr>
              <a:t>הנוסח הקליגרפי המלא שאנו מכירים – הושלם רק בהמשך; ההכרזה נקראה מדף משוכפל</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50614" y="203015"/>
            <a:ext cx="11586593"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Heavy"/>
                <a:ea typeface="UltimativyMF Heavy"/>
                <a:cs typeface="UltimativyMF Heavy"/>
                <a:sym typeface="UltimativyMF Heavy"/>
                <a:rtl/>
              </a:rPr>
              <a:t>יחידת תוכן: יהודית ודמוקרטית</a:t>
            </a:r>
          </a:p>
        </p:txBody>
      </p:sp>
      <p:sp>
        <p:nvSpPr>
          <p:cNvPr id="3" name="Freeform 3"/>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4" name="Group 4"/>
          <p:cNvGrpSpPr/>
          <p:nvPr/>
        </p:nvGrpSpPr>
        <p:grpSpPr>
          <a:xfrm rot="64220">
            <a:off x="-87" y="8614794"/>
            <a:ext cx="18288000" cy="1978276"/>
            <a:chOff x="0" y="0"/>
            <a:chExt cx="4816593" cy="521027"/>
          </a:xfrm>
        </p:grpSpPr>
        <p:sp>
          <p:nvSpPr>
            <p:cNvPr id="5" name="Freeform 5"/>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6" name="TextBox 6"/>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7" name="Freeform 7"/>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8" name="Freeform 8"/>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9" name="TextBox 9"/>
          <p:cNvSpPr txBox="1"/>
          <p:nvPr/>
        </p:nvSpPr>
        <p:spPr>
          <a:xfrm>
            <a:off x="622140" y="2238709"/>
            <a:ext cx="16968098" cy="5825472"/>
          </a:xfrm>
          <a:prstGeom prst="rect">
            <a:avLst/>
          </a:prstGeom>
        </p:spPr>
        <p:txBody>
          <a:bodyPr lIns="0" tIns="0" rIns="0" bIns="0" rtlCol="0" anchor="t">
            <a:spAutoFit/>
          </a:bodyPr>
          <a:lstStyle/>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"מדינת לאום" אינה בהכרח לא-דמוקרטית – השאלה היא האם הזהות הלאומית מוחקת זכויות</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חוקי שיבה קיימים בדמוקרטיות רבות: אירלנד, יוון, ארמניה, גרמניה</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ישראל מעניקה זכויות אזרחיות לכולם – אך היא מדינת הלאום של קבוצה אחת</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"יהודית ודמוקרטית" אינה סיסמה – אלא נוסחת המתח המרכזית של ישראל</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הציון 'מדינת לאום' וה'מנגנון הדמוקרטי' – שני יסודות שחייבים לדור בכפיפה אחת</a:t>
            </a:r>
          </a:p>
          <a:p>
            <a:pPr algn="r" rtl="1">
              <a:lnSpc>
                <a:spcPts val="3885"/>
              </a:lnSpc>
            </a:pPr>
            <a:endParaRPr lang="he-IL" sz="2775">
              <a:solidFill>
                <a:srgbClr val="000000"/>
              </a:solidFill>
              <a:latin typeface="UltimativyMF Light"/>
              <a:ea typeface="UltimativyMF Light"/>
              <a:cs typeface="UltimativyMF Light"/>
              <a:sym typeface="UltimativyMF Light"/>
              <a:rtl/>
            </a:endParaRPr>
          </a:p>
          <a:p>
            <a:pPr algn="r" rtl="1">
              <a:lnSpc>
                <a:spcPts val="3885"/>
              </a:lnSpc>
            </a:pPr>
            <a:r>
              <a:rPr lang="he-IL" sz="2775">
                <a:solidFill>
                  <a:srgbClr val="000000"/>
                </a:solidFill>
                <a:latin typeface="UltimativyMF Light"/>
                <a:ea typeface="UltimativyMF Light"/>
                <a:cs typeface="UltimativyMF Light"/>
                <a:sym typeface="UltimativyMF Light"/>
                <a:rtl/>
              </a:rPr>
              <a:t>אנקדותות-</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"יהודית ודמוקרטית" כצירוף לא מופיע במגילה – נכנס לספר החוקים רק ב-</a:t>
            </a:r>
            <a:r>
              <a:rPr lang="en-US" sz="2775">
                <a:solidFill>
                  <a:srgbClr val="000000"/>
                </a:solidFill>
                <a:latin typeface="UltimativyMF Light"/>
                <a:ea typeface="UltimativyMF Light"/>
                <a:cs typeface="UltimativyMF Light"/>
                <a:sym typeface="UltimativyMF Light"/>
              </a:rPr>
              <a:t>1992</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"מדינה עברית": עד הכרזת העצמאות, המותג המועדף היה "מדינה עברית".</a:t>
            </a:r>
          </a:p>
          <a:p>
            <a:pPr marL="599271" lvl="1" indent="-299636" algn="r" rtl="1">
              <a:lnSpc>
                <a:spcPts val="3885"/>
              </a:lnSpc>
              <a:buFont typeface="Arial"/>
              <a:buChar char="•"/>
            </a:pPr>
            <a:r>
              <a:rPr lang="he-IL" sz="2775">
                <a:solidFill>
                  <a:srgbClr val="000000"/>
                </a:solidFill>
                <a:latin typeface="UltimativyMF Light"/>
                <a:ea typeface="UltimativyMF Light"/>
                <a:cs typeface="UltimativyMF Light"/>
                <a:sym typeface="UltimativyMF Light"/>
                <a:rtl/>
              </a:rPr>
              <a:t>מדינת היהודים” </a:t>
            </a:r>
            <a:r>
              <a:rPr lang="en-US" sz="2775">
                <a:solidFill>
                  <a:srgbClr val="000000"/>
                </a:solidFill>
                <a:latin typeface="UltimativyMF Light"/>
                <a:ea typeface="UltimativyMF Light"/>
                <a:cs typeface="UltimativyMF Light"/>
                <a:sym typeface="UltimativyMF Light"/>
              </a:rPr>
              <a:t>vs</a:t>
            </a:r>
            <a:r>
              <a:rPr lang="he-IL" sz="2775">
                <a:solidFill>
                  <a:srgbClr val="000000"/>
                </a:solidFill>
                <a:latin typeface="UltimativyMF Light"/>
                <a:ea typeface="UltimativyMF Light"/>
                <a:cs typeface="UltimativyMF Light"/>
                <a:sym typeface="UltimativyMF Light"/>
                <a:rtl/>
              </a:rPr>
              <a:t>. מדינה יהודית: שם ספרו המכונן של הרצל בגרמנית הוא "</a:t>
            </a:r>
            <a:r>
              <a:rPr lang="en-US" sz="2775">
                <a:solidFill>
                  <a:srgbClr val="000000"/>
                </a:solidFill>
                <a:latin typeface="UltimativyMF Light"/>
                <a:ea typeface="UltimativyMF Light"/>
                <a:cs typeface="UltimativyMF Light"/>
                <a:sym typeface="UltimativyMF Light"/>
              </a:rPr>
              <a:t>Der Judenstaat</a:t>
            </a:r>
            <a:r>
              <a:rPr lang="he-IL" sz="2775">
                <a:solidFill>
                  <a:srgbClr val="000000"/>
                </a:solidFill>
                <a:latin typeface="UltimativyMF Light"/>
                <a:ea typeface="UltimativyMF Light"/>
                <a:cs typeface="UltimativyMF Light"/>
                <a:sym typeface="UltimativyMF Light"/>
                <a:rtl/>
              </a:rPr>
              <a:t>" - תרגום מדויק הוא "מדינת היהודים". עבור הרצל, הדגש היה פוליטי-ריבוני: הקמת "מקלט בטוח" לקבוצה האנושית (היהודים). המונח "מדינה יהודית" (</a:t>
            </a:r>
            <a:r>
              <a:rPr lang="en-US" sz="2775">
                <a:solidFill>
                  <a:srgbClr val="000000"/>
                </a:solidFill>
                <a:latin typeface="UltimativyMF Light"/>
                <a:ea typeface="UltimativyMF Light"/>
                <a:cs typeface="UltimativyMF Light"/>
                <a:sym typeface="UltimativyMF Light"/>
              </a:rPr>
              <a:t>Jewish State</a:t>
            </a:r>
            <a:r>
              <a:rPr lang="he-IL" sz="2775">
                <a:solidFill>
                  <a:srgbClr val="000000"/>
                </a:solidFill>
                <a:latin typeface="UltimativyMF Light"/>
                <a:ea typeface="UltimativyMF Light"/>
                <a:cs typeface="UltimativyMF Light"/>
                <a:sym typeface="UltimativyMF Light"/>
                <a:rtl/>
              </a:rPr>
              <a:t>), המדגיש את הצביון והתוכן התרבותי-דתי, הפך לדומיננטי רק מאוחר יותר בהחלטת החלוקה של האו"ם ובמגילת העצמאות.</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577207" y="126815"/>
            <a:ext cx="11357993"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Heavy"/>
                <a:ea typeface="UltimativyMF Heavy"/>
                <a:cs typeface="UltimativyMF Heavy"/>
                <a:sym typeface="UltimativyMF Heavy"/>
                <a:rtl/>
              </a:rPr>
              <a:t>יחידת תוכן: יהודית ודמוקרטית</a:t>
            </a:r>
          </a:p>
        </p:txBody>
      </p:sp>
      <p:sp>
        <p:nvSpPr>
          <p:cNvPr id="3" name="TextBox 3"/>
          <p:cNvSpPr txBox="1"/>
          <p:nvPr/>
        </p:nvSpPr>
        <p:spPr>
          <a:xfrm>
            <a:off x="1396481" y="1723452"/>
            <a:ext cx="15862819" cy="507364"/>
          </a:xfrm>
          <a:prstGeom prst="rect">
            <a:avLst/>
          </a:prstGeom>
        </p:spPr>
        <p:txBody>
          <a:bodyPr lIns="0" tIns="0" rIns="0" bIns="0" rtlCol="0" anchor="t">
            <a:spAutoFit/>
          </a:bodyPr>
          <a:lstStyle/>
          <a:p>
            <a:pPr algn="ctr" rtl="1">
              <a:lnSpc>
                <a:spcPts val="4060"/>
              </a:lnSpc>
            </a:pPr>
            <a:r>
              <a:rPr lang="he-IL" sz="2900">
                <a:solidFill>
                  <a:srgbClr val="000000"/>
                </a:solidFill>
                <a:latin typeface="UltimativyMF Light"/>
                <a:ea typeface="UltimativyMF Light"/>
                <a:cs typeface="UltimativyMF Light"/>
                <a:sym typeface="UltimativyMF Light"/>
                <a:rtl/>
              </a:rPr>
              <a:t>איפה כל אחת מהן באה לידי ביטוי במדינת ישראל</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10954319" y="3248875"/>
            <a:ext cx="3647580" cy="4877040"/>
          </a:xfrm>
          <a:prstGeom prst="rect">
            <a:avLst/>
          </a:prstGeom>
        </p:spPr>
        <p:txBody>
          <a:bodyPr lIns="0" tIns="0" rIns="0" bIns="0" rtlCol="0" anchor="t">
            <a:spAutoFit/>
          </a:bodyPr>
          <a:lstStyle/>
          <a:p>
            <a:pPr algn="ctr" rtl="1">
              <a:lnSpc>
                <a:spcPts val="4854"/>
              </a:lnSpc>
            </a:pPr>
            <a:r>
              <a:rPr lang="he-IL" sz="3467" b="1" u="sng">
                <a:solidFill>
                  <a:srgbClr val="000000"/>
                </a:solidFill>
                <a:latin typeface="UltimativyMF Bold"/>
                <a:ea typeface="UltimativyMF Bold"/>
                <a:cs typeface="UltimativyMF Bold"/>
                <a:sym typeface="UltimativyMF Bold"/>
                <a:rtl/>
              </a:rPr>
              <a:t>דמוקרטית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ריבונות האזרחים </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הגנת המיעוטים</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בחירות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הפרדת רשויות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שוויון אזרחי</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זכויות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הגבלת שלטון</a:t>
            </a:r>
          </a:p>
        </p:txBody>
      </p:sp>
      <p:sp>
        <p:nvSpPr>
          <p:cNvPr id="11" name="TextBox 11"/>
          <p:cNvSpPr txBox="1"/>
          <p:nvPr/>
        </p:nvSpPr>
        <p:spPr>
          <a:xfrm>
            <a:off x="3686100" y="3248875"/>
            <a:ext cx="4941380" cy="4877040"/>
          </a:xfrm>
          <a:prstGeom prst="rect">
            <a:avLst/>
          </a:prstGeom>
        </p:spPr>
        <p:txBody>
          <a:bodyPr lIns="0" tIns="0" rIns="0" bIns="0" rtlCol="0" anchor="t">
            <a:spAutoFit/>
          </a:bodyPr>
          <a:lstStyle/>
          <a:p>
            <a:pPr algn="ctr" rtl="1">
              <a:lnSpc>
                <a:spcPts val="4854"/>
              </a:lnSpc>
            </a:pPr>
            <a:r>
              <a:rPr lang="he-IL" sz="3467" b="1" u="sng">
                <a:solidFill>
                  <a:srgbClr val="000000"/>
                </a:solidFill>
                <a:latin typeface="UltimativyMF Bold"/>
                <a:ea typeface="UltimativyMF Bold"/>
                <a:cs typeface="UltimativyMF Bold"/>
                <a:sym typeface="UltimativyMF Bold"/>
                <a:rtl/>
              </a:rPr>
              <a:t>יהודית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הגדרה עצמית לעם היהודי</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עלייה וחוק השבות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עברית כשפה</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סמלים ולוח שנה</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קשר לתפוצות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חוקי אישות</a:t>
            </a:r>
          </a:p>
          <a:p>
            <a:pPr marL="748661" lvl="1" indent="-374331" algn="r" rtl="1">
              <a:lnSpc>
                <a:spcPts val="4854"/>
              </a:lnSpc>
              <a:buFont typeface="Arial"/>
              <a:buChar char="•"/>
            </a:pPr>
            <a:r>
              <a:rPr lang="he-IL" sz="3467">
                <a:solidFill>
                  <a:srgbClr val="000000"/>
                </a:solidFill>
                <a:latin typeface="UltimativyMF Light"/>
                <a:ea typeface="UltimativyMF Light"/>
                <a:cs typeface="UltimativyMF Light"/>
                <a:sym typeface="UltimativyMF Light"/>
                <a:rtl/>
              </a:rPr>
              <a:t>סבסוד לימוד תורה</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5117745" y="90548"/>
            <a:ext cx="8141055"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חוקי יסוד</a:t>
            </a:r>
          </a:p>
        </p:txBody>
      </p:sp>
      <p:sp>
        <p:nvSpPr>
          <p:cNvPr id="3" name="TextBox 3"/>
          <p:cNvSpPr txBox="1"/>
          <p:nvPr/>
        </p:nvSpPr>
        <p:spPr>
          <a:xfrm>
            <a:off x="7820844" y="1644877"/>
            <a:ext cx="2646313" cy="606424"/>
          </a:xfrm>
          <a:prstGeom prst="rect">
            <a:avLst/>
          </a:prstGeom>
        </p:spPr>
        <p:txBody>
          <a:bodyPr lIns="0" tIns="0" rIns="0" bIns="0" rtlCol="0" anchor="t">
            <a:spAutoFit/>
          </a:bodyPr>
          <a:lstStyle/>
          <a:p>
            <a:pPr algn="ctr" rtl="1">
              <a:lnSpc>
                <a:spcPts val="4900"/>
              </a:lnSpc>
              <a:spcBef>
                <a:spcPct val="0"/>
              </a:spcBef>
            </a:pPr>
            <a:r>
              <a:rPr lang="he-IL" sz="3500">
                <a:solidFill>
                  <a:srgbClr val="000000"/>
                </a:solidFill>
                <a:latin typeface="UltimativyMF Light"/>
                <a:ea typeface="UltimativyMF Light"/>
                <a:cs typeface="UltimativyMF Light"/>
                <a:sym typeface="UltimativyMF Light"/>
                <a:rtl/>
              </a:rPr>
              <a:t>מדינה בלי חוקה </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520380" y="2579564"/>
            <a:ext cx="17247065" cy="5732134"/>
          </a:xfrm>
          <a:prstGeom prst="rect">
            <a:avLst/>
          </a:prstGeom>
        </p:spPr>
        <p:txBody>
          <a:bodyPr lIns="0" tIns="0" rIns="0" bIns="0" rtlCol="0" anchor="t">
            <a:spAutoFit/>
          </a:bodyPr>
          <a:lstStyle/>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מגילת העצמאות הבטיחה בחירות ל'אסיפה מכוננת' שתכתוב חוקה</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מחלוקות על דת, לאום, ביטחון וזכויות מנעו הסכמה רחבה</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הפשרה ('פשרת הררי'): האסיפה המכוננת הפכה לכנסת </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בעולם רק </a:t>
            </a:r>
            <a:r>
              <a:rPr lang="en-US" sz="2325">
                <a:solidFill>
                  <a:srgbClr val="000000"/>
                </a:solidFill>
                <a:latin typeface="UltimativyMF Light"/>
                <a:ea typeface="UltimativyMF Light"/>
                <a:cs typeface="UltimativyMF Light"/>
                <a:sym typeface="UltimativyMF Light"/>
              </a:rPr>
              <a:t>3</a:t>
            </a:r>
            <a:r>
              <a:rPr lang="he-IL" sz="2325">
                <a:solidFill>
                  <a:srgbClr val="000000"/>
                </a:solidFill>
                <a:latin typeface="UltimativyMF Light"/>
                <a:ea typeface="UltimativyMF Light"/>
                <a:cs typeface="UltimativyMF Light"/>
                <a:sym typeface="UltimativyMF Light"/>
                <a:rtl/>
              </a:rPr>
              <a:t> דמוקרטיות להן אין חוקה כתובה: ישראל, בריטניה וניו-זילנד</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חוק יסוד: הצבא – קצר (</a:t>
            </a:r>
            <a:r>
              <a:rPr lang="en-US" sz="2325">
                <a:solidFill>
                  <a:srgbClr val="000000"/>
                </a:solidFill>
                <a:latin typeface="UltimativyMF Light"/>
                <a:ea typeface="UltimativyMF Light"/>
                <a:cs typeface="UltimativyMF Light"/>
                <a:sym typeface="UltimativyMF Light"/>
              </a:rPr>
              <a:t>6</a:t>
            </a:r>
            <a:r>
              <a:rPr lang="he-IL" sz="2325">
                <a:solidFill>
                  <a:srgbClr val="000000"/>
                </a:solidFill>
                <a:latin typeface="UltimativyMF Light"/>
                <a:ea typeface="UltimativyMF Light"/>
                <a:cs typeface="UltimativyMF Light"/>
                <a:sym typeface="UltimativyMF Light"/>
                <a:rtl/>
              </a:rPr>
              <a:t> סעיפים) אך קריטי: קובע שהצבא כפוף לממשלה האזרחית</a:t>
            </a:r>
          </a:p>
          <a:p>
            <a:pPr algn="r" rtl="1">
              <a:lnSpc>
                <a:spcPts val="3255"/>
              </a:lnSpc>
            </a:pPr>
            <a:endParaRPr lang="he-IL" sz="2325">
              <a:solidFill>
                <a:srgbClr val="000000"/>
              </a:solidFill>
              <a:latin typeface="UltimativyMF Light"/>
              <a:ea typeface="UltimativyMF Light"/>
              <a:cs typeface="UltimativyMF Light"/>
              <a:sym typeface="UltimativyMF Light"/>
              <a:rtl/>
            </a:endParaRPr>
          </a:p>
          <a:p>
            <a:pPr algn="r" rtl="1">
              <a:lnSpc>
                <a:spcPts val="3255"/>
              </a:lnSpc>
            </a:pPr>
            <a:r>
              <a:rPr lang="he-IL" sz="2325">
                <a:solidFill>
                  <a:srgbClr val="000000"/>
                </a:solidFill>
                <a:latin typeface="UltimativyMF Light"/>
                <a:ea typeface="UltimativyMF Light"/>
                <a:cs typeface="UltimativyMF Light"/>
                <a:sym typeface="UltimativyMF Light"/>
                <a:rtl/>
              </a:rPr>
              <a:t>אנקדותות-</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נכון להיום נחקקו בישראל בסך הכל </a:t>
            </a:r>
            <a:r>
              <a:rPr lang="en-US" sz="2325">
                <a:solidFill>
                  <a:srgbClr val="000000"/>
                </a:solidFill>
                <a:latin typeface="UltimativyMF Light"/>
                <a:ea typeface="UltimativyMF Light"/>
                <a:cs typeface="UltimativyMF Light"/>
                <a:sym typeface="UltimativyMF Light"/>
              </a:rPr>
              <a:t>14</a:t>
            </a:r>
            <a:r>
              <a:rPr lang="he-IL" sz="2325">
                <a:solidFill>
                  <a:srgbClr val="000000"/>
                </a:solidFill>
                <a:latin typeface="UltimativyMF Light"/>
                <a:ea typeface="UltimativyMF Light"/>
                <a:cs typeface="UltimativyMF Light"/>
                <a:sym typeface="UltimativyMF Light"/>
                <a:rtl/>
              </a:rPr>
              <a:t> חוקי יסוד. הם לא נכתבו כקובץ אחד, אלא "פרק אחר פרק" לאורך עשורים. כל חוק יסוד אמור להוות בעתיד פרק בחוקה המלאה של מדינת ישראל: הכנסת, הממשלה, הנשיא, השפיטה, הצבא, ירושלים, כבוד האדם, הלאום ועוד</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בכותרת של חוק יסוד (למשל: "חוק יסוד: הלאום") לעולם לא מופיעה שנת החקיקה. בניגוד לחוק רגיל (כמו "חוק העונשין, תשל"ז-</a:t>
            </a:r>
            <a:r>
              <a:rPr lang="en-US" sz="2325">
                <a:solidFill>
                  <a:srgbClr val="000000"/>
                </a:solidFill>
                <a:latin typeface="UltimativyMF Light"/>
                <a:ea typeface="UltimativyMF Light"/>
                <a:cs typeface="UltimativyMF Light"/>
                <a:sym typeface="UltimativyMF Light"/>
              </a:rPr>
              <a:t>1977</a:t>
            </a:r>
            <a:r>
              <a:rPr lang="he-IL" sz="2325">
                <a:solidFill>
                  <a:srgbClr val="000000"/>
                </a:solidFill>
                <a:latin typeface="UltimativyMF Light"/>
                <a:ea typeface="UltimativyMF Light"/>
                <a:cs typeface="UltimativyMF Light"/>
                <a:sym typeface="UltimativyMF Light"/>
                <a:rtl/>
              </a:rPr>
              <a:t>"), מחוקי היסוד מושמטת שנת הקבלה באופן מכוון. המטרה היא להעניק להם "נופך על-זמני" - להדגיש שהם אינם חקיקה זמנית של כנסת ספציפית, אלא תשתית חוקתית קבועה ונעלה.</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חוק יסוד: הכנסת היה הראשון להיחקק (</a:t>
            </a:r>
            <a:r>
              <a:rPr lang="en-US" sz="2325">
                <a:solidFill>
                  <a:srgbClr val="000000"/>
                </a:solidFill>
                <a:latin typeface="UltimativyMF Light"/>
                <a:ea typeface="UltimativyMF Light"/>
                <a:cs typeface="UltimativyMF Light"/>
                <a:sym typeface="UltimativyMF Light"/>
              </a:rPr>
              <a:t>1958</a:t>
            </a:r>
            <a:r>
              <a:rPr lang="he-IL" sz="2325">
                <a:solidFill>
                  <a:srgbClr val="000000"/>
                </a:solidFill>
                <a:latin typeface="UltimativyMF Light"/>
                <a:ea typeface="UltimativyMF Light"/>
                <a:cs typeface="UltimativyMF Light"/>
                <a:sym typeface="UltimativyMF Light"/>
                <a:rtl/>
              </a:rPr>
              <a:t>). לקח למדינה עשר שנים של "חימום מנועים" עד שהצליחו להסכים על הפרק המוסדי הראשון.</a:t>
            </a:r>
          </a:p>
          <a:p>
            <a:pPr marL="502061" lvl="1" indent="-251031" algn="r" rtl="1">
              <a:lnSpc>
                <a:spcPts val="3255"/>
              </a:lnSpc>
              <a:buFont typeface="Arial"/>
              <a:buChar char="•"/>
            </a:pPr>
            <a:r>
              <a:rPr lang="he-IL" sz="2325">
                <a:solidFill>
                  <a:srgbClr val="000000"/>
                </a:solidFill>
                <a:latin typeface="UltimativyMF Light"/>
                <a:ea typeface="UltimativyMF Light"/>
                <a:cs typeface="UltimativyMF Light"/>
                <a:sym typeface="UltimativyMF Light"/>
                <a:rtl/>
              </a:rPr>
              <a:t>חוק יסוד: הצבא הוא אחד הקצרים ביותר (רק </a:t>
            </a:r>
            <a:r>
              <a:rPr lang="en-US" sz="2325">
                <a:solidFill>
                  <a:srgbClr val="000000"/>
                </a:solidFill>
                <a:latin typeface="UltimativyMF Light"/>
                <a:ea typeface="UltimativyMF Light"/>
                <a:cs typeface="UltimativyMF Light"/>
                <a:sym typeface="UltimativyMF Light"/>
              </a:rPr>
              <a:t>6</a:t>
            </a:r>
            <a:r>
              <a:rPr lang="he-IL" sz="2325">
                <a:solidFill>
                  <a:srgbClr val="000000"/>
                </a:solidFill>
                <a:latin typeface="UltimativyMF Light"/>
                <a:ea typeface="UltimativyMF Light"/>
                <a:cs typeface="UltimativyMF Light"/>
                <a:sym typeface="UltimativyMF Light"/>
                <a:rtl/>
              </a:rPr>
              <a:t> סעיפים), אך הוא הקריטי ביותר להבטחת אופייה הדמוקרטי של המדינה, בכך שהוא קובע חד-משמעית שהצבא כפוף לממשלה.</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034681" y="90548"/>
            <a:ext cx="12281519" cy="1435285"/>
          </a:xfrm>
          <a:prstGeom prst="rect">
            <a:avLst/>
          </a:prstGeom>
        </p:spPr>
        <p:txBody>
          <a:bodyPr wrap="square" lIns="0" tIns="0" rIns="0" bIns="0" rtlCol="0" anchor="t">
            <a:spAutoFit/>
          </a:bodyPr>
          <a:lstStyle/>
          <a:p>
            <a:pPr algn="ctr" rtl="1">
              <a:lnSpc>
                <a:spcPts val="11525"/>
              </a:lnSpc>
            </a:pPr>
            <a:r>
              <a:rPr lang="he-IL" sz="8232" b="1" dirty="0">
                <a:solidFill>
                  <a:srgbClr val="000000"/>
                </a:solidFill>
                <a:latin typeface="UltimativyMF Bold"/>
                <a:ea typeface="UltimativyMF Bold"/>
                <a:cs typeface="UltimativyMF Bold"/>
                <a:sym typeface="UltimativyMF Bold"/>
                <a:rtl/>
              </a:rPr>
              <a:t>יחידת תוכן: עקרונות הדמוקרטיה</a:t>
            </a:r>
          </a:p>
        </p:txBody>
      </p:sp>
      <p:sp>
        <p:nvSpPr>
          <p:cNvPr id="3" name="TextBox 3"/>
          <p:cNvSpPr txBox="1"/>
          <p:nvPr/>
        </p:nvSpPr>
        <p:spPr>
          <a:xfrm>
            <a:off x="5746031" y="1644877"/>
            <a:ext cx="6795939" cy="606424"/>
          </a:xfrm>
          <a:prstGeom prst="rect">
            <a:avLst/>
          </a:prstGeom>
        </p:spPr>
        <p:txBody>
          <a:bodyPr lIns="0" tIns="0" rIns="0" bIns="0" rtlCol="0" anchor="t">
            <a:spAutoFit/>
          </a:bodyPr>
          <a:lstStyle/>
          <a:p>
            <a:pPr algn="ctr" rtl="1">
              <a:lnSpc>
                <a:spcPts val="4900"/>
              </a:lnSpc>
              <a:spcBef>
                <a:spcPct val="0"/>
              </a:spcBef>
            </a:pPr>
            <a:r>
              <a:rPr lang="he-IL" sz="3500">
                <a:solidFill>
                  <a:srgbClr val="000000"/>
                </a:solidFill>
                <a:latin typeface="UltimativyMF Light"/>
                <a:ea typeface="UltimativyMF Light"/>
                <a:cs typeface="UltimativyMF Light"/>
                <a:sym typeface="UltimativyMF Light"/>
                <a:rtl/>
              </a:rPr>
              <a:t>דמוקרטיה היא לא רק בחירות ו"הרוב קובע"</a:t>
            </a:r>
          </a:p>
        </p:txBody>
      </p:sp>
      <p:sp>
        <p:nvSpPr>
          <p:cNvPr id="4" name="Freeform 4"/>
          <p:cNvSpPr/>
          <p:nvPr/>
        </p:nvSpPr>
        <p:spPr>
          <a:xfrm flipH="1">
            <a:off x="12888025" y="4758184"/>
            <a:ext cx="10087167" cy="10171934"/>
          </a:xfrm>
          <a:custGeom>
            <a:avLst/>
            <a:gdLst/>
            <a:ahLst/>
            <a:cxnLst/>
            <a:rect l="l" t="t" r="r" b="b"/>
            <a:pathLst>
              <a:path w="10087167" h="10171934">
                <a:moveTo>
                  <a:pt x="10087167" y="0"/>
                </a:moveTo>
                <a:lnTo>
                  <a:pt x="0" y="0"/>
                </a:lnTo>
                <a:lnTo>
                  <a:pt x="0" y="10171934"/>
                </a:lnTo>
                <a:lnTo>
                  <a:pt x="10087167" y="10171934"/>
                </a:lnTo>
                <a:lnTo>
                  <a:pt x="10087167" y="0"/>
                </a:lnTo>
                <a:close/>
              </a:path>
            </a:pathLst>
          </a:custGeom>
          <a:blipFill>
            <a:blip r:embed="rId2">
              <a:alphaModFix amt="34000"/>
            </a:blip>
            <a:stretch>
              <a:fillRect/>
            </a:stretch>
          </a:blipFill>
        </p:spPr>
        <p:txBody>
          <a:bodyPr/>
          <a:lstStyle/>
          <a:p>
            <a:endParaRPr lang="he-IL"/>
          </a:p>
        </p:txBody>
      </p:sp>
      <p:grpSp>
        <p:nvGrpSpPr>
          <p:cNvPr id="5" name="Group 5"/>
          <p:cNvGrpSpPr/>
          <p:nvPr/>
        </p:nvGrpSpPr>
        <p:grpSpPr>
          <a:xfrm rot="64220">
            <a:off x="-87" y="8614794"/>
            <a:ext cx="18288000" cy="1978276"/>
            <a:chOff x="0" y="0"/>
            <a:chExt cx="4816593" cy="521027"/>
          </a:xfrm>
        </p:grpSpPr>
        <p:sp>
          <p:nvSpPr>
            <p:cNvPr id="6" name="Freeform 6"/>
            <p:cNvSpPr/>
            <p:nvPr/>
          </p:nvSpPr>
          <p:spPr>
            <a:xfrm>
              <a:off x="0" y="0"/>
              <a:ext cx="4816592" cy="521027"/>
            </a:xfrm>
            <a:custGeom>
              <a:avLst/>
              <a:gdLst/>
              <a:ahLst/>
              <a:cxnLst/>
              <a:rect l="l" t="t" r="r" b="b"/>
              <a:pathLst>
                <a:path w="4816592" h="521027">
                  <a:moveTo>
                    <a:pt x="0" y="0"/>
                  </a:moveTo>
                  <a:lnTo>
                    <a:pt x="4816592" y="0"/>
                  </a:lnTo>
                  <a:lnTo>
                    <a:pt x="4816592" y="521027"/>
                  </a:lnTo>
                  <a:lnTo>
                    <a:pt x="0" y="521027"/>
                  </a:lnTo>
                  <a:close/>
                </a:path>
              </a:pathLst>
            </a:custGeom>
            <a:solidFill>
              <a:srgbClr val="0F57A3"/>
            </a:solidFill>
          </p:spPr>
          <p:txBody>
            <a:bodyPr/>
            <a:lstStyle/>
            <a:p>
              <a:endParaRPr lang="he-IL"/>
            </a:p>
          </p:txBody>
        </p:sp>
        <p:sp>
          <p:nvSpPr>
            <p:cNvPr id="7" name="TextBox 7"/>
            <p:cNvSpPr txBox="1"/>
            <p:nvPr/>
          </p:nvSpPr>
          <p:spPr>
            <a:xfrm>
              <a:off x="0" y="-47625"/>
              <a:ext cx="4816593" cy="568652"/>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24381" y="8178659"/>
            <a:ext cx="4504326" cy="2319129"/>
          </a:xfrm>
          <a:custGeom>
            <a:avLst/>
            <a:gdLst/>
            <a:ahLst/>
            <a:cxnLst/>
            <a:rect l="l" t="t" r="r" b="b"/>
            <a:pathLst>
              <a:path w="4504326" h="2319129">
                <a:moveTo>
                  <a:pt x="0" y="0"/>
                </a:moveTo>
                <a:lnTo>
                  <a:pt x="4504326" y="0"/>
                </a:lnTo>
                <a:lnTo>
                  <a:pt x="4504326" y="2319129"/>
                </a:lnTo>
                <a:lnTo>
                  <a:pt x="0" y="2319129"/>
                </a:lnTo>
                <a:lnTo>
                  <a:pt x="0" y="0"/>
                </a:lnTo>
                <a:close/>
              </a:path>
            </a:pathLst>
          </a:custGeom>
          <a:blipFill>
            <a:blip r:embed="rId3"/>
            <a:stretch>
              <a:fillRect/>
            </a:stretch>
          </a:blipFill>
        </p:spPr>
        <p:txBody>
          <a:bodyPr/>
          <a:lstStyle/>
          <a:p>
            <a:endParaRPr lang="he-IL"/>
          </a:p>
        </p:txBody>
      </p:sp>
      <p:sp>
        <p:nvSpPr>
          <p:cNvPr id="9" name="Freeform 9"/>
          <p:cNvSpPr/>
          <p:nvPr/>
        </p:nvSpPr>
        <p:spPr>
          <a:xfrm>
            <a:off x="13736782" y="9075317"/>
            <a:ext cx="4194826" cy="1047866"/>
          </a:xfrm>
          <a:custGeom>
            <a:avLst/>
            <a:gdLst/>
            <a:ahLst/>
            <a:cxnLst/>
            <a:rect l="l" t="t" r="r" b="b"/>
            <a:pathLst>
              <a:path w="4194826" h="1047866">
                <a:moveTo>
                  <a:pt x="0" y="0"/>
                </a:moveTo>
                <a:lnTo>
                  <a:pt x="4194827" y="0"/>
                </a:lnTo>
                <a:lnTo>
                  <a:pt x="4194827" y="1047866"/>
                </a:lnTo>
                <a:lnTo>
                  <a:pt x="0" y="1047866"/>
                </a:lnTo>
                <a:lnTo>
                  <a:pt x="0" y="0"/>
                </a:lnTo>
                <a:close/>
              </a:path>
            </a:pathLst>
          </a:custGeom>
          <a:blipFill>
            <a:blip r:embed="rId4"/>
            <a:stretch>
              <a:fillRect/>
            </a:stretch>
          </a:blipFill>
        </p:spPr>
        <p:txBody>
          <a:bodyPr/>
          <a:lstStyle/>
          <a:p>
            <a:endParaRPr lang="he-IL"/>
          </a:p>
        </p:txBody>
      </p:sp>
      <p:sp>
        <p:nvSpPr>
          <p:cNvPr id="10" name="TextBox 10"/>
          <p:cNvSpPr txBox="1"/>
          <p:nvPr/>
        </p:nvSpPr>
        <p:spPr>
          <a:xfrm>
            <a:off x="1242564" y="2724836"/>
            <a:ext cx="16286444" cy="5424736"/>
          </a:xfrm>
          <a:prstGeom prst="rect">
            <a:avLst/>
          </a:prstGeom>
        </p:spPr>
        <p:txBody>
          <a:bodyPr lIns="0" tIns="0" rIns="0" bIns="0" rtlCol="0" anchor="t">
            <a:spAutoFit/>
          </a:bodyPr>
          <a:lstStyle/>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שלטון העם: מקור הסמכות הוא האזרחים</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הכרעת הרוב – אבל לא עריצות הרוב</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קיום בחירות חופשיות ואפשרות להחלפת השלטון</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גם הממשלה כפופה לחוק</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הגבלת השלטון: הפרדת רשויות, פיקוח, ביקורת ושומרי סף</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תרבות פוליטית: סובלנות, פלורליזם, הסכמות</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זכויות יסוד אזרחיות, פוליטיות, חברתיות-כלכליות</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הדמוקרטיה נמדדת לא רק לפי 'האם מצביעים?' – אלא גם מה קורה בין בחירות לבחירות</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שלטון חוק, חופש ביטוי, עיתונות חופשית, זכויות אדם ואיזונים בין הרשויות</a:t>
            </a:r>
          </a:p>
          <a:p>
            <a:pPr algn="r" rtl="1">
              <a:lnSpc>
                <a:spcPts val="2873"/>
              </a:lnSpc>
            </a:pPr>
            <a:endParaRPr lang="he-IL" sz="2052">
              <a:solidFill>
                <a:srgbClr val="000000"/>
              </a:solidFill>
              <a:latin typeface="UltimativyMF Light"/>
              <a:ea typeface="UltimativyMF Light"/>
              <a:cs typeface="UltimativyMF Light"/>
              <a:sym typeface="UltimativyMF Light"/>
              <a:rtl/>
            </a:endParaRPr>
          </a:p>
          <a:p>
            <a:pPr algn="r" rtl="1">
              <a:lnSpc>
                <a:spcPts val="2873"/>
              </a:lnSpc>
            </a:pPr>
            <a:r>
              <a:rPr lang="he-IL" sz="2052">
                <a:solidFill>
                  <a:srgbClr val="000000"/>
                </a:solidFill>
                <a:latin typeface="UltimativyMF Light"/>
                <a:ea typeface="UltimativyMF Light"/>
                <a:cs typeface="UltimativyMF Light"/>
                <a:sym typeface="UltimativyMF Light"/>
                <a:rtl/>
              </a:rPr>
              <a:t>אנקדותות חיבור יהודי-</a:t>
            </a:r>
          </a:p>
          <a:p>
            <a:pPr marL="443185" lvl="1" indent="-221593"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גם במקורות היהודיים יש סממנים לעקרונות דמוקרטיים חשובים, כמו הגבלת הכוח, הכרעת הרוב, ביקורת על השילטון, כבוד האדם והפרדת סמכויות:</a:t>
            </a:r>
          </a:p>
          <a:p>
            <a:pPr marL="886371" lvl="2" indent="-295457"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פיזור הסמכויות - במקרא יש חלוקה בין מלך, כהן/לוויים, שופטים ונביאים. זו לא “הפרדת רשויות” מודרנית, אבל כן רעיון של פיזור כוח בין מוקדי סמכות שונים.</a:t>
            </a:r>
          </a:p>
          <a:p>
            <a:pPr marL="886371" lvl="2" indent="-295457"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שוויון בפני הדין - "כקטון כגדול תשמעון": העיקרון שהחלש והחזק, העני והעשיר, אמורים להישמע בפני הדין.</a:t>
            </a:r>
          </a:p>
          <a:p>
            <a:pPr marL="886371" lvl="2" indent="-295457" algn="r" rtl="1">
              <a:lnSpc>
                <a:spcPts val="2873"/>
              </a:lnSpc>
              <a:buFont typeface="Arial"/>
              <a:buChar char="⚬"/>
            </a:pPr>
            <a:r>
              <a:rPr lang="he-IL" sz="2052">
                <a:solidFill>
                  <a:srgbClr val="000000"/>
                </a:solidFill>
                <a:latin typeface="UltimativyMF Light"/>
                <a:ea typeface="UltimativyMF Light"/>
                <a:cs typeface="UltimativyMF Light"/>
                <a:sym typeface="UltimativyMF Light"/>
                <a:rtl/>
              </a:rPr>
              <a:t>יחס למיעוט ולחלש - "ואהבת לו כמוך כי גרים הייתם בארץ מצרים" מציע בסיס יהודי לרגישות כלפי מי שאינו חלק מהרוב.</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3175</Words>
  <Application>Microsoft Office PowerPoint</Application>
  <PresentationFormat>Custom</PresentationFormat>
  <Paragraphs>251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UltimativyMF Heavy</vt:lpstr>
      <vt:lpstr>UltimativyMF Light</vt:lpstr>
      <vt:lpstr>Calibri</vt:lpstr>
      <vt:lpstr>UltimativyMF Bold</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הצעה לתכנית חינוכית הבחירות לכנסת ה-26</dc:title>
  <cp:lastModifiedBy>Rahvalschi, Maian</cp:lastModifiedBy>
  <cp:revision>2</cp:revision>
  <dcterms:created xsi:type="dcterms:W3CDTF">2006-08-16T00:00:00Z</dcterms:created>
  <dcterms:modified xsi:type="dcterms:W3CDTF">2026-05-26T10:48:47Z</dcterms:modified>
  <dc:identifier>DAHKLaDgeHg</dc:identifier>
</cp:coreProperties>
</file>