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M Sans" pitchFamily="2" charset="0"/>
      <p:regular r:id="rId14"/>
    </p:embeddedFont>
    <p:embeddedFont>
      <p:font typeface="DM Sans Bold" pitchFamily="2" charset="0"/>
      <p:regular r:id="rId15"/>
    </p:embeddedFont>
    <p:embeddedFont>
      <p:font typeface="Quando" panose="020206030600000607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ed-daysofhope.com/en/hp/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d-daysofhope.com/en/hp/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png" /><Relationship Id="rId4" Type="http://schemas.openxmlformats.org/officeDocument/2006/relationships/image" Target="../media/image5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3763" y="5990162"/>
            <a:ext cx="11531236" cy="2464574"/>
            <a:chOff x="0" y="0"/>
            <a:chExt cx="3037033" cy="649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7033" cy="649106"/>
            </a:xfrm>
            <a:custGeom>
              <a:avLst/>
              <a:gdLst/>
              <a:ahLst/>
              <a:cxnLst/>
              <a:rect l="l" t="t" r="r" b="b"/>
              <a:pathLst>
                <a:path w="3037033" h="649106">
                  <a:moveTo>
                    <a:pt x="0" y="0"/>
                  </a:moveTo>
                  <a:lnTo>
                    <a:pt x="3037033" y="0"/>
                  </a:lnTo>
                  <a:lnTo>
                    <a:pt x="3037033" y="649106"/>
                  </a:lnTo>
                  <a:lnTo>
                    <a:pt x="0" y="6491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037033" cy="696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11254" y="-642065"/>
            <a:ext cx="1822509" cy="2464574"/>
            <a:chOff x="0" y="0"/>
            <a:chExt cx="480002" cy="6491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0002" cy="649106"/>
            </a:xfrm>
            <a:custGeom>
              <a:avLst/>
              <a:gdLst/>
              <a:ahLst/>
              <a:cxnLst/>
              <a:rect l="l" t="t" r="r" b="b"/>
              <a:pathLst>
                <a:path w="480002" h="649106">
                  <a:moveTo>
                    <a:pt x="0" y="0"/>
                  </a:moveTo>
                  <a:lnTo>
                    <a:pt x="480002" y="0"/>
                  </a:lnTo>
                  <a:lnTo>
                    <a:pt x="480002" y="649106"/>
                  </a:lnTo>
                  <a:lnTo>
                    <a:pt x="0" y="6491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80002" cy="696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554237" y="-642065"/>
            <a:ext cx="2733763" cy="2464574"/>
            <a:chOff x="0" y="0"/>
            <a:chExt cx="720003" cy="6491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0003" cy="649106"/>
            </a:xfrm>
            <a:custGeom>
              <a:avLst/>
              <a:gdLst/>
              <a:ahLst/>
              <a:cxnLst/>
              <a:rect l="l" t="t" r="r" b="b"/>
              <a:pathLst>
                <a:path w="720003" h="649106">
                  <a:moveTo>
                    <a:pt x="0" y="0"/>
                  </a:moveTo>
                  <a:lnTo>
                    <a:pt x="720003" y="0"/>
                  </a:lnTo>
                  <a:lnTo>
                    <a:pt x="720003" y="649106"/>
                  </a:lnTo>
                  <a:lnTo>
                    <a:pt x="0" y="6491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720003" cy="696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76746" y="8474016"/>
            <a:ext cx="2222712" cy="2071347"/>
            <a:chOff x="0" y="0"/>
            <a:chExt cx="585406" cy="5455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5406" cy="545540"/>
            </a:xfrm>
            <a:custGeom>
              <a:avLst/>
              <a:gdLst/>
              <a:ahLst/>
              <a:cxnLst/>
              <a:rect l="l" t="t" r="r" b="b"/>
              <a:pathLst>
                <a:path w="585406" h="545540">
                  <a:moveTo>
                    <a:pt x="0" y="0"/>
                  </a:moveTo>
                  <a:lnTo>
                    <a:pt x="585406" y="0"/>
                  </a:lnTo>
                  <a:lnTo>
                    <a:pt x="585406" y="545540"/>
                  </a:lnTo>
                  <a:lnTo>
                    <a:pt x="0" y="5455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85406" cy="593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289239" y="8474016"/>
            <a:ext cx="4023002" cy="2464574"/>
            <a:chOff x="0" y="0"/>
            <a:chExt cx="1059556" cy="6491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9556" cy="649106"/>
            </a:xfrm>
            <a:custGeom>
              <a:avLst/>
              <a:gdLst/>
              <a:ahLst/>
              <a:cxnLst/>
              <a:rect l="l" t="t" r="r" b="b"/>
              <a:pathLst>
                <a:path w="1059556" h="649106">
                  <a:moveTo>
                    <a:pt x="0" y="0"/>
                  </a:moveTo>
                  <a:lnTo>
                    <a:pt x="1059556" y="0"/>
                  </a:lnTo>
                  <a:lnTo>
                    <a:pt x="1059556" y="649106"/>
                  </a:lnTo>
                  <a:lnTo>
                    <a:pt x="0" y="6491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059556" cy="696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64998" y="5999917"/>
            <a:ext cx="3111747" cy="2464574"/>
            <a:chOff x="0" y="0"/>
            <a:chExt cx="819555" cy="6491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9555" cy="649106"/>
            </a:xfrm>
            <a:custGeom>
              <a:avLst/>
              <a:gdLst/>
              <a:ahLst/>
              <a:cxnLst/>
              <a:rect l="l" t="t" r="r" b="b"/>
              <a:pathLst>
                <a:path w="819555" h="649106">
                  <a:moveTo>
                    <a:pt x="0" y="0"/>
                  </a:moveTo>
                  <a:lnTo>
                    <a:pt x="819555" y="0"/>
                  </a:lnTo>
                  <a:lnTo>
                    <a:pt x="819555" y="649106"/>
                  </a:lnTo>
                  <a:lnTo>
                    <a:pt x="0" y="6491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9555" cy="696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1254" y="1822509"/>
            <a:ext cx="14642983" cy="4167654"/>
            <a:chOff x="0" y="0"/>
            <a:chExt cx="3856588" cy="10976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56588" cy="1097654"/>
            </a:xfrm>
            <a:custGeom>
              <a:avLst/>
              <a:gdLst/>
              <a:ahLst/>
              <a:cxnLst/>
              <a:rect l="l" t="t" r="r" b="b"/>
              <a:pathLst>
                <a:path w="3856588" h="1097654">
                  <a:moveTo>
                    <a:pt x="0" y="0"/>
                  </a:moveTo>
                  <a:lnTo>
                    <a:pt x="3856588" y="0"/>
                  </a:lnTo>
                  <a:lnTo>
                    <a:pt x="3856588" y="1097654"/>
                  </a:lnTo>
                  <a:lnTo>
                    <a:pt x="0" y="1097654"/>
                  </a:lnTo>
                  <a:close/>
                </a:path>
              </a:pathLst>
            </a:custGeom>
            <a:solidFill>
              <a:srgbClr val="0E5BF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3856588" cy="1145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951630" y="6559937"/>
            <a:ext cx="1682226" cy="1314850"/>
            <a:chOff x="0" y="0"/>
            <a:chExt cx="7431387" cy="58084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431387" cy="5808472"/>
            </a:xfrm>
            <a:custGeom>
              <a:avLst/>
              <a:gdLst/>
              <a:ahLst/>
              <a:cxnLst/>
              <a:rect l="l" t="t" r="r" b="b"/>
              <a:pathLst>
                <a:path w="7431387" h="5808472">
                  <a:moveTo>
                    <a:pt x="4527152" y="5808472"/>
                  </a:moveTo>
                  <a:lnTo>
                    <a:pt x="3673077" y="4954397"/>
                  </a:lnTo>
                  <a:lnTo>
                    <a:pt x="5119353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5119226" y="2300224"/>
                  </a:lnTo>
                  <a:lnTo>
                    <a:pt x="3673077" y="854075"/>
                  </a:lnTo>
                  <a:lnTo>
                    <a:pt x="4527152" y="0"/>
                  </a:lnTo>
                  <a:lnTo>
                    <a:pt x="7431387" y="2904236"/>
                  </a:lnTo>
                  <a:lnTo>
                    <a:pt x="4527152" y="5808472"/>
                  </a:lnTo>
                  <a:close/>
                </a:path>
              </a:pathLst>
            </a:custGeom>
            <a:solidFill>
              <a:srgbClr val="FF3753"/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2733763" y="8578561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  <p:sp>
        <p:nvSpPr>
          <p:cNvPr id="26" name="Freeform 26">
            <a:hlinkClick r:id="rId3" tooltip="https://zed-daysofhope.com/en/hp/"/>
          </p:cNvPr>
          <p:cNvSpPr/>
          <p:nvPr/>
        </p:nvSpPr>
        <p:spPr>
          <a:xfrm>
            <a:off x="15086895" y="0"/>
            <a:ext cx="3201105" cy="2759693"/>
          </a:xfrm>
          <a:custGeom>
            <a:avLst/>
            <a:gdLst/>
            <a:ahLst/>
            <a:cxnLst/>
            <a:rect l="l" t="t" r="r" b="b"/>
            <a:pathLst>
              <a:path w="3201105" h="2759693">
                <a:moveTo>
                  <a:pt x="0" y="0"/>
                </a:moveTo>
                <a:lnTo>
                  <a:pt x="3201105" y="0"/>
                </a:lnTo>
                <a:lnTo>
                  <a:pt x="3201105" y="2759693"/>
                </a:lnTo>
                <a:lnTo>
                  <a:pt x="0" y="2759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7" r="-2047"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654144" y="2102414"/>
            <a:ext cx="9331367" cy="37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74"/>
              </a:lnSpc>
            </a:pPr>
            <a:r>
              <a:rPr lang="en-US" sz="9495">
                <a:solidFill>
                  <a:srgbClr val="F6F6F6"/>
                </a:solidFill>
                <a:latin typeface="Quando"/>
                <a:ea typeface="Quando"/>
                <a:cs typeface="Quando"/>
                <a:sym typeface="Quando"/>
              </a:rPr>
              <a:t>Limud night for October 7th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476653" y="6467845"/>
            <a:ext cx="10045455" cy="146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5"/>
              </a:lnSpc>
              <a:spcBef>
                <a:spcPct val="0"/>
              </a:spcBef>
            </a:pPr>
            <a:r>
              <a:rPr lang="en-US" sz="283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program focused on healing, unity, and resilience for Jewish communities following the events of October 7th 2023.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57524" y="9153927"/>
            <a:ext cx="2350443" cy="39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00" u="sng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  <a:hlinkClick r:id="rId3" tooltip="https://zed-daysofhope.com/en/hp/"/>
              </a:rPr>
              <a:t>Ten Days of Hope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2600" y="1051580"/>
            <a:ext cx="8023596" cy="2727947"/>
            <a:chOff x="0" y="0"/>
            <a:chExt cx="2113210" cy="718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35704" y="3779527"/>
            <a:ext cx="8023596" cy="2727947"/>
            <a:chOff x="0" y="0"/>
            <a:chExt cx="2113210" cy="718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62600" y="6507473"/>
            <a:ext cx="8672351" cy="2727947"/>
            <a:chOff x="0" y="0"/>
            <a:chExt cx="2284076" cy="718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4076" cy="718472"/>
            </a:xfrm>
            <a:custGeom>
              <a:avLst/>
              <a:gdLst/>
              <a:ahLst/>
              <a:cxnLst/>
              <a:rect l="l" t="t" r="r" b="b"/>
              <a:pathLst>
                <a:path w="2284076" h="718472">
                  <a:moveTo>
                    <a:pt x="0" y="0"/>
                  </a:moveTo>
                  <a:lnTo>
                    <a:pt x="2284076" y="0"/>
                  </a:lnTo>
                  <a:lnTo>
                    <a:pt x="2284076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84076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495809"/>
            <a:ext cx="5647703" cy="2004511"/>
            <a:chOff x="0" y="0"/>
            <a:chExt cx="7530271" cy="267268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41322"/>
              <a:ext cx="7530271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Join the “Diaspora-2-Negev” cohort and apply for mini-grants.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7530271" cy="1355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19"/>
                </a:lnSpc>
              </a:pPr>
              <a:r>
                <a:rPr lang="en-US" sz="6399">
                  <a:solidFill>
                    <a:srgbClr val="F6F6F6"/>
                  </a:solidFill>
                  <a:latin typeface="Quando"/>
                  <a:ea typeface="Quando"/>
                  <a:cs typeface="Quando"/>
                  <a:sym typeface="Quando"/>
                </a:rPr>
                <a:t>Action Steps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78237" y="4695551"/>
            <a:ext cx="5594156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Applications for mini-grants are open to fund impactful community projects.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5685" y="7446378"/>
            <a:ext cx="5594156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Together, we can make a difference in rebuilding and healing.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7622848" y="2041496"/>
            <a:ext cx="1952199" cy="74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15415990" y="4748940"/>
            <a:ext cx="1952199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7765044" y="7499766"/>
            <a:ext cx="1649550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0642" y="1990484"/>
            <a:ext cx="5083784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Participate in the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2-Negev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cohort to strengthen connections and support.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911254" y="-642065"/>
            <a:ext cx="8673855" cy="1693645"/>
            <a:chOff x="0" y="0"/>
            <a:chExt cx="2284472" cy="4460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11254" y="9258300"/>
            <a:ext cx="8673855" cy="1693645"/>
            <a:chOff x="0" y="0"/>
            <a:chExt cx="2284472" cy="4460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786196" y="-567300"/>
            <a:ext cx="8673855" cy="1618880"/>
            <a:chOff x="0" y="0"/>
            <a:chExt cx="2284472" cy="4263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4472" cy="426372"/>
            </a:xfrm>
            <a:custGeom>
              <a:avLst/>
              <a:gdLst/>
              <a:ahLst/>
              <a:cxnLst/>
              <a:rect l="l" t="t" r="r" b="b"/>
              <a:pathLst>
                <a:path w="2284472" h="426372">
                  <a:moveTo>
                    <a:pt x="0" y="0"/>
                  </a:moveTo>
                  <a:lnTo>
                    <a:pt x="2284472" y="0"/>
                  </a:lnTo>
                  <a:lnTo>
                    <a:pt x="2284472" y="426372"/>
                  </a:lnTo>
                  <a:lnTo>
                    <a:pt x="0" y="4263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84472" cy="47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434951" y="9258300"/>
            <a:ext cx="8673855" cy="1693645"/>
            <a:chOff x="0" y="0"/>
            <a:chExt cx="2284472" cy="4460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025077" y="1619906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2600" y="1051580"/>
            <a:ext cx="8023596" cy="2727947"/>
            <a:chOff x="0" y="0"/>
            <a:chExt cx="2113210" cy="718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35704" y="3779527"/>
            <a:ext cx="8023596" cy="2727947"/>
            <a:chOff x="0" y="0"/>
            <a:chExt cx="2113210" cy="718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62600" y="6507473"/>
            <a:ext cx="8672351" cy="2727947"/>
            <a:chOff x="0" y="0"/>
            <a:chExt cx="2284076" cy="718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4076" cy="718472"/>
            </a:xfrm>
            <a:custGeom>
              <a:avLst/>
              <a:gdLst/>
              <a:ahLst/>
              <a:cxnLst/>
              <a:rect l="l" t="t" r="r" b="b"/>
              <a:pathLst>
                <a:path w="2284076" h="718472">
                  <a:moveTo>
                    <a:pt x="0" y="0"/>
                  </a:moveTo>
                  <a:lnTo>
                    <a:pt x="2284076" y="0"/>
                  </a:lnTo>
                  <a:lnTo>
                    <a:pt x="2284076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84076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495809"/>
            <a:ext cx="5647703" cy="2442661"/>
            <a:chOff x="0" y="0"/>
            <a:chExt cx="7530271" cy="325688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41322"/>
              <a:ext cx="7530271" cy="1715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Explore </a:t>
              </a:r>
              <a:r>
                <a:rPr lang="en-US" sz="2499" b="1">
                  <a:solidFill>
                    <a:srgbClr val="F6F6F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digital links</a:t>
              </a: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 for further learning and engagement opportunities.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7530271" cy="1355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19"/>
                </a:lnSpc>
              </a:pPr>
              <a:r>
                <a:rPr lang="en-US" sz="6399">
                  <a:solidFill>
                    <a:srgbClr val="F6F6F6"/>
                  </a:solidFill>
                  <a:latin typeface="Quando"/>
                  <a:ea typeface="Quando"/>
                  <a:cs typeface="Quando"/>
                  <a:sym typeface="Quando"/>
                </a:rPr>
                <a:t>Resources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78237" y="4490764"/>
            <a:ext cx="5594156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Participate in online discussions and connect with others in the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Diaspora community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5685" y="7446378"/>
            <a:ext cx="5594156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Stay updated on events and initiatives by following our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media channels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7622848" y="2041496"/>
            <a:ext cx="1952199" cy="74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15415990" y="4748940"/>
            <a:ext cx="1952199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7765044" y="7499766"/>
            <a:ext cx="1649550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0642" y="1785697"/>
            <a:ext cx="5083784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Access educational materials and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community programs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through our shared resources.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911254" y="-642065"/>
            <a:ext cx="8673855" cy="1693645"/>
            <a:chOff x="0" y="0"/>
            <a:chExt cx="2284472" cy="4460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11254" y="9258300"/>
            <a:ext cx="8673855" cy="1693645"/>
            <a:chOff x="0" y="0"/>
            <a:chExt cx="2284472" cy="4460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786196" y="-567300"/>
            <a:ext cx="8673855" cy="1618880"/>
            <a:chOff x="0" y="0"/>
            <a:chExt cx="2284472" cy="4263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4472" cy="426372"/>
            </a:xfrm>
            <a:custGeom>
              <a:avLst/>
              <a:gdLst/>
              <a:ahLst/>
              <a:cxnLst/>
              <a:rect l="l" t="t" r="r" b="b"/>
              <a:pathLst>
                <a:path w="2284472" h="426372">
                  <a:moveTo>
                    <a:pt x="0" y="0"/>
                  </a:moveTo>
                  <a:lnTo>
                    <a:pt x="2284472" y="0"/>
                  </a:lnTo>
                  <a:lnTo>
                    <a:pt x="2284472" y="426372"/>
                  </a:lnTo>
                  <a:lnTo>
                    <a:pt x="0" y="4263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84472" cy="47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434951" y="9258300"/>
            <a:ext cx="8673855" cy="1693645"/>
            <a:chOff x="0" y="0"/>
            <a:chExt cx="2284472" cy="4460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025077" y="1619906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4470062"/>
            <a:chOff x="0" y="0"/>
            <a:chExt cx="4274726" cy="1177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177300"/>
            </a:xfrm>
            <a:custGeom>
              <a:avLst/>
              <a:gdLst/>
              <a:ahLst/>
              <a:cxnLst/>
              <a:rect l="l" t="t" r="r" b="b"/>
              <a:pathLst>
                <a:path w="4274726" h="1177300">
                  <a:moveTo>
                    <a:pt x="0" y="0"/>
                  </a:moveTo>
                  <a:lnTo>
                    <a:pt x="4274726" y="0"/>
                  </a:lnTo>
                  <a:lnTo>
                    <a:pt x="4274726" y="1177300"/>
                  </a:lnTo>
                  <a:lnTo>
                    <a:pt x="0" y="11773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1234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57814" y="5498762"/>
            <a:ext cx="10001486" cy="3759538"/>
            <a:chOff x="0" y="0"/>
            <a:chExt cx="5587921" cy="21004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87921" cy="2100488"/>
            </a:xfrm>
            <a:custGeom>
              <a:avLst/>
              <a:gdLst/>
              <a:ahLst/>
              <a:cxnLst/>
              <a:rect l="l" t="t" r="r" b="b"/>
              <a:pathLst>
                <a:path w="5587921" h="2100488">
                  <a:moveTo>
                    <a:pt x="0" y="0"/>
                  </a:moveTo>
                  <a:lnTo>
                    <a:pt x="5587921" y="0"/>
                  </a:lnTo>
                  <a:lnTo>
                    <a:pt x="5587921" y="2100488"/>
                  </a:lnTo>
                  <a:lnTo>
                    <a:pt x="0" y="2100488"/>
                  </a:lnTo>
                  <a:close/>
                </a:path>
              </a:pathLst>
            </a:custGeom>
            <a:solidFill>
              <a:srgbClr val="0E5BF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52492" y="1028700"/>
            <a:ext cx="7006808" cy="8229600"/>
            <a:chOff x="0" y="0"/>
            <a:chExt cx="1845414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45414" cy="2167467"/>
            </a:xfrm>
            <a:custGeom>
              <a:avLst/>
              <a:gdLst/>
              <a:ahLst/>
              <a:cxnLst/>
              <a:rect l="l" t="t" r="r" b="b"/>
              <a:pathLst>
                <a:path w="1845414" h="2167467">
                  <a:moveTo>
                    <a:pt x="0" y="0"/>
                  </a:moveTo>
                  <a:lnTo>
                    <a:pt x="1845414" y="0"/>
                  </a:lnTo>
                  <a:lnTo>
                    <a:pt x="184541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845414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254922"/>
            <a:ext cx="6229114" cy="4003378"/>
            <a:chOff x="0" y="0"/>
            <a:chExt cx="3480263" cy="2236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80263" cy="2236724"/>
            </a:xfrm>
            <a:custGeom>
              <a:avLst/>
              <a:gdLst/>
              <a:ahLst/>
              <a:cxnLst/>
              <a:rect l="l" t="t" r="r" b="b"/>
              <a:pathLst>
                <a:path w="3480263" h="2236724">
                  <a:moveTo>
                    <a:pt x="0" y="0"/>
                  </a:moveTo>
                  <a:lnTo>
                    <a:pt x="3480263" y="0"/>
                  </a:lnTo>
                  <a:lnTo>
                    <a:pt x="3480263" y="2236724"/>
                  </a:lnTo>
                  <a:lnTo>
                    <a:pt x="0" y="223672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032786" y="6721106"/>
            <a:ext cx="1743456" cy="1314850"/>
            <a:chOff x="0" y="0"/>
            <a:chExt cx="7701878" cy="58084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01878" cy="5808472"/>
            </a:xfrm>
            <a:custGeom>
              <a:avLst/>
              <a:gdLst/>
              <a:ahLst/>
              <a:cxnLst/>
              <a:rect l="l" t="t" r="r" b="b"/>
              <a:pathLst>
                <a:path w="7701878" h="5808472">
                  <a:moveTo>
                    <a:pt x="4797642" y="5808472"/>
                  </a:moveTo>
                  <a:lnTo>
                    <a:pt x="3943567" y="4954397"/>
                  </a:lnTo>
                  <a:lnTo>
                    <a:pt x="5389843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5389716" y="2300224"/>
                  </a:lnTo>
                  <a:lnTo>
                    <a:pt x="3943567" y="854075"/>
                  </a:lnTo>
                  <a:lnTo>
                    <a:pt x="4797642" y="0"/>
                  </a:lnTo>
                  <a:lnTo>
                    <a:pt x="7701878" y="2904236"/>
                  </a:lnTo>
                  <a:lnTo>
                    <a:pt x="4797642" y="5808472"/>
                  </a:lnTo>
                  <a:close/>
                </a:path>
              </a:pathLst>
            </a:custGeom>
            <a:solidFill>
              <a:srgbClr val="FF375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508709" y="5959393"/>
            <a:ext cx="5291905" cy="27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9"/>
              </a:lnSpc>
              <a:spcBef>
                <a:spcPct val="0"/>
              </a:spcBef>
            </a:pPr>
            <a:r>
              <a:rPr lang="en-US" sz="22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Participating in this </a:t>
            </a:r>
            <a:r>
              <a:rPr lang="en-US" sz="2256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powerful moment</a:t>
            </a:r>
            <a:r>
              <a:rPr lang="en-US" sz="22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strengthens our commitment to resilience and connection. Together, we will hand out “My Tikkun Pledge” booklets to encourage ongoing engagement and support for rebuilding efforts in our communities.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53336" y="1588768"/>
            <a:ext cx="7490664" cy="3349927"/>
            <a:chOff x="0" y="0"/>
            <a:chExt cx="9987552" cy="446656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66675"/>
              <a:ext cx="9987552" cy="3363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140"/>
                </a:lnSpc>
              </a:pPr>
              <a:r>
                <a:rPr lang="en-US" sz="7800">
                  <a:solidFill>
                    <a:srgbClr val="000000"/>
                  </a:solidFill>
                  <a:latin typeface="Quando"/>
                  <a:ea typeface="Quando"/>
                  <a:cs typeface="Quando"/>
                  <a:sym typeface="Quando"/>
                </a:rPr>
                <a:t>From past to future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325686"/>
              <a:ext cx="9987552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Join us in a heartfelt group sing-along to foster healing and unity.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7645155" y="-733612"/>
            <a:ext cx="8673855" cy="1762312"/>
            <a:chOff x="0" y="0"/>
            <a:chExt cx="2284472" cy="4641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2284472" cy="52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7645155" y="9258300"/>
            <a:ext cx="8673855" cy="1762312"/>
            <a:chOff x="0" y="0"/>
            <a:chExt cx="2284472" cy="4641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2284472" cy="52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259300" y="-733612"/>
            <a:ext cx="8673855" cy="1762312"/>
            <a:chOff x="0" y="0"/>
            <a:chExt cx="2284472" cy="46414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2284472" cy="52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7259300" y="9258300"/>
            <a:ext cx="8673855" cy="1762312"/>
            <a:chOff x="0" y="0"/>
            <a:chExt cx="2284472" cy="4641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2284472" cy="521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04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355300" y="7378531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2258557" y="6500824"/>
            <a:ext cx="2350443" cy="39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Ten Days of Hope</a:t>
            </a:r>
          </a:p>
        </p:txBody>
      </p:sp>
      <p:sp>
        <p:nvSpPr>
          <p:cNvPr id="32" name="Freeform 32">
            <a:hlinkClick r:id="rId3" tooltip="https://zed-daysofhope.com/en/hp/"/>
          </p:cNvPr>
          <p:cNvSpPr/>
          <p:nvPr/>
        </p:nvSpPr>
        <p:spPr>
          <a:xfrm>
            <a:off x="11833226" y="3263731"/>
            <a:ext cx="3201105" cy="2759693"/>
          </a:xfrm>
          <a:custGeom>
            <a:avLst/>
            <a:gdLst/>
            <a:ahLst/>
            <a:cxnLst/>
            <a:rect l="l" t="t" r="r" b="b"/>
            <a:pathLst>
              <a:path w="3201105" h="2759693">
                <a:moveTo>
                  <a:pt x="0" y="0"/>
                </a:moveTo>
                <a:lnTo>
                  <a:pt x="3201105" y="0"/>
                </a:lnTo>
                <a:lnTo>
                  <a:pt x="3201105" y="2759693"/>
                </a:lnTo>
                <a:lnTo>
                  <a:pt x="0" y="2759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7" r="-2047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2600" y="1051580"/>
            <a:ext cx="8023596" cy="2727947"/>
            <a:chOff x="0" y="0"/>
            <a:chExt cx="2113210" cy="718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35704" y="3779527"/>
            <a:ext cx="8023596" cy="2727947"/>
            <a:chOff x="0" y="0"/>
            <a:chExt cx="2113210" cy="718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62600" y="6507473"/>
            <a:ext cx="8672351" cy="2727947"/>
            <a:chOff x="0" y="0"/>
            <a:chExt cx="2284076" cy="718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4076" cy="718472"/>
            </a:xfrm>
            <a:custGeom>
              <a:avLst/>
              <a:gdLst/>
              <a:ahLst/>
              <a:cxnLst/>
              <a:rect l="l" t="t" r="r" b="b"/>
              <a:pathLst>
                <a:path w="2284076" h="718472">
                  <a:moveTo>
                    <a:pt x="0" y="0"/>
                  </a:moveTo>
                  <a:lnTo>
                    <a:pt x="2284076" y="0"/>
                  </a:lnTo>
                  <a:lnTo>
                    <a:pt x="2284076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84076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495809"/>
            <a:ext cx="5647703" cy="2442661"/>
            <a:chOff x="0" y="0"/>
            <a:chExt cx="7530271" cy="325688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41322"/>
              <a:ext cx="7530271" cy="1715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An introduction to the Limud initiative's significance in Jewish communities around the globe.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7530271" cy="1355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19"/>
                </a:lnSpc>
              </a:pPr>
              <a:r>
                <a:rPr lang="en-US" sz="6399">
                  <a:solidFill>
                    <a:srgbClr val="F6F6F6"/>
                  </a:solidFill>
                  <a:latin typeface="Quando"/>
                  <a:ea typeface="Quando"/>
                  <a:cs typeface="Quando"/>
                  <a:sym typeface="Quando"/>
                </a:rPr>
                <a:t>Welcome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78237" y="4490764"/>
            <a:ext cx="5594156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 emphasizes the importance of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remembering and rebuilding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after challenges faced.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5685" y="7241590"/>
            <a:ext cx="5594156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Together, we can create lasting change through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collaboration and commitment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to our values.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7622848" y="2041496"/>
            <a:ext cx="1952199" cy="74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15415990" y="4748940"/>
            <a:ext cx="1952199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7765044" y="7499766"/>
            <a:ext cx="1649550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0642" y="1785697"/>
            <a:ext cx="5083784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Limmud initiative fosters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strength and unity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among Jewish communities globally.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911254" y="-642065"/>
            <a:ext cx="8673855" cy="1693645"/>
            <a:chOff x="0" y="0"/>
            <a:chExt cx="2284472" cy="4460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11254" y="9258300"/>
            <a:ext cx="8673855" cy="1693645"/>
            <a:chOff x="0" y="0"/>
            <a:chExt cx="2284472" cy="4460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786196" y="-567300"/>
            <a:ext cx="8673855" cy="1618880"/>
            <a:chOff x="0" y="0"/>
            <a:chExt cx="2284472" cy="4263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4472" cy="426372"/>
            </a:xfrm>
            <a:custGeom>
              <a:avLst/>
              <a:gdLst/>
              <a:ahLst/>
              <a:cxnLst/>
              <a:rect l="l" t="t" r="r" b="b"/>
              <a:pathLst>
                <a:path w="2284472" h="426372">
                  <a:moveTo>
                    <a:pt x="0" y="0"/>
                  </a:moveTo>
                  <a:lnTo>
                    <a:pt x="2284472" y="0"/>
                  </a:lnTo>
                  <a:lnTo>
                    <a:pt x="2284472" y="426372"/>
                  </a:lnTo>
                  <a:lnTo>
                    <a:pt x="0" y="4263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84472" cy="47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434951" y="9258300"/>
            <a:ext cx="8673855" cy="1693645"/>
            <a:chOff x="0" y="0"/>
            <a:chExt cx="2284472" cy="4460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028700" y="7563283"/>
            <a:ext cx="4801192" cy="1473634"/>
          </a:xfrm>
          <a:custGeom>
            <a:avLst/>
            <a:gdLst/>
            <a:ahLst/>
            <a:cxnLst/>
            <a:rect l="l" t="t" r="r" b="b"/>
            <a:pathLst>
              <a:path w="4801192" h="1473634">
                <a:moveTo>
                  <a:pt x="0" y="0"/>
                </a:moveTo>
                <a:lnTo>
                  <a:pt x="4801192" y="0"/>
                </a:lnTo>
                <a:lnTo>
                  <a:pt x="4801192" y="1473634"/>
                </a:lnTo>
                <a:lnTo>
                  <a:pt x="0" y="1473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580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64810"/>
            <a:ext cx="7658011" cy="3382261"/>
            <a:chOff x="0" y="0"/>
            <a:chExt cx="2016925" cy="890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6925" cy="890801"/>
            </a:xfrm>
            <a:custGeom>
              <a:avLst/>
              <a:gdLst/>
              <a:ahLst/>
              <a:cxnLst/>
              <a:rect l="l" t="t" r="r" b="b"/>
              <a:pathLst>
                <a:path w="2016925" h="890801">
                  <a:moveTo>
                    <a:pt x="0" y="0"/>
                  </a:moveTo>
                  <a:lnTo>
                    <a:pt x="2016925" y="0"/>
                  </a:lnTo>
                  <a:lnTo>
                    <a:pt x="2016925" y="890801"/>
                  </a:lnTo>
                  <a:lnTo>
                    <a:pt x="0" y="8908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16925" cy="938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86711" y="1764810"/>
            <a:ext cx="7658011" cy="3382261"/>
            <a:chOff x="0" y="0"/>
            <a:chExt cx="2016925" cy="890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6925" cy="890801"/>
            </a:xfrm>
            <a:custGeom>
              <a:avLst/>
              <a:gdLst/>
              <a:ahLst/>
              <a:cxnLst/>
              <a:rect l="l" t="t" r="r" b="b"/>
              <a:pathLst>
                <a:path w="2016925" h="890801">
                  <a:moveTo>
                    <a:pt x="0" y="0"/>
                  </a:moveTo>
                  <a:lnTo>
                    <a:pt x="2016925" y="0"/>
                  </a:lnTo>
                  <a:lnTo>
                    <a:pt x="2016925" y="890801"/>
                  </a:lnTo>
                  <a:lnTo>
                    <a:pt x="0" y="8908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16925" cy="938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142427"/>
            <a:ext cx="7658011" cy="3382261"/>
            <a:chOff x="0" y="0"/>
            <a:chExt cx="2016925" cy="8908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6925" cy="890801"/>
            </a:xfrm>
            <a:custGeom>
              <a:avLst/>
              <a:gdLst/>
              <a:ahLst/>
              <a:cxnLst/>
              <a:rect l="l" t="t" r="r" b="b"/>
              <a:pathLst>
                <a:path w="2016925" h="890801">
                  <a:moveTo>
                    <a:pt x="0" y="0"/>
                  </a:moveTo>
                  <a:lnTo>
                    <a:pt x="2016925" y="0"/>
                  </a:lnTo>
                  <a:lnTo>
                    <a:pt x="2016925" y="890801"/>
                  </a:lnTo>
                  <a:lnTo>
                    <a:pt x="0" y="8908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16925" cy="938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86711" y="5142427"/>
            <a:ext cx="7658011" cy="3382261"/>
            <a:chOff x="0" y="0"/>
            <a:chExt cx="2016925" cy="8908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16925" cy="890801"/>
            </a:xfrm>
            <a:custGeom>
              <a:avLst/>
              <a:gdLst/>
              <a:ahLst/>
              <a:cxnLst/>
              <a:rect l="l" t="t" r="r" b="b"/>
              <a:pathLst>
                <a:path w="2016925" h="890801">
                  <a:moveTo>
                    <a:pt x="0" y="0"/>
                  </a:moveTo>
                  <a:lnTo>
                    <a:pt x="2016925" y="0"/>
                  </a:lnTo>
                  <a:lnTo>
                    <a:pt x="2016925" y="890801"/>
                  </a:lnTo>
                  <a:lnTo>
                    <a:pt x="0" y="890801"/>
                  </a:lnTo>
                  <a:close/>
                </a:path>
              </a:pathLst>
            </a:custGeom>
            <a:solidFill>
              <a:srgbClr val="0E5B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16925" cy="938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64940" y="2644682"/>
            <a:ext cx="6385531" cy="1622518"/>
            <a:chOff x="0" y="0"/>
            <a:chExt cx="8514041" cy="216335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8514041" cy="1456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"Healing begins when we share our stories together."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55756"/>
              <a:ext cx="8514041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22952" y="6022298"/>
            <a:ext cx="6385531" cy="1622518"/>
            <a:chOff x="0" y="0"/>
            <a:chExt cx="8514041" cy="2163358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8514041" cy="1456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</a:pPr>
              <a:r>
                <a:rPr lang="en-US" sz="3199">
                  <a:solidFill>
                    <a:srgbClr val="FEFEFE"/>
                  </a:solidFill>
                  <a:latin typeface="DM Sans"/>
                  <a:ea typeface="DM Sans"/>
                  <a:cs typeface="DM Sans"/>
                  <a:sym typeface="DM Sans"/>
                </a:rPr>
                <a:t>"Together, we can rebuild and create a brighter tomorrow."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55756"/>
              <a:ext cx="8514041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64940" y="6022298"/>
            <a:ext cx="6385531" cy="1622518"/>
            <a:chOff x="0" y="0"/>
            <a:chExt cx="8514041" cy="216335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66675"/>
              <a:ext cx="8514041" cy="1456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"In unity, we find strength and resilience for our future."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455756"/>
              <a:ext cx="8514041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03074" y="2641110"/>
            <a:ext cx="6385531" cy="1622518"/>
            <a:chOff x="0" y="0"/>
            <a:chExt cx="8514041" cy="216335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66675"/>
              <a:ext cx="8514041" cy="1456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"Hope is the light that guides us through darkness."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455756"/>
              <a:ext cx="8514041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344722" y="8524688"/>
            <a:ext cx="8673855" cy="1762312"/>
            <a:chOff x="0" y="0"/>
            <a:chExt cx="2284472" cy="4641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0E5BFD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84472" cy="51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6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7645155" y="8524688"/>
            <a:ext cx="8673855" cy="1762312"/>
            <a:chOff x="0" y="0"/>
            <a:chExt cx="2284472" cy="4641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84472" cy="51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124845" y="0"/>
            <a:ext cx="8673855" cy="1762312"/>
            <a:chOff x="0" y="0"/>
            <a:chExt cx="2284472" cy="46414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2284472" cy="51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6865032" y="2498"/>
            <a:ext cx="8673855" cy="1762312"/>
            <a:chOff x="0" y="0"/>
            <a:chExt cx="2284472" cy="4641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284472" cy="464148"/>
            </a:xfrm>
            <a:custGeom>
              <a:avLst/>
              <a:gdLst/>
              <a:ahLst/>
              <a:cxnLst/>
              <a:rect l="l" t="t" r="r" b="b"/>
              <a:pathLst>
                <a:path w="2284472" h="464148">
                  <a:moveTo>
                    <a:pt x="0" y="0"/>
                  </a:moveTo>
                  <a:lnTo>
                    <a:pt x="2284472" y="0"/>
                  </a:lnTo>
                  <a:lnTo>
                    <a:pt x="2284472" y="464148"/>
                  </a:lnTo>
                  <a:lnTo>
                    <a:pt x="0" y="464148"/>
                  </a:lnTo>
                  <a:close/>
                </a:path>
              </a:pathLst>
            </a:custGeom>
            <a:solidFill>
              <a:srgbClr val="0E5BF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284472" cy="511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2733763" y="8578561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2600" y="1051580"/>
            <a:ext cx="8023596" cy="2727947"/>
            <a:chOff x="0" y="0"/>
            <a:chExt cx="2113210" cy="718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35704" y="3779527"/>
            <a:ext cx="8023596" cy="2727947"/>
            <a:chOff x="0" y="0"/>
            <a:chExt cx="2113210" cy="718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62600" y="6507473"/>
            <a:ext cx="8672351" cy="2727947"/>
            <a:chOff x="0" y="0"/>
            <a:chExt cx="2284076" cy="718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4076" cy="718472"/>
            </a:xfrm>
            <a:custGeom>
              <a:avLst/>
              <a:gdLst/>
              <a:ahLst/>
              <a:cxnLst/>
              <a:rect l="l" t="t" r="r" b="b"/>
              <a:pathLst>
                <a:path w="2284076" h="718472">
                  <a:moveTo>
                    <a:pt x="0" y="0"/>
                  </a:moveTo>
                  <a:lnTo>
                    <a:pt x="2284076" y="0"/>
                  </a:lnTo>
                  <a:lnTo>
                    <a:pt x="2284076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84076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495809"/>
            <a:ext cx="5647703" cy="3490411"/>
            <a:chOff x="0" y="0"/>
            <a:chExt cx="7530271" cy="465388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938322"/>
              <a:ext cx="7530271" cy="1715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Engage in meaningful discussions around </a:t>
              </a:r>
              <a:r>
                <a:rPr lang="en-US" sz="2499" b="1">
                  <a:solidFill>
                    <a:srgbClr val="F6F6F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Reflection Prompts</a:t>
              </a: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 for deeper understanding.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7530271" cy="2752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19"/>
                </a:lnSpc>
              </a:pPr>
              <a:r>
                <a:rPr lang="en-US" sz="6399">
                  <a:solidFill>
                    <a:srgbClr val="F6F6F6"/>
                  </a:solidFill>
                  <a:latin typeface="Quando"/>
                  <a:ea typeface="Quando"/>
                  <a:cs typeface="Quando"/>
                  <a:sym typeface="Quando"/>
                </a:rPr>
                <a:t>Guided Reflection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78237" y="4490764"/>
            <a:ext cx="5594156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Sharing insights helps us to collectively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process our experiences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and perspectives.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5685" y="7241590"/>
            <a:ext cx="5594156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reflective space encourages participants to articulate their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thoughts and feelings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openly.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7622848" y="2041496"/>
            <a:ext cx="1952199" cy="74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15415990" y="4748940"/>
            <a:ext cx="1952199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7765044" y="7499766"/>
            <a:ext cx="1649550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0642" y="1785697"/>
            <a:ext cx="5083784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Small groups will explore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thought-provoking questions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to foster dialogue and connection.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911254" y="-642065"/>
            <a:ext cx="8673855" cy="1693645"/>
            <a:chOff x="0" y="0"/>
            <a:chExt cx="2284472" cy="4460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11254" y="9258300"/>
            <a:ext cx="8673855" cy="1693645"/>
            <a:chOff x="0" y="0"/>
            <a:chExt cx="2284472" cy="4460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786196" y="-567300"/>
            <a:ext cx="8673855" cy="1618880"/>
            <a:chOff x="0" y="0"/>
            <a:chExt cx="2284472" cy="4263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4472" cy="426372"/>
            </a:xfrm>
            <a:custGeom>
              <a:avLst/>
              <a:gdLst/>
              <a:ahLst/>
              <a:cxnLst/>
              <a:rect l="l" t="t" r="r" b="b"/>
              <a:pathLst>
                <a:path w="2284472" h="426372">
                  <a:moveTo>
                    <a:pt x="0" y="0"/>
                  </a:moveTo>
                  <a:lnTo>
                    <a:pt x="2284472" y="0"/>
                  </a:lnTo>
                  <a:lnTo>
                    <a:pt x="2284472" y="426372"/>
                  </a:lnTo>
                  <a:lnTo>
                    <a:pt x="0" y="4263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84472" cy="47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434951" y="9258300"/>
            <a:ext cx="8673855" cy="1693645"/>
            <a:chOff x="0" y="0"/>
            <a:chExt cx="2284472" cy="4460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422567" y="1619906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2600" y="1051580"/>
            <a:ext cx="8023596" cy="2727947"/>
            <a:chOff x="0" y="0"/>
            <a:chExt cx="2113210" cy="718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35704" y="3779527"/>
            <a:ext cx="8023596" cy="2727947"/>
            <a:chOff x="0" y="0"/>
            <a:chExt cx="2113210" cy="718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62600" y="6507473"/>
            <a:ext cx="8672351" cy="2727947"/>
            <a:chOff x="0" y="0"/>
            <a:chExt cx="2284076" cy="718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4076" cy="718472"/>
            </a:xfrm>
            <a:custGeom>
              <a:avLst/>
              <a:gdLst/>
              <a:ahLst/>
              <a:cxnLst/>
              <a:rect l="l" t="t" r="r" b="b"/>
              <a:pathLst>
                <a:path w="2284076" h="718472">
                  <a:moveTo>
                    <a:pt x="0" y="0"/>
                  </a:moveTo>
                  <a:lnTo>
                    <a:pt x="2284076" y="0"/>
                  </a:lnTo>
                  <a:lnTo>
                    <a:pt x="2284076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84076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495809"/>
            <a:ext cx="5647703" cy="3034481"/>
            <a:chOff x="0" y="0"/>
            <a:chExt cx="7530271" cy="404597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914616"/>
              <a:ext cx="7530271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Join us for a </a:t>
              </a:r>
              <a:r>
                <a:rPr lang="en-US" sz="2499" b="1">
                  <a:solidFill>
                    <a:srgbClr val="F6F6F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dynamic dialogue</a:t>
              </a: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 and insights from experts.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7530271" cy="2719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90"/>
                </a:lnSpc>
              </a:pPr>
              <a:r>
                <a:rPr lang="en-US" sz="6300">
                  <a:solidFill>
                    <a:srgbClr val="F6F6F6"/>
                  </a:solidFill>
                  <a:latin typeface="Quando"/>
                  <a:ea typeface="Quando"/>
                  <a:cs typeface="Quando"/>
                  <a:sym typeface="Quando"/>
                </a:rPr>
                <a:t>Expert Conversation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78237" y="4695551"/>
            <a:ext cx="5594156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alumni will discuss their experiences and ongoing projects in the Negev.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5685" y="7446378"/>
            <a:ext cx="5594156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Engage in a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Q&amp;A session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to deepen understanding and exchange ideas.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7622848" y="2041496"/>
            <a:ext cx="1952199" cy="74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15415990" y="4748940"/>
            <a:ext cx="1952199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7765044" y="7499766"/>
            <a:ext cx="1649550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0642" y="1990484"/>
            <a:ext cx="5083784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Key note speaker 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will share his expertise on the situation in Israel.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911254" y="-642065"/>
            <a:ext cx="8673855" cy="1693645"/>
            <a:chOff x="0" y="0"/>
            <a:chExt cx="2284472" cy="4460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11254" y="9258300"/>
            <a:ext cx="8673855" cy="1693645"/>
            <a:chOff x="0" y="0"/>
            <a:chExt cx="2284472" cy="4460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786196" y="-567300"/>
            <a:ext cx="8673855" cy="1618880"/>
            <a:chOff x="0" y="0"/>
            <a:chExt cx="2284472" cy="4263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4472" cy="426372"/>
            </a:xfrm>
            <a:custGeom>
              <a:avLst/>
              <a:gdLst/>
              <a:ahLst/>
              <a:cxnLst/>
              <a:rect l="l" t="t" r="r" b="b"/>
              <a:pathLst>
                <a:path w="2284472" h="426372">
                  <a:moveTo>
                    <a:pt x="0" y="0"/>
                  </a:moveTo>
                  <a:lnTo>
                    <a:pt x="2284472" y="0"/>
                  </a:lnTo>
                  <a:lnTo>
                    <a:pt x="2284472" y="426372"/>
                  </a:lnTo>
                  <a:lnTo>
                    <a:pt x="0" y="4263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84472" cy="47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434951" y="9258300"/>
            <a:ext cx="8673855" cy="1693645"/>
            <a:chOff x="0" y="0"/>
            <a:chExt cx="2284472" cy="4460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028700" y="7644125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7259300" cy="3556674"/>
            <a:chOff x="0" y="0"/>
            <a:chExt cx="6977515" cy="14378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77515" cy="1437877"/>
            </a:xfrm>
            <a:custGeom>
              <a:avLst/>
              <a:gdLst/>
              <a:ahLst/>
              <a:cxnLst/>
              <a:rect l="l" t="t" r="r" b="b"/>
              <a:pathLst>
                <a:path w="6977515" h="1437877">
                  <a:moveTo>
                    <a:pt x="0" y="0"/>
                  </a:moveTo>
                  <a:lnTo>
                    <a:pt x="6977515" y="0"/>
                  </a:lnTo>
                  <a:lnTo>
                    <a:pt x="6977515" y="1437877"/>
                  </a:lnTo>
                  <a:lnTo>
                    <a:pt x="0" y="1437877"/>
                  </a:lnTo>
                  <a:close/>
                </a:path>
              </a:pathLst>
            </a:custGeom>
            <a:solidFill>
              <a:srgbClr val="62B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3556674"/>
            <a:ext cx="15766183" cy="3238498"/>
            <a:chOff x="0" y="0"/>
            <a:chExt cx="4152410" cy="8529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52410" cy="852938"/>
            </a:xfrm>
            <a:custGeom>
              <a:avLst/>
              <a:gdLst/>
              <a:ahLst/>
              <a:cxnLst/>
              <a:rect l="l" t="t" r="r" b="b"/>
              <a:pathLst>
                <a:path w="4152410" h="852938">
                  <a:moveTo>
                    <a:pt x="0" y="0"/>
                  </a:moveTo>
                  <a:lnTo>
                    <a:pt x="4152410" y="0"/>
                  </a:lnTo>
                  <a:lnTo>
                    <a:pt x="4152410" y="852938"/>
                  </a:lnTo>
                  <a:lnTo>
                    <a:pt x="0" y="8529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152410" cy="900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261693" y="6795173"/>
            <a:ext cx="2997607" cy="2463127"/>
            <a:chOff x="0" y="0"/>
            <a:chExt cx="1674790" cy="13761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4790" cy="1376172"/>
            </a:xfrm>
            <a:custGeom>
              <a:avLst/>
              <a:gdLst/>
              <a:ahLst/>
              <a:cxnLst/>
              <a:rect l="l" t="t" r="r" b="b"/>
              <a:pathLst>
                <a:path w="1674790" h="1376172">
                  <a:moveTo>
                    <a:pt x="0" y="0"/>
                  </a:moveTo>
                  <a:lnTo>
                    <a:pt x="1674790" y="0"/>
                  </a:lnTo>
                  <a:lnTo>
                    <a:pt x="1674790" y="1376172"/>
                  </a:lnTo>
                  <a:lnTo>
                    <a:pt x="0" y="1376172"/>
                  </a:lnTo>
                  <a:close/>
                </a:path>
              </a:pathLst>
            </a:custGeom>
            <a:solidFill>
              <a:srgbClr val="0E5BF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968907" y="9258300"/>
            <a:ext cx="2997607" cy="2463127"/>
            <a:chOff x="0" y="0"/>
            <a:chExt cx="1674790" cy="13761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74790" cy="1376172"/>
            </a:xfrm>
            <a:custGeom>
              <a:avLst/>
              <a:gdLst/>
              <a:ahLst/>
              <a:cxnLst/>
              <a:rect l="l" t="t" r="r" b="b"/>
              <a:pathLst>
                <a:path w="1674790" h="1376172">
                  <a:moveTo>
                    <a:pt x="0" y="0"/>
                  </a:moveTo>
                  <a:lnTo>
                    <a:pt x="1674790" y="0"/>
                  </a:lnTo>
                  <a:lnTo>
                    <a:pt x="1674790" y="1376172"/>
                  </a:lnTo>
                  <a:lnTo>
                    <a:pt x="0" y="1376172"/>
                  </a:lnTo>
                  <a:close/>
                </a:path>
              </a:pathLst>
            </a:custGeom>
            <a:solidFill>
              <a:srgbClr val="0E5BF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6795173"/>
            <a:ext cx="13232993" cy="2463127"/>
            <a:chOff x="0" y="0"/>
            <a:chExt cx="7393394" cy="13761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93394" cy="1376172"/>
            </a:xfrm>
            <a:custGeom>
              <a:avLst/>
              <a:gdLst/>
              <a:ahLst/>
              <a:cxnLst/>
              <a:rect l="l" t="t" r="r" b="b"/>
              <a:pathLst>
                <a:path w="7393394" h="1376172">
                  <a:moveTo>
                    <a:pt x="0" y="0"/>
                  </a:moveTo>
                  <a:lnTo>
                    <a:pt x="7393394" y="0"/>
                  </a:lnTo>
                  <a:lnTo>
                    <a:pt x="7393394" y="1376172"/>
                  </a:lnTo>
                  <a:lnTo>
                    <a:pt x="0" y="13761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952438" y="7369311"/>
            <a:ext cx="1627490" cy="1314850"/>
            <a:chOff x="0" y="0"/>
            <a:chExt cx="7189588" cy="58084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89588" cy="5808472"/>
            </a:xfrm>
            <a:custGeom>
              <a:avLst/>
              <a:gdLst/>
              <a:ahLst/>
              <a:cxnLst/>
              <a:rect l="l" t="t" r="r" b="b"/>
              <a:pathLst>
                <a:path w="7189588" h="5808472">
                  <a:moveTo>
                    <a:pt x="4285352" y="5808472"/>
                  </a:moveTo>
                  <a:lnTo>
                    <a:pt x="3431277" y="4954397"/>
                  </a:lnTo>
                  <a:lnTo>
                    <a:pt x="4877553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4877426" y="2300224"/>
                  </a:lnTo>
                  <a:lnTo>
                    <a:pt x="3431277" y="854075"/>
                  </a:lnTo>
                  <a:lnTo>
                    <a:pt x="4285352" y="0"/>
                  </a:lnTo>
                  <a:lnTo>
                    <a:pt x="7189588" y="2904236"/>
                  </a:lnTo>
                  <a:lnTo>
                    <a:pt x="4285352" y="5808472"/>
                  </a:lnTo>
                  <a:close/>
                </a:path>
              </a:pathLst>
            </a:custGeom>
            <a:solidFill>
              <a:srgbClr val="FF3753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259300" y="9258300"/>
            <a:ext cx="8673855" cy="1618880"/>
            <a:chOff x="0" y="0"/>
            <a:chExt cx="2284472" cy="4263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84472" cy="426372"/>
            </a:xfrm>
            <a:custGeom>
              <a:avLst/>
              <a:gdLst/>
              <a:ahLst/>
              <a:cxnLst/>
              <a:rect l="l" t="t" r="r" b="b"/>
              <a:pathLst>
                <a:path w="2284472" h="426372">
                  <a:moveTo>
                    <a:pt x="0" y="0"/>
                  </a:moveTo>
                  <a:lnTo>
                    <a:pt x="2284472" y="0"/>
                  </a:lnTo>
                  <a:lnTo>
                    <a:pt x="2284472" y="426372"/>
                  </a:lnTo>
                  <a:lnTo>
                    <a:pt x="0" y="4263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284472" cy="47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53336" y="7408246"/>
            <a:ext cx="11983721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Join us for a casual break where we will share </a:t>
            </a:r>
            <a:r>
              <a:rPr lang="en-US" sz="23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light refreshments</a:t>
            </a: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and distribute the “Action Plans” worksheet to discuss and plan our </a:t>
            </a:r>
            <a:r>
              <a:rPr lang="en-US" sz="23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next steps</a:t>
            </a:r>
            <a:r>
              <a:rPr lang="en-US" sz="23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for community action.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4135294"/>
            <a:ext cx="12486277" cy="2070469"/>
            <a:chOff x="0" y="0"/>
            <a:chExt cx="16648369" cy="276062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66675"/>
              <a:ext cx="16648369" cy="136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20"/>
                </a:lnSpc>
              </a:pPr>
              <a:r>
                <a:rPr lang="en-US" sz="6400">
                  <a:solidFill>
                    <a:srgbClr val="000000"/>
                  </a:solidFill>
                  <a:latin typeface="Quando"/>
                  <a:ea typeface="Quando"/>
                  <a:cs typeface="Quando"/>
                  <a:sym typeface="Quando"/>
                </a:rPr>
                <a:t>Break &amp; Chat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619743"/>
              <a:ext cx="16648369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Enjoy light refreshments and engage in meaningful conversations about our next steps.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8700" y="1028700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3780376"/>
            <a:ext cx="6808988" cy="2777530"/>
            <a:chOff x="0" y="0"/>
            <a:chExt cx="1793314" cy="7315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3314" cy="731531"/>
            </a:xfrm>
            <a:custGeom>
              <a:avLst/>
              <a:gdLst/>
              <a:ahLst/>
              <a:cxnLst/>
              <a:rect l="l" t="t" r="r" b="b"/>
              <a:pathLst>
                <a:path w="1793314" h="731531">
                  <a:moveTo>
                    <a:pt x="0" y="0"/>
                  </a:moveTo>
                  <a:lnTo>
                    <a:pt x="1793314" y="0"/>
                  </a:lnTo>
                  <a:lnTo>
                    <a:pt x="1793314" y="731531"/>
                  </a:lnTo>
                  <a:lnTo>
                    <a:pt x="0" y="73153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93314" cy="779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41351" y="1028700"/>
            <a:ext cx="7746649" cy="2737500"/>
            <a:chOff x="0" y="0"/>
            <a:chExt cx="2040270" cy="7209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0270" cy="720988"/>
            </a:xfrm>
            <a:custGeom>
              <a:avLst/>
              <a:gdLst/>
              <a:ahLst/>
              <a:cxnLst/>
              <a:rect l="l" t="t" r="r" b="b"/>
              <a:pathLst>
                <a:path w="2040270" h="720988">
                  <a:moveTo>
                    <a:pt x="0" y="0"/>
                  </a:moveTo>
                  <a:lnTo>
                    <a:pt x="2040270" y="0"/>
                  </a:lnTo>
                  <a:lnTo>
                    <a:pt x="2040270" y="720988"/>
                  </a:lnTo>
                  <a:lnTo>
                    <a:pt x="0" y="7209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40270" cy="76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41351" y="6557906"/>
            <a:ext cx="7746649" cy="2737500"/>
            <a:chOff x="0" y="0"/>
            <a:chExt cx="2040270" cy="7209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0270" cy="720988"/>
            </a:xfrm>
            <a:custGeom>
              <a:avLst/>
              <a:gdLst/>
              <a:ahLst/>
              <a:cxnLst/>
              <a:rect l="l" t="t" r="r" b="b"/>
              <a:pathLst>
                <a:path w="2040270" h="720988">
                  <a:moveTo>
                    <a:pt x="0" y="0"/>
                  </a:moveTo>
                  <a:lnTo>
                    <a:pt x="2040270" y="0"/>
                  </a:lnTo>
                  <a:lnTo>
                    <a:pt x="2040270" y="720988"/>
                  </a:lnTo>
                  <a:lnTo>
                    <a:pt x="0" y="7209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40270" cy="76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71092" y="1240908"/>
            <a:ext cx="2460681" cy="2362348"/>
            <a:chOff x="0" y="0"/>
            <a:chExt cx="7609708" cy="73056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09708" cy="7305612"/>
            </a:xfrm>
            <a:custGeom>
              <a:avLst/>
              <a:gdLst/>
              <a:ahLst/>
              <a:cxnLst/>
              <a:rect l="l" t="t" r="r" b="b"/>
              <a:pathLst>
                <a:path w="7609708" h="7305612">
                  <a:moveTo>
                    <a:pt x="6817030" y="0"/>
                  </a:moveTo>
                  <a:lnTo>
                    <a:pt x="792678" y="0"/>
                  </a:lnTo>
                  <a:cubicBezTo>
                    <a:pt x="355120" y="0"/>
                    <a:pt x="0" y="340929"/>
                    <a:pt x="0" y="761001"/>
                  </a:cubicBezTo>
                  <a:lnTo>
                    <a:pt x="0" y="7305612"/>
                  </a:lnTo>
                  <a:lnTo>
                    <a:pt x="6817030" y="7305612"/>
                  </a:lnTo>
                  <a:cubicBezTo>
                    <a:pt x="7254588" y="7305612"/>
                    <a:pt x="7609708" y="6964683"/>
                    <a:pt x="7609708" y="6544611"/>
                  </a:cubicBezTo>
                  <a:lnTo>
                    <a:pt x="7609708" y="0"/>
                  </a:lnTo>
                  <a:lnTo>
                    <a:pt x="6817030" y="0"/>
                  </a:lnTo>
                  <a:close/>
                </a:path>
              </a:pathLst>
            </a:custGeom>
            <a:blipFill>
              <a:blip r:embed="rId2"/>
              <a:stretch>
                <a:fillRect t="-1365" b="-1365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3290136" y="3937137"/>
            <a:ext cx="2460681" cy="2464009"/>
            <a:chOff x="0" y="0"/>
            <a:chExt cx="7609708" cy="762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609708" cy="7620000"/>
            </a:xfrm>
            <a:custGeom>
              <a:avLst/>
              <a:gdLst/>
              <a:ahLst/>
              <a:cxnLst/>
              <a:rect l="l" t="t" r="r" b="b"/>
              <a:pathLst>
                <a:path w="7609708" h="7620000">
                  <a:moveTo>
                    <a:pt x="6817030" y="0"/>
                  </a:moveTo>
                  <a:lnTo>
                    <a:pt x="792678" y="0"/>
                  </a:lnTo>
                  <a:cubicBezTo>
                    <a:pt x="355120" y="0"/>
                    <a:pt x="0" y="355600"/>
                    <a:pt x="0" y="793750"/>
                  </a:cubicBezTo>
                  <a:lnTo>
                    <a:pt x="0" y="7620000"/>
                  </a:lnTo>
                  <a:lnTo>
                    <a:pt x="6817030" y="7620000"/>
                  </a:lnTo>
                  <a:cubicBezTo>
                    <a:pt x="7254588" y="7620000"/>
                    <a:pt x="7609708" y="7264400"/>
                    <a:pt x="7609708" y="6826250"/>
                  </a:cubicBezTo>
                  <a:lnTo>
                    <a:pt x="7609708" y="0"/>
                  </a:lnTo>
                  <a:lnTo>
                    <a:pt x="6817030" y="0"/>
                  </a:lnTo>
                  <a:close/>
                </a:path>
              </a:pathLst>
            </a:custGeom>
            <a:blipFill>
              <a:blip r:embed="rId3"/>
              <a:stretch>
                <a:fillRect l="-25148" r="-25148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771092" y="6699193"/>
            <a:ext cx="2460681" cy="2441783"/>
            <a:chOff x="0" y="0"/>
            <a:chExt cx="7609708" cy="75512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609708" cy="7551265"/>
            </a:xfrm>
            <a:custGeom>
              <a:avLst/>
              <a:gdLst/>
              <a:ahLst/>
              <a:cxnLst/>
              <a:rect l="l" t="t" r="r" b="b"/>
              <a:pathLst>
                <a:path w="7609708" h="7551265">
                  <a:moveTo>
                    <a:pt x="6817030" y="0"/>
                  </a:moveTo>
                  <a:lnTo>
                    <a:pt x="792678" y="0"/>
                  </a:lnTo>
                  <a:cubicBezTo>
                    <a:pt x="355120" y="0"/>
                    <a:pt x="0" y="352392"/>
                    <a:pt x="0" y="786590"/>
                  </a:cubicBezTo>
                  <a:lnTo>
                    <a:pt x="0" y="7551265"/>
                  </a:lnTo>
                  <a:lnTo>
                    <a:pt x="6817030" y="7551265"/>
                  </a:lnTo>
                  <a:cubicBezTo>
                    <a:pt x="7254588" y="7551265"/>
                    <a:pt x="7609708" y="7198873"/>
                    <a:pt x="7609708" y="6764675"/>
                  </a:cubicBezTo>
                  <a:lnTo>
                    <a:pt x="7609708" y="0"/>
                  </a:lnTo>
                  <a:lnTo>
                    <a:pt x="6817030" y="0"/>
                  </a:lnTo>
                  <a:close/>
                </a:path>
              </a:pathLst>
            </a:custGeom>
            <a:blipFill>
              <a:blip r:embed="rId4"/>
              <a:stretch>
                <a:fillRect l="-24470" r="-24470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-4158238" y="8984680"/>
            <a:ext cx="7041483" cy="704148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15219" y="1033455"/>
            <a:ext cx="8028781" cy="8271373"/>
            <a:chOff x="0" y="0"/>
            <a:chExt cx="2114576" cy="2178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14576" cy="2178469"/>
            </a:xfrm>
            <a:custGeom>
              <a:avLst/>
              <a:gdLst/>
              <a:ahLst/>
              <a:cxnLst/>
              <a:rect l="l" t="t" r="r" b="b"/>
              <a:pathLst>
                <a:path w="2114576" h="2178469">
                  <a:moveTo>
                    <a:pt x="0" y="0"/>
                  </a:moveTo>
                  <a:lnTo>
                    <a:pt x="2114576" y="0"/>
                  </a:lnTo>
                  <a:lnTo>
                    <a:pt x="2114576" y="2178469"/>
                  </a:lnTo>
                  <a:lnTo>
                    <a:pt x="0" y="2178469"/>
                  </a:lnTo>
                  <a:close/>
                </a:path>
              </a:pathLst>
            </a:custGeom>
            <a:solidFill>
              <a:srgbClr val="0E5BF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114576" cy="2226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43919" y="3318491"/>
            <a:ext cx="5581708" cy="44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</a:pPr>
            <a:r>
              <a:rPr lang="en-US" sz="2835">
                <a:solidFill>
                  <a:srgbClr val="FFFFFF"/>
                </a:solidFill>
                <a:latin typeface="Quando"/>
                <a:ea typeface="Quando"/>
                <a:cs typeface="Quando"/>
                <a:sym typeface="Quando"/>
              </a:rPr>
              <a:t>Creative Workshops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617244" y="4717613"/>
            <a:ext cx="3095553" cy="884212"/>
            <a:chOff x="0" y="0"/>
            <a:chExt cx="4127404" cy="117895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4127404" cy="62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969"/>
                </a:lnSpc>
                <a:spcBef>
                  <a:spcPct val="0"/>
                </a:spcBef>
              </a:pPr>
              <a:r>
                <a:rPr lang="en-US" sz="2835">
                  <a:solidFill>
                    <a:srgbClr val="000000"/>
                  </a:solidFill>
                  <a:latin typeface="Quando"/>
                  <a:ea typeface="Quando"/>
                  <a:cs typeface="Quando"/>
                  <a:sym typeface="Quando"/>
                </a:rPr>
                <a:t>Journal Writing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683625"/>
              <a:ext cx="4127404" cy="4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145"/>
                </a:lnSpc>
              </a:pPr>
              <a:r>
                <a:rPr lang="en-US" sz="2215" u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Reflect on commitment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741996" y="1929890"/>
            <a:ext cx="3517304" cy="895088"/>
            <a:chOff x="0" y="0"/>
            <a:chExt cx="4689738" cy="1193451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4689738" cy="62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69"/>
                </a:lnSpc>
                <a:spcBef>
                  <a:spcPct val="0"/>
                </a:spcBef>
              </a:pPr>
              <a:r>
                <a:rPr lang="en-US" sz="2835">
                  <a:solidFill>
                    <a:srgbClr val="000000"/>
                  </a:solidFill>
                  <a:latin typeface="Quando"/>
                  <a:ea typeface="Quando"/>
                  <a:cs typeface="Quando"/>
                  <a:sym typeface="Quando"/>
                </a:rPr>
                <a:t>Art &amp; Collage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698125"/>
              <a:ext cx="4689738" cy="4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45"/>
                </a:lnSpc>
              </a:pPr>
              <a:r>
                <a:rPr lang="en-US" sz="2215" u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Create your vision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741996" y="7461831"/>
            <a:ext cx="3998590" cy="916507"/>
            <a:chOff x="0" y="0"/>
            <a:chExt cx="5331454" cy="1222009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47625"/>
              <a:ext cx="5331454" cy="62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69"/>
                </a:lnSpc>
                <a:spcBef>
                  <a:spcPct val="0"/>
                </a:spcBef>
              </a:pPr>
              <a:r>
                <a:rPr lang="en-US" sz="2835">
                  <a:solidFill>
                    <a:srgbClr val="000000"/>
                  </a:solidFill>
                  <a:latin typeface="Quando"/>
                  <a:ea typeface="Quando"/>
                  <a:cs typeface="Quando"/>
                  <a:sym typeface="Quando"/>
                </a:rPr>
                <a:t>Engaging Together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726684"/>
              <a:ext cx="5331454" cy="4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45"/>
                </a:lnSpc>
              </a:pPr>
              <a:r>
                <a:rPr lang="en-US" sz="2215" u="non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Share your stories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1397351" y="9304827"/>
            <a:ext cx="2512569" cy="1218726"/>
            <a:chOff x="0" y="0"/>
            <a:chExt cx="661747" cy="32098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1747" cy="320981"/>
            </a:xfrm>
            <a:custGeom>
              <a:avLst/>
              <a:gdLst/>
              <a:ahLst/>
              <a:cxnLst/>
              <a:rect l="l" t="t" r="r" b="b"/>
              <a:pathLst>
                <a:path w="661747" h="320981">
                  <a:moveTo>
                    <a:pt x="0" y="0"/>
                  </a:moveTo>
                  <a:lnTo>
                    <a:pt x="661747" y="0"/>
                  </a:lnTo>
                  <a:lnTo>
                    <a:pt x="661747" y="320981"/>
                  </a:lnTo>
                  <a:lnTo>
                    <a:pt x="0" y="3209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661747" cy="3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144000" y="9295406"/>
            <a:ext cx="1397351" cy="1218726"/>
            <a:chOff x="0" y="0"/>
            <a:chExt cx="368027" cy="32098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68027" cy="320981"/>
            </a:xfrm>
            <a:custGeom>
              <a:avLst/>
              <a:gdLst/>
              <a:ahLst/>
              <a:cxnLst/>
              <a:rect l="l" t="t" r="r" b="b"/>
              <a:pathLst>
                <a:path w="368027" h="320981">
                  <a:moveTo>
                    <a:pt x="0" y="0"/>
                  </a:moveTo>
                  <a:lnTo>
                    <a:pt x="368027" y="0"/>
                  </a:lnTo>
                  <a:lnTo>
                    <a:pt x="368027" y="320981"/>
                  </a:lnTo>
                  <a:lnTo>
                    <a:pt x="0" y="3209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368027" cy="3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144000" y="-190026"/>
            <a:ext cx="1397351" cy="1218726"/>
            <a:chOff x="0" y="0"/>
            <a:chExt cx="368027" cy="32098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68027" cy="320981"/>
            </a:xfrm>
            <a:custGeom>
              <a:avLst/>
              <a:gdLst/>
              <a:ahLst/>
              <a:cxnLst/>
              <a:rect l="l" t="t" r="r" b="b"/>
              <a:pathLst>
                <a:path w="368027" h="320981">
                  <a:moveTo>
                    <a:pt x="0" y="0"/>
                  </a:moveTo>
                  <a:lnTo>
                    <a:pt x="368027" y="0"/>
                  </a:lnTo>
                  <a:lnTo>
                    <a:pt x="368027" y="320981"/>
                  </a:lnTo>
                  <a:lnTo>
                    <a:pt x="0" y="32098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368027" cy="3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0" y="-190026"/>
            <a:ext cx="2512569" cy="1218726"/>
            <a:chOff x="0" y="0"/>
            <a:chExt cx="661747" cy="32098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61747" cy="320981"/>
            </a:xfrm>
            <a:custGeom>
              <a:avLst/>
              <a:gdLst/>
              <a:ahLst/>
              <a:cxnLst/>
              <a:rect l="l" t="t" r="r" b="b"/>
              <a:pathLst>
                <a:path w="661747" h="320981">
                  <a:moveTo>
                    <a:pt x="0" y="0"/>
                  </a:moveTo>
                  <a:lnTo>
                    <a:pt x="661747" y="0"/>
                  </a:lnTo>
                  <a:lnTo>
                    <a:pt x="661747" y="320981"/>
                  </a:lnTo>
                  <a:lnTo>
                    <a:pt x="0" y="320981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661747" cy="368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6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1766988" y="6787043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62600" y="1051580"/>
            <a:ext cx="8023596" cy="2727947"/>
            <a:chOff x="0" y="0"/>
            <a:chExt cx="2113210" cy="718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35704" y="3779527"/>
            <a:ext cx="8023596" cy="2727947"/>
            <a:chOff x="0" y="0"/>
            <a:chExt cx="2113210" cy="718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13210" cy="718472"/>
            </a:xfrm>
            <a:custGeom>
              <a:avLst/>
              <a:gdLst/>
              <a:ahLst/>
              <a:cxnLst/>
              <a:rect l="l" t="t" r="r" b="b"/>
              <a:pathLst>
                <a:path w="2113210" h="718472">
                  <a:moveTo>
                    <a:pt x="0" y="0"/>
                  </a:moveTo>
                  <a:lnTo>
                    <a:pt x="2113210" y="0"/>
                  </a:lnTo>
                  <a:lnTo>
                    <a:pt x="2113210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13210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62600" y="6507473"/>
            <a:ext cx="8672351" cy="2727947"/>
            <a:chOff x="0" y="0"/>
            <a:chExt cx="2284076" cy="718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4076" cy="718472"/>
            </a:xfrm>
            <a:custGeom>
              <a:avLst/>
              <a:gdLst/>
              <a:ahLst/>
              <a:cxnLst/>
              <a:rect l="l" t="t" r="r" b="b"/>
              <a:pathLst>
                <a:path w="2284076" h="718472">
                  <a:moveTo>
                    <a:pt x="0" y="0"/>
                  </a:moveTo>
                  <a:lnTo>
                    <a:pt x="2284076" y="0"/>
                  </a:lnTo>
                  <a:lnTo>
                    <a:pt x="2284076" y="718472"/>
                  </a:lnTo>
                  <a:lnTo>
                    <a:pt x="0" y="7184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84076" cy="766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495809"/>
            <a:ext cx="5647703" cy="3052261"/>
            <a:chOff x="0" y="0"/>
            <a:chExt cx="7530271" cy="406968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938322"/>
              <a:ext cx="7530271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Witness the strength of community through shared experiences.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7530271" cy="2752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19"/>
                </a:lnSpc>
              </a:pPr>
              <a:r>
                <a:rPr lang="en-US" sz="6399">
                  <a:solidFill>
                    <a:srgbClr val="F6F6F6"/>
                  </a:solidFill>
                  <a:latin typeface="Quando"/>
                  <a:ea typeface="Quando"/>
                  <a:cs typeface="Quando"/>
                  <a:sym typeface="Quando"/>
                </a:rPr>
                <a:t>Stories of Resilience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78237" y="4695551"/>
            <a:ext cx="5594156" cy="80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Testimonies reveal personal journeys of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healing and hope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after the tragedy.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75685" y="7241590"/>
            <a:ext cx="5594156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Together, we honor their stories and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commit to rebuilding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for a brighter future.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7622848" y="2041496"/>
            <a:ext cx="1952199" cy="74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500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15415990" y="4748940"/>
            <a:ext cx="1952199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 rot="-5400000">
            <a:off x="7765044" y="7499766"/>
            <a:ext cx="1649550" cy="74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499">
                <a:solidFill>
                  <a:srgbClr val="FF3753"/>
                </a:solidFill>
                <a:latin typeface="Quando"/>
                <a:ea typeface="Quando"/>
                <a:cs typeface="Quando"/>
                <a:sym typeface="Quando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80642" y="1785697"/>
            <a:ext cx="5083784" cy="121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6"/>
              </a:lnSpc>
            </a:pP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documentary showcases </a:t>
            </a:r>
            <a:r>
              <a:rPr lang="en-US" sz="2300" b="1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the determination</a:t>
            </a:r>
            <a:r>
              <a:rPr lang="en-US" sz="230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of Kibbutz Be’eri’s residents.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911254" y="-642065"/>
            <a:ext cx="8673855" cy="1693645"/>
            <a:chOff x="0" y="0"/>
            <a:chExt cx="2284472" cy="44606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911254" y="9258300"/>
            <a:ext cx="8673855" cy="1693645"/>
            <a:chOff x="0" y="0"/>
            <a:chExt cx="2284472" cy="44606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786196" y="-567300"/>
            <a:ext cx="8673855" cy="1618880"/>
            <a:chOff x="0" y="0"/>
            <a:chExt cx="2284472" cy="4263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84472" cy="426372"/>
            </a:xfrm>
            <a:custGeom>
              <a:avLst/>
              <a:gdLst/>
              <a:ahLst/>
              <a:cxnLst/>
              <a:rect l="l" t="t" r="r" b="b"/>
              <a:pathLst>
                <a:path w="2284472" h="426372">
                  <a:moveTo>
                    <a:pt x="0" y="0"/>
                  </a:moveTo>
                  <a:lnTo>
                    <a:pt x="2284472" y="0"/>
                  </a:lnTo>
                  <a:lnTo>
                    <a:pt x="2284472" y="426372"/>
                  </a:lnTo>
                  <a:lnTo>
                    <a:pt x="0" y="42637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284472" cy="47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434951" y="9258300"/>
            <a:ext cx="8673855" cy="1693645"/>
            <a:chOff x="0" y="0"/>
            <a:chExt cx="2284472" cy="4460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84472" cy="446063"/>
            </a:xfrm>
            <a:custGeom>
              <a:avLst/>
              <a:gdLst/>
              <a:ahLst/>
              <a:cxnLst/>
              <a:rect l="l" t="t" r="r" b="b"/>
              <a:pathLst>
                <a:path w="2284472" h="446063">
                  <a:moveTo>
                    <a:pt x="0" y="0"/>
                  </a:moveTo>
                  <a:lnTo>
                    <a:pt x="2284472" y="0"/>
                  </a:lnTo>
                  <a:lnTo>
                    <a:pt x="2284472" y="446063"/>
                  </a:lnTo>
                  <a:lnTo>
                    <a:pt x="0" y="4460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284472" cy="493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025077" y="1619906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2" y="0"/>
                </a:lnTo>
                <a:lnTo>
                  <a:pt x="4801192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8074" y="1028700"/>
            <a:ext cx="11801958" cy="4945463"/>
            <a:chOff x="0" y="0"/>
            <a:chExt cx="3108335" cy="1302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8335" cy="1302509"/>
            </a:xfrm>
            <a:custGeom>
              <a:avLst/>
              <a:gdLst/>
              <a:ahLst/>
              <a:cxnLst/>
              <a:rect l="l" t="t" r="r" b="b"/>
              <a:pathLst>
                <a:path w="3108335" h="1302509">
                  <a:moveTo>
                    <a:pt x="0" y="0"/>
                  </a:moveTo>
                  <a:lnTo>
                    <a:pt x="3108335" y="0"/>
                  </a:lnTo>
                  <a:lnTo>
                    <a:pt x="3108335" y="1302509"/>
                  </a:lnTo>
                  <a:lnTo>
                    <a:pt x="0" y="1302509"/>
                  </a:lnTo>
                  <a:close/>
                </a:path>
              </a:pathLst>
            </a:custGeom>
            <a:solidFill>
              <a:srgbClr val="0E5B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08335" cy="1350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03884" y="-3916763"/>
            <a:ext cx="10823736" cy="4945463"/>
            <a:chOff x="0" y="0"/>
            <a:chExt cx="2850696" cy="13025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0696" cy="1302509"/>
            </a:xfrm>
            <a:custGeom>
              <a:avLst/>
              <a:gdLst/>
              <a:ahLst/>
              <a:cxnLst/>
              <a:rect l="l" t="t" r="r" b="b"/>
              <a:pathLst>
                <a:path w="2850696" h="1302509">
                  <a:moveTo>
                    <a:pt x="0" y="0"/>
                  </a:moveTo>
                  <a:lnTo>
                    <a:pt x="2850696" y="0"/>
                  </a:lnTo>
                  <a:lnTo>
                    <a:pt x="2850696" y="1302509"/>
                  </a:lnTo>
                  <a:lnTo>
                    <a:pt x="0" y="13025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0696" cy="1350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03884" y="5974163"/>
            <a:ext cx="6884116" cy="4312837"/>
            <a:chOff x="0" y="0"/>
            <a:chExt cx="1813100" cy="11358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13101" cy="1135891"/>
            </a:xfrm>
            <a:custGeom>
              <a:avLst/>
              <a:gdLst/>
              <a:ahLst/>
              <a:cxnLst/>
              <a:rect l="l" t="t" r="r" b="b"/>
              <a:pathLst>
                <a:path w="1813101" h="1135891">
                  <a:moveTo>
                    <a:pt x="0" y="0"/>
                  </a:moveTo>
                  <a:lnTo>
                    <a:pt x="1813101" y="0"/>
                  </a:lnTo>
                  <a:lnTo>
                    <a:pt x="1813101" y="1135891"/>
                  </a:lnTo>
                  <a:lnTo>
                    <a:pt x="0" y="11358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813100" cy="1183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644604"/>
            <a:ext cx="9502559" cy="3527500"/>
            <a:chOff x="0" y="0"/>
            <a:chExt cx="12670079" cy="470333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85725"/>
              <a:ext cx="12670079" cy="3900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1819"/>
                </a:lnSpc>
                <a:spcBef>
                  <a:spcPct val="0"/>
                </a:spcBef>
              </a:pPr>
              <a:r>
                <a:rPr lang="en-US" sz="9091" u="none" strike="noStrike">
                  <a:solidFill>
                    <a:srgbClr val="F6F6F6"/>
                  </a:solidFill>
                  <a:latin typeface="Quando"/>
                  <a:ea typeface="Quando"/>
                  <a:cs typeface="Quando"/>
                  <a:sym typeface="Quando"/>
                </a:rPr>
                <a:t>Discussion and Reflection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203794"/>
              <a:ext cx="12670079" cy="49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99"/>
                </a:lnSpc>
                <a:spcBef>
                  <a:spcPct val="0"/>
                </a:spcBef>
              </a:pPr>
              <a:r>
                <a:rPr lang="en-US" sz="2356" u="none" strike="noStrike">
                  <a:solidFill>
                    <a:srgbClr val="F6F6F6"/>
                  </a:solidFill>
                  <a:latin typeface="DM Sans"/>
                  <a:ea typeface="DM Sans"/>
                  <a:cs typeface="DM Sans"/>
                  <a:sym typeface="DM Sans"/>
                </a:rPr>
                <a:t>An opportunity to share thoughts and insights from today's program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104490" y="6930431"/>
            <a:ext cx="5482904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2760"/>
              </a:lnSpc>
              <a:buFont typeface="Arial"/>
              <a:buChar char="•"/>
            </a:pPr>
            <a:r>
              <a:rPr lang="en-US" sz="2300" u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Key takeaways from discussions</a:t>
            </a:r>
          </a:p>
          <a:p>
            <a:pPr marL="496571" lvl="1" indent="-248285" algn="l">
              <a:lnSpc>
                <a:spcPts val="2760"/>
              </a:lnSpc>
              <a:buFont typeface="Arial"/>
              <a:buChar char="•"/>
            </a:pPr>
            <a:r>
              <a:rPr lang="en-US" sz="2300" u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Insights gained from group activities</a:t>
            </a:r>
          </a:p>
          <a:p>
            <a:pPr marL="496571" lvl="1" indent="-248285" algn="l">
              <a:lnSpc>
                <a:spcPts val="2760"/>
              </a:lnSpc>
              <a:buFont typeface="Arial"/>
              <a:buChar char="•"/>
            </a:pPr>
            <a:r>
              <a:rPr lang="en-US" sz="2300" u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Reflections on resilience and community</a:t>
            </a:r>
          </a:p>
          <a:p>
            <a:pPr marL="496571" lvl="1" indent="-248285" algn="l">
              <a:lnSpc>
                <a:spcPts val="2760"/>
              </a:lnSpc>
              <a:buFont typeface="Arial"/>
              <a:buChar char="•"/>
            </a:pPr>
            <a:r>
              <a:rPr lang="en-US" sz="2300" u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Thoughts on future actions and commitments</a:t>
            </a:r>
          </a:p>
          <a:p>
            <a:pPr marL="496571" lvl="1" indent="-248285" algn="l">
              <a:lnSpc>
                <a:spcPts val="2760"/>
              </a:lnSpc>
              <a:buFont typeface="Arial"/>
              <a:buChar char="•"/>
            </a:pPr>
            <a:r>
              <a:rPr lang="en-US" sz="2300" u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Personal stories related to today's themes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7823873"/>
            <a:ext cx="2997607" cy="2463127"/>
            <a:chOff x="0" y="0"/>
            <a:chExt cx="1674790" cy="13761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74790" cy="1376172"/>
            </a:xfrm>
            <a:custGeom>
              <a:avLst/>
              <a:gdLst/>
              <a:ahLst/>
              <a:cxnLst/>
              <a:rect l="l" t="t" r="r" b="b"/>
              <a:pathLst>
                <a:path w="1674790" h="1376172">
                  <a:moveTo>
                    <a:pt x="0" y="0"/>
                  </a:moveTo>
                  <a:lnTo>
                    <a:pt x="1674790" y="0"/>
                  </a:lnTo>
                  <a:lnTo>
                    <a:pt x="1674790" y="1376172"/>
                  </a:lnTo>
                  <a:lnTo>
                    <a:pt x="0" y="13761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26130" y="8398011"/>
            <a:ext cx="1627490" cy="1314850"/>
            <a:chOff x="0" y="0"/>
            <a:chExt cx="7189588" cy="58084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89588" cy="5808472"/>
            </a:xfrm>
            <a:custGeom>
              <a:avLst/>
              <a:gdLst/>
              <a:ahLst/>
              <a:cxnLst/>
              <a:rect l="l" t="t" r="r" b="b"/>
              <a:pathLst>
                <a:path w="7189588" h="5808472">
                  <a:moveTo>
                    <a:pt x="4285352" y="5808472"/>
                  </a:moveTo>
                  <a:lnTo>
                    <a:pt x="3431277" y="4954397"/>
                  </a:lnTo>
                  <a:lnTo>
                    <a:pt x="4877553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4877426" y="2300224"/>
                  </a:lnTo>
                  <a:lnTo>
                    <a:pt x="3431277" y="854075"/>
                  </a:lnTo>
                  <a:lnTo>
                    <a:pt x="4285352" y="0"/>
                  </a:lnTo>
                  <a:lnTo>
                    <a:pt x="7189588" y="2904236"/>
                  </a:lnTo>
                  <a:lnTo>
                    <a:pt x="4285352" y="5808472"/>
                  </a:lnTo>
                  <a:close/>
                </a:path>
              </a:pathLst>
            </a:custGeom>
            <a:solidFill>
              <a:srgbClr val="FF3753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3379383" y="8259789"/>
            <a:ext cx="4801192" cy="1591295"/>
          </a:xfrm>
          <a:custGeom>
            <a:avLst/>
            <a:gdLst/>
            <a:ahLst/>
            <a:cxnLst/>
            <a:rect l="l" t="t" r="r" b="b"/>
            <a:pathLst>
              <a:path w="4801192" h="1591295">
                <a:moveTo>
                  <a:pt x="0" y="0"/>
                </a:moveTo>
                <a:lnTo>
                  <a:pt x="4801193" y="0"/>
                </a:lnTo>
                <a:lnTo>
                  <a:pt x="4801193" y="1591295"/>
                </a:lnTo>
                <a:lnTo>
                  <a:pt x="0" y="1591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1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Tikkun for October 7</dc:title>
  <dc:description>Presentation - Tikkun for October 7</dc:description>
  <cp:lastModifiedBy>Dor Vadai</cp:lastModifiedBy>
  <cp:revision>2</cp:revision>
  <dcterms:created xsi:type="dcterms:W3CDTF">2006-08-16T00:00:00Z</dcterms:created>
  <dcterms:modified xsi:type="dcterms:W3CDTF">2025-08-10T12:11:21Z</dcterms:modified>
  <dc:identifier>DAGtHjA4bZY</dc:identifier>
</cp:coreProperties>
</file>