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presProps" Target="presProps.xml"/><Relationship Id="rId12" Type="http://schemas.openxmlformats.org/officeDocument/2006/relationships/customXml" Target="../customXml/item2.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4/26/2017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4/26/2017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4/26/2017</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4/26/2017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9.gif"/><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Israel Through Film</a:t>
            </a:r>
            <a:br>
              <a:rPr lang="en-US" dirty="0" smtClean="0"/>
            </a:br>
            <a:r>
              <a:rPr lang="en-US" sz="3200" dirty="0" smtClean="0"/>
              <a:t>Burekas Films</a:t>
            </a:r>
            <a:endParaRPr lang="en-US" sz="3200" dirty="0"/>
          </a:p>
        </p:txBody>
      </p:sp>
      <p:sp>
        <p:nvSpPr>
          <p:cNvPr id="3" name="Subtitle 2"/>
          <p:cNvSpPr>
            <a:spLocks noGrp="1"/>
          </p:cNvSpPr>
          <p:nvPr>
            <p:ph type="subTitle" idx="1"/>
          </p:nvPr>
        </p:nvSpPr>
        <p:spPr/>
        <p:txBody>
          <a:bodyPr/>
          <a:lstStyle/>
          <a:p>
            <a:r>
              <a:rPr lang="en-US" dirty="0" smtClean="0"/>
              <a:t>Lotem Eilon</a:t>
            </a:r>
            <a:endParaRPr lang="en-US" dirty="0"/>
          </a:p>
        </p:txBody>
      </p:sp>
    </p:spTree>
    <p:extLst>
      <p:ext uri="{BB962C8B-B14F-4D97-AF65-F5344CB8AC3E}">
        <p14:creationId xmlns:p14="http://schemas.microsoft.com/office/powerpoint/2010/main" val="500395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49906">
            <a:off x="3269336" y="404823"/>
            <a:ext cx="2497601" cy="3680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44497">
            <a:off x="7552841" y="1786141"/>
            <a:ext cx="1657499" cy="2389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8890">
            <a:off x="1065387" y="3483544"/>
            <a:ext cx="1893684" cy="26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98114">
            <a:off x="5496757" y="2944698"/>
            <a:ext cx="1996654" cy="2575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62688">
            <a:off x="479962" y="470329"/>
            <a:ext cx="1969481" cy="2956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6209607" y="590204"/>
            <a:ext cx="3125586" cy="830997"/>
          </a:xfrm>
          <a:prstGeom prst="rect">
            <a:avLst/>
          </a:prstGeom>
          <a:solidFill>
            <a:schemeClr val="accent1">
              <a:alpha val="50000"/>
            </a:schemeClr>
          </a:solidFill>
          <a:ln w="28575">
            <a:solidFill>
              <a:schemeClr val="accent2">
                <a:lumMod val="60000"/>
                <a:lumOff val="40000"/>
              </a:schemeClr>
            </a:solid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600" dirty="0" smtClean="0"/>
              <a:t>Burekas were </a:t>
            </a:r>
            <a:r>
              <a:rPr lang="en-US" sz="1600" dirty="0"/>
              <a:t>a genre of Israeli-made movies popular in Israel in the 1960s and 1970s.</a:t>
            </a:r>
          </a:p>
        </p:txBody>
      </p:sp>
      <p:sp>
        <p:nvSpPr>
          <p:cNvPr id="11" name="TextBox 10"/>
          <p:cNvSpPr txBox="1"/>
          <p:nvPr/>
        </p:nvSpPr>
        <p:spPr>
          <a:xfrm>
            <a:off x="3217025" y="4585475"/>
            <a:ext cx="2070686" cy="1569660"/>
          </a:xfrm>
          <a:prstGeom prst="rect">
            <a:avLst/>
          </a:prstGeom>
          <a:solidFill>
            <a:schemeClr val="accent1">
              <a:alpha val="50000"/>
            </a:schemeClr>
          </a:solidFill>
          <a:ln w="28575">
            <a:solidFill>
              <a:schemeClr val="accent2">
                <a:lumMod val="60000"/>
                <a:lumOff val="40000"/>
              </a:schemeClr>
            </a:solid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600" dirty="0" smtClean="0"/>
              <a:t>These movies are very popular among Israelis. They were some of the most successful in box office.</a:t>
            </a:r>
            <a:endParaRPr lang="en-US" sz="1600" dirty="0"/>
          </a:p>
        </p:txBody>
      </p:sp>
    </p:spTree>
    <p:extLst>
      <p:ext uri="{BB962C8B-B14F-4D97-AF65-F5344CB8AC3E}">
        <p14:creationId xmlns:p14="http://schemas.microsoft.com/office/powerpoint/2010/main" val="2771368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“Burekas” Films?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75506">
            <a:off x="792995" y="2128185"/>
            <a:ext cx="2307811" cy="12981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081" y="3362579"/>
            <a:ext cx="2374933" cy="15823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0900">
            <a:off x="3941451" y="1668630"/>
            <a:ext cx="1285565" cy="126146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4863">
            <a:off x="607178" y="3874136"/>
            <a:ext cx="1273561" cy="16801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60290">
            <a:off x="6477179" y="2701698"/>
            <a:ext cx="2834749" cy="2126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33508">
            <a:off x="6513306" y="4787878"/>
            <a:ext cx="1817250" cy="1375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1155862" y="5327265"/>
            <a:ext cx="4931370" cy="954107"/>
          </a:xfrm>
          <a:prstGeom prst="rect">
            <a:avLst/>
          </a:prstGeom>
          <a:solidFill>
            <a:schemeClr val="accent1">
              <a:alpha val="50000"/>
            </a:schemeClr>
          </a:solidFill>
          <a:ln w="28575">
            <a:solidFill>
              <a:schemeClr val="accent2">
                <a:lumMod val="60000"/>
                <a:lumOff val="40000"/>
              </a:schemeClr>
            </a:solid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dirty="0" smtClean="0"/>
              <a:t>“Burekas Films” </a:t>
            </a:r>
            <a:r>
              <a:rPr lang="en-US" sz="1400" dirty="0"/>
              <a:t>is said to have been coined by the Israeli film director </a:t>
            </a:r>
            <a:r>
              <a:rPr lang="en-US" sz="1400" dirty="0" smtClean="0"/>
              <a:t>who created </a:t>
            </a:r>
            <a:r>
              <a:rPr lang="en-US" sz="1400" dirty="0"/>
              <a:t>several such films, as a play-on-words on the "spaghetti western" </a:t>
            </a:r>
            <a:r>
              <a:rPr lang="en-US" sz="1400" dirty="0" smtClean="0"/>
              <a:t>genre, with the Israeli twist. </a:t>
            </a:r>
            <a:r>
              <a:rPr lang="en-US" sz="1400" dirty="0"/>
              <a:t>Bourekas is </a:t>
            </a:r>
            <a:r>
              <a:rPr lang="en-US" sz="1400" dirty="0" smtClean="0"/>
              <a:t>a </a:t>
            </a:r>
            <a:r>
              <a:rPr lang="en-US" sz="1400" dirty="0"/>
              <a:t>notable dish from Israeli cuisine.</a:t>
            </a:r>
            <a:endParaRPr lang="en-US" sz="1400" dirty="0"/>
          </a:p>
        </p:txBody>
      </p:sp>
      <p:sp>
        <p:nvSpPr>
          <p:cNvPr id="15" name="TextBox 14"/>
          <p:cNvSpPr txBox="1"/>
          <p:nvPr/>
        </p:nvSpPr>
        <p:spPr>
          <a:xfrm>
            <a:off x="5969386" y="957432"/>
            <a:ext cx="3124738" cy="1384995"/>
          </a:xfrm>
          <a:prstGeom prst="rect">
            <a:avLst/>
          </a:prstGeom>
          <a:solidFill>
            <a:schemeClr val="accent1">
              <a:alpha val="50000"/>
            </a:schemeClr>
          </a:solidFill>
          <a:ln w="28575">
            <a:solidFill>
              <a:schemeClr val="accent2">
                <a:lumMod val="60000"/>
                <a:lumOff val="40000"/>
              </a:schemeClr>
            </a:solid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dirty="0" smtClean="0"/>
              <a:t>“Spaghetti Western” is </a:t>
            </a:r>
            <a:r>
              <a:rPr lang="en-US" sz="1400" dirty="0"/>
              <a:t>a broad subgenre of Western films that emerged in the mid-1960s </a:t>
            </a:r>
            <a:r>
              <a:rPr lang="en-US" sz="1400" dirty="0" smtClean="0"/>
              <a:t>in Italy.</a:t>
            </a:r>
          </a:p>
          <a:p>
            <a:pPr algn="ctr"/>
            <a:r>
              <a:rPr lang="en-US" sz="1400" dirty="0"/>
              <a:t>The term was used because most of these Westerns were produced and directed by Italians</a:t>
            </a:r>
            <a:endParaRPr lang="en-US" sz="1400" dirty="0"/>
          </a:p>
        </p:txBody>
      </p:sp>
    </p:spTree>
    <p:extLst>
      <p:ext uri="{BB962C8B-B14F-4D97-AF65-F5344CB8AC3E}">
        <p14:creationId xmlns:p14="http://schemas.microsoft.com/office/powerpoint/2010/main" val="36792472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07291">
            <a:off x="6515990" y="3024016"/>
            <a:ext cx="1476896" cy="1798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25586">
            <a:off x="7207367" y="1335156"/>
            <a:ext cx="1381557" cy="852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t>What is special about them?</a:t>
            </a:r>
            <a:endParaRPr lang="en-US" dirty="0"/>
          </a:p>
        </p:txBody>
      </p:sp>
      <p:sp>
        <p:nvSpPr>
          <p:cNvPr id="3" name="TextBox 2"/>
          <p:cNvSpPr txBox="1"/>
          <p:nvPr/>
        </p:nvSpPr>
        <p:spPr>
          <a:xfrm>
            <a:off x="4839138" y="2119220"/>
            <a:ext cx="3124738" cy="892552"/>
          </a:xfrm>
          <a:prstGeom prst="rect">
            <a:avLst/>
          </a:prstGeom>
          <a:solidFill>
            <a:schemeClr val="accent1">
              <a:alpha val="50000"/>
            </a:schemeClr>
          </a:solidFill>
          <a:ln w="28575">
            <a:solidFill>
              <a:schemeClr val="accent2">
                <a:lumMod val="60000"/>
                <a:lumOff val="40000"/>
              </a:schemeClr>
            </a:solid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300" dirty="0"/>
              <a:t>The main theme in most Bourekas films is the conflict between ethnic cultures in Israel, </a:t>
            </a:r>
            <a:r>
              <a:rPr lang="en-US" sz="1300" dirty="0" smtClean="0"/>
              <a:t>in particular between </a:t>
            </a:r>
            <a:r>
              <a:rPr lang="en-US" sz="1300" dirty="0"/>
              <a:t>the Mizrahi </a:t>
            </a:r>
            <a:r>
              <a:rPr lang="en-US" sz="1300" dirty="0" smtClean="0"/>
              <a:t>and Ashkenazi Jews.</a:t>
            </a:r>
            <a:endParaRPr lang="en-US" sz="13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59430">
            <a:off x="706369" y="1594583"/>
            <a:ext cx="1975099" cy="1315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2391" r="12563"/>
          <a:stretch/>
        </p:blipFill>
        <p:spPr>
          <a:xfrm rot="748245">
            <a:off x="2619930" y="1653975"/>
            <a:ext cx="2077341" cy="1557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277">
            <a:off x="1076451" y="5216912"/>
            <a:ext cx="2044796" cy="1269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75452">
            <a:off x="3110836" y="5200123"/>
            <a:ext cx="2091863" cy="1303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34648">
            <a:off x="3360894" y="3379288"/>
            <a:ext cx="3178920" cy="17881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528253" y="3195184"/>
            <a:ext cx="2702687" cy="1892826"/>
          </a:xfrm>
          <a:prstGeom prst="rect">
            <a:avLst/>
          </a:prstGeom>
          <a:solidFill>
            <a:schemeClr val="accent1">
              <a:alpha val="50000"/>
            </a:schemeClr>
          </a:solidFill>
          <a:ln w="28575">
            <a:solidFill>
              <a:schemeClr val="accent2">
                <a:lumMod val="60000"/>
                <a:lumOff val="40000"/>
              </a:schemeClr>
            </a:solid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300" dirty="0"/>
              <a:t> The hero is usually a Mizrahi Jewish man, almost always poor, canny and with street smarts, who comes into conflict with the institutions of the state or figures of Ashkenazi origin—mostly portrayed as rich, conceited, arrogant, cold-hearted and alienated.</a:t>
            </a:r>
            <a:endParaRPr lang="en-US" sz="1300" dirty="0"/>
          </a:p>
        </p:txBody>
      </p:sp>
      <p:sp>
        <p:nvSpPr>
          <p:cNvPr id="14" name="TextBox 13"/>
          <p:cNvSpPr txBox="1"/>
          <p:nvPr/>
        </p:nvSpPr>
        <p:spPr>
          <a:xfrm>
            <a:off x="5471649" y="5279178"/>
            <a:ext cx="3124738" cy="1092607"/>
          </a:xfrm>
          <a:prstGeom prst="rect">
            <a:avLst/>
          </a:prstGeom>
          <a:solidFill>
            <a:schemeClr val="accent1">
              <a:alpha val="50000"/>
            </a:schemeClr>
          </a:solidFill>
          <a:ln w="28575">
            <a:solidFill>
              <a:schemeClr val="accent2">
                <a:lumMod val="60000"/>
                <a:lumOff val="40000"/>
              </a:schemeClr>
            </a:solid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300" dirty="0" smtClean="0"/>
              <a:t>The films portray, in a very comic and fun way, the real struggles and culture clashes Mizrahi Jews experienced in the years following their immigration to Israel.</a:t>
            </a:r>
            <a:endParaRPr lang="en-US" sz="1300" dirty="0"/>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86804">
            <a:off x="8008943" y="2846269"/>
            <a:ext cx="1914898" cy="1196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484641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Chaim Topol as Sallah Shabati</a:t>
            </a:r>
            <a:endParaRPr lang="en-US" dirty="0"/>
          </a:p>
        </p:txBody>
      </p:sp>
      <p:pic>
        <p:nvPicPr>
          <p:cNvPr id="3" name="Mashiach HaZaken Sallah Shabbati-Hebrew, English Lyrics-סאלח שבתי - משיח הזקן מילים">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638" y="1270000"/>
            <a:ext cx="8692854" cy="4889731"/>
          </a:xfrm>
          <a:prstGeom prst="rect">
            <a:avLst/>
          </a:prstGeom>
        </p:spPr>
      </p:pic>
    </p:spTree>
    <p:extLst>
      <p:ext uri="{BB962C8B-B14F-4D97-AF65-F5344CB8AC3E}">
        <p14:creationId xmlns:p14="http://schemas.microsoft.com/office/powerpoint/2010/main" val="1822440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מסמך" ma:contentTypeID="0x010100FD3EFD5BA5B1064E8AA0370D363E163E" ma:contentTypeVersion="17" ma:contentTypeDescription="צור מסמך חדש." ma:contentTypeScope="" ma:versionID="6bb749c6b9c26481bfe26d926f6471e0">
  <xsd:schema xmlns:xsd="http://www.w3.org/2001/XMLSchema" xmlns:xs="http://www.w3.org/2001/XMLSchema" xmlns:p="http://schemas.microsoft.com/office/2006/metadata/properties" xmlns:ns2="63abb1bf-7f76-476f-9e4d-76b24de60c19" xmlns:ns3="3b9b8fcb-2351-492c-8d84-8317a4fbabf3" targetNamespace="http://schemas.microsoft.com/office/2006/metadata/properties" ma:root="true" ma:fieldsID="3af1c362998f83ac6f7e880018617e84" ns2:_="" ns3:_="">
    <xsd:import namespace="63abb1bf-7f76-476f-9e4d-76b24de60c19"/>
    <xsd:import namespace="3b9b8fcb-2351-492c-8d84-8317a4fbab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LengthInSeconds" minOccurs="0"/>
                <xsd:element ref="ns2:MediaServiceAutoKeyPoints" minOccurs="0"/>
                <xsd:element ref="ns2:MediaServiceKeyPoint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abb1bf-7f76-476f-9e4d-76b24de60c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תגיות תמונה" ma:readOnly="false" ma:fieldId="{5cf76f15-5ced-4ddc-b409-7134ff3c332f}" ma:taxonomyMulti="true" ma:sspId="58989026-90d4-4b4c-a850-20b1d5bc9447"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9b8fcb-2351-492c-8d84-8317a4fbabf3" elementFormDefault="qualified">
    <xsd:import namespace="http://schemas.microsoft.com/office/2006/documentManagement/types"/>
    <xsd:import namespace="http://schemas.microsoft.com/office/infopath/2007/PartnerControls"/>
    <xsd:element name="SharedWithUsers" ma:index="14"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משותף עם פרטים" ma:internalName="SharedWithDetails" ma:readOnly="true">
      <xsd:simpleType>
        <xsd:restriction base="dms:Note">
          <xsd:maxLength value="255"/>
        </xsd:restriction>
      </xsd:simpleType>
    </xsd:element>
    <xsd:element name="TaxCatchAll" ma:index="19" nillable="true" ma:displayName="Taxonomy Catch All Column" ma:hidden="true" ma:list="{cdae9d1c-e49c-4d41-8060-63ad5faa3d53}" ma:internalName="TaxCatchAll" ma:showField="CatchAllData" ma:web="3b9b8fcb-2351-492c-8d84-8317a4fbab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3abb1bf-7f76-476f-9e4d-76b24de60c19">
      <Terms xmlns="http://schemas.microsoft.com/office/infopath/2007/PartnerControls"/>
    </lcf76f155ced4ddcb4097134ff3c332f>
    <TaxCatchAll xmlns="3b9b8fcb-2351-492c-8d84-8317a4fbabf3" xsi:nil="true"/>
  </documentManagement>
</p:properties>
</file>

<file path=customXml/itemProps1.xml><?xml version="1.0" encoding="utf-8"?>
<ds:datastoreItem xmlns:ds="http://schemas.openxmlformats.org/officeDocument/2006/customXml" ds:itemID="{3E758AC1-F05A-48C7-92E6-6D51A6C5384A}"/>
</file>

<file path=customXml/itemProps2.xml><?xml version="1.0" encoding="utf-8"?>
<ds:datastoreItem xmlns:ds="http://schemas.openxmlformats.org/officeDocument/2006/customXml" ds:itemID="{A7F4977B-6C1B-4687-9A18-F8F3ED1F6FBC}"/>
</file>

<file path=customXml/itemProps3.xml><?xml version="1.0" encoding="utf-8"?>
<ds:datastoreItem xmlns:ds="http://schemas.openxmlformats.org/officeDocument/2006/customXml" ds:itemID="{D2E9B398-D8F0-4190-9B2D-A0803732F61C}"/>
</file>

<file path=docProps/app.xml><?xml version="1.0" encoding="utf-8"?>
<Properties xmlns="http://schemas.openxmlformats.org/officeDocument/2006/extended-properties" xmlns:vt="http://schemas.openxmlformats.org/officeDocument/2006/docPropsVTypes">
  <Template>Facet</Template>
  <TotalTime>148</TotalTime>
  <Words>239</Words>
  <Application>Microsoft Office PowerPoint</Application>
  <PresentationFormat>Widescreen</PresentationFormat>
  <Paragraphs>13</Paragraphs>
  <Slides>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Trebuchet MS</vt:lpstr>
      <vt:lpstr>Wingdings 3</vt:lpstr>
      <vt:lpstr>Facet</vt:lpstr>
      <vt:lpstr>Israel Through Film Burekas Films</vt:lpstr>
      <vt:lpstr>PowerPoint Presentation</vt:lpstr>
      <vt:lpstr>Why “Burekas” Films?</vt:lpstr>
      <vt:lpstr>What is special about them?</vt:lpstr>
      <vt:lpstr>Chaim Topol as Sallah Shabati</vt:lpstr>
    </vt:vector>
  </TitlesOfParts>
  <Company>Temple Beth 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 Through Film Burekas Genre</dc:title>
  <dc:creator>Lotem Eilon</dc:creator>
  <cp:lastModifiedBy>Lotem Eilon</cp:lastModifiedBy>
  <cp:revision>9</cp:revision>
  <dcterms:created xsi:type="dcterms:W3CDTF">2017-04-26T19:42:59Z</dcterms:created>
  <dcterms:modified xsi:type="dcterms:W3CDTF">2017-04-26T22:11:53Z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0x010100FD3EFD5BA5B1064E8AA0370D363E163E</vt:lpwstr>
  </property>
</Properties>
</file>