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obo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italic.fntdata"/><Relationship Id="rId12" Type="http://schemas.openxmlformats.org/officeDocument/2006/relationships/slide" Target="slides/slide7.xml"/><Relationship Id="rId34" Type="http://schemas.openxmlformats.org/officeDocument/2006/relationships/font" Target="fonts/Roboto-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Robo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10152bdbf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10152bdbf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10152bdbf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10152bdbf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10152bdbf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10152bdbf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10152bdbf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10152bdbf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10152bdbf8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10152bdbf8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10152bdbf8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10152bdbf8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10152bdbf8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10152bdbf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10152bdbf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10152bdbf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10152bdbf8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10152bdbf8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10152bdbf8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10152bdbf8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10152bdbf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10152bdbf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10152bdbf8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10152bdbf8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10152bdbf8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10152bdbf8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10152bdbf8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10152bdbf8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10152bdbf8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10152bdbf8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10152bdbf8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10152bdbf8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10152bdbf8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10152bdbf8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10152bdbf8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10152bdbf8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10152bdbf8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10152bdbf8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10152bdbf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10152bdbf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10152bdb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10152bdb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10152bdbf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10152bdbf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10152bdbf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10152bdbf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10152bdbf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10152bdbf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10152bdbf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10152bdbf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10152bdbf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10152bdbf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en.wikipedia.org/wiki/Western_Wall" TargetMode="External"/><Relationship Id="rId4" Type="http://schemas.openxmlformats.org/officeDocument/2006/relationships/hyperlink" Target="https://en.wikipedia.org/wiki/Deborah_Brin" TargetMode="External"/><Relationship Id="rId5" Type="http://schemas.openxmlformats.org/officeDocument/2006/relationships/hyperlink" Target="https://en.wikipedia.org/wiki/Fast_of_Esthe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en.wikipedia.org/wiki/Nahal_Brigade" TargetMode="External"/><Relationship Id="rId4" Type="http://schemas.openxmlformats.org/officeDocument/2006/relationships/hyperlink" Target="https://en.wikipedia.org/wiki/Barak_Armored_Brigade" TargetMode="External"/><Relationship Id="rId5" Type="http://schemas.openxmlformats.org/officeDocument/2006/relationships/hyperlink" Target="https://en.wikipedia.org/wiki/Combat_Engineering_Corps#Units" TargetMode="External"/><Relationship Id="rId6" Type="http://schemas.openxmlformats.org/officeDocument/2006/relationships/hyperlink" Target="https://en.wikipedia.org/wiki/United_Nations_Security_Council_Resolution_42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adl.org/israel-international/israel-middle-east/content/AG/the-second-intifada-september.html" TargetMode="External"/><Relationship Id="rId4" Type="http://schemas.openxmlformats.org/officeDocument/2006/relationships/hyperlink" Target="https://www.adl.org/israel-international/israel-middle-east/content/AG/west-bank-and-gaza-strip.html" TargetMode="External"/><Relationship Id="rId5" Type="http://schemas.openxmlformats.org/officeDocument/2006/relationships/hyperlink" Target="https://www.adl.org/israel-international/israel-middle-east/content/AG/settlements.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en.wikipedia.org/wiki/West_Germany" TargetMode="External"/><Relationship Id="rId4" Type="http://schemas.openxmlformats.org/officeDocument/2006/relationships/hyperlink" Target="https://en.wikipedia.org/wiki/Israel" TargetMode="External"/><Relationship Id="rId9" Type="http://schemas.openxmlformats.org/officeDocument/2006/relationships/hyperlink" Target="https://en.wikipedia.org/wiki/Israel_Defense_Forces" TargetMode="External"/><Relationship Id="rId5" Type="http://schemas.openxmlformats.org/officeDocument/2006/relationships/hyperlink" Target="https://en.wikipedia.org/wiki/Claims_Conference" TargetMode="External"/><Relationship Id="rId6" Type="http://schemas.openxmlformats.org/officeDocument/2006/relationships/hyperlink" Target="https://en.wikipedia.org/wiki/Nazism" TargetMode="External"/><Relationship Id="rId7" Type="http://schemas.openxmlformats.org/officeDocument/2006/relationships/hyperlink" Target="https://en.wikipedia.org/wiki/Yaakov_Hazan" TargetMode="External"/><Relationship Id="rId8" Type="http://schemas.openxmlformats.org/officeDocument/2006/relationships/hyperlink" Target="https://en.wikipedia.org/wiki/Nazis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en.wikipedia.org/wiki/Israel" TargetMode="External"/><Relationship Id="rId4" Type="http://schemas.openxmlformats.org/officeDocument/2006/relationships/hyperlink" Target="https://en.wikipedia.org/wiki/Socio-economic" TargetMode="External"/><Relationship Id="rId11" Type="http://schemas.openxmlformats.org/officeDocument/2006/relationships/hyperlink" Target="https://en.wikipedia.org/wiki/2011_Israeli_social_justice_protests#cite_note-1" TargetMode="External"/><Relationship Id="rId10" Type="http://schemas.openxmlformats.org/officeDocument/2006/relationships/hyperlink" Target="https://en.wikipedia.org/wiki/Israel%27s_housing_bubble" TargetMode="External"/><Relationship Id="rId12" Type="http://schemas.openxmlformats.org/officeDocument/2006/relationships/hyperlink" Target="https://en.wikipedia.org/wiki/Cities_in_Israel" TargetMode="External"/><Relationship Id="rId9" Type="http://schemas.openxmlformats.org/officeDocument/2006/relationships/hyperlink" Target="https://en.wikipedia.org/wiki/Tel_Aviv" TargetMode="External"/><Relationship Id="rId5" Type="http://schemas.openxmlformats.org/officeDocument/2006/relationships/hyperlink" Target="https://en.wikipedia.org/wiki/Cost_of_living" TargetMode="External"/><Relationship Id="rId6" Type="http://schemas.openxmlformats.org/officeDocument/2006/relationships/hyperlink" Target="https://en.wikipedia.org/wiki/Facebook" TargetMode="External"/><Relationship Id="rId7" Type="http://schemas.openxmlformats.org/officeDocument/2006/relationships/hyperlink" Target="https://en.wikipedia.org/wiki/Tents" TargetMode="External"/><Relationship Id="rId8" Type="http://schemas.openxmlformats.org/officeDocument/2006/relationships/hyperlink" Target="https://en.wikipedia.org/wiki/Rothschild_Boulevar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en.wikipedia.org/wiki/Jerusalem" TargetMode="External"/><Relationship Id="rId4" Type="http://schemas.openxmlformats.org/officeDocument/2006/relationships/hyperlink" Target="https://en.wikipedia.org/wiki/Haredi" TargetMode="External"/><Relationship Id="rId5" Type="http://schemas.openxmlformats.org/officeDocument/2006/relationships/hyperlink" Target="https://en.wikipedia.org/wiki/Israel_Defense_Forc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en.wikipedia.org/wiki/Benjamin_Netanyahu" TargetMode="External"/><Relationship Id="rId4" Type="http://schemas.openxmlformats.org/officeDocument/2006/relationships/hyperlink" Target="https://en.wikipedia.org/wiki/Prime_Minister_of_Israel" TargetMode="External"/><Relationship Id="rId11" Type="http://schemas.openxmlformats.org/officeDocument/2006/relationships/hyperlink" Target="https://en.wikipedia.org/wiki/Yair_Lapid" TargetMode="External"/><Relationship Id="rId10" Type="http://schemas.openxmlformats.org/officeDocument/2006/relationships/hyperlink" Target="https://en.wikipedia.org/wiki/Naftali_Bennett" TargetMode="External"/><Relationship Id="rId9" Type="http://schemas.openxmlformats.org/officeDocument/2006/relationships/hyperlink" Target="https://en.wikipedia.org/wiki/Thirty-sixth_government_of_Israel" TargetMode="External"/><Relationship Id="rId5" Type="http://schemas.openxmlformats.org/officeDocument/2006/relationships/hyperlink" Target="https://en.wikipedia.org/wiki/COVID-19_pandemic_in_Israel" TargetMode="External"/><Relationship Id="rId6" Type="http://schemas.openxmlformats.org/officeDocument/2006/relationships/hyperlink" Target="https://en.wikipedia.org/wiki/Trial_of_Benjamin_Netanyahu" TargetMode="External"/><Relationship Id="rId7" Type="http://schemas.openxmlformats.org/officeDocument/2006/relationships/hyperlink" Target="https://en.wikipedia.org/wiki/Beit_Aghion" TargetMode="External"/><Relationship Id="rId8" Type="http://schemas.openxmlformats.org/officeDocument/2006/relationships/hyperlink" Target="https://en.wikipedia.org/wiki/Jerusale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en.wikipedia.org/wiki/Demonstration_(people)" TargetMode="External"/><Relationship Id="rId4" Type="http://schemas.openxmlformats.org/officeDocument/2006/relationships/hyperlink" Target="https://en.wikipedia.org/wiki/Vandalism" TargetMode="External"/><Relationship Id="rId5" Type="http://schemas.openxmlformats.org/officeDocument/2006/relationships/hyperlink" Target="https://en.wikipedia.org/wiki/Wadi_Salib" TargetMode="External"/><Relationship Id="rId6" Type="http://schemas.openxmlformats.org/officeDocument/2006/relationships/hyperlink" Target="https://en.wikipedia.org/wiki/Haifa" TargetMode="External"/><Relationship Id="rId7" Type="http://schemas.openxmlformats.org/officeDocument/2006/relationships/hyperlink" Target="https://en.wikipedia.org/wiki/Israel" TargetMode="External"/><Relationship Id="rId8" Type="http://schemas.openxmlformats.org/officeDocument/2006/relationships/hyperlink" Target="https://en.wikipedia.org/wiki/Mizrahi_Jew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en.wikipedia.org/wiki/Israeli_Prime_Minister" TargetMode="External"/><Relationship Id="rId4" Type="http://schemas.openxmlformats.org/officeDocument/2006/relationships/hyperlink" Target="https://en.wikipedia.org/wiki/Menachem_Begin" TargetMode="External"/><Relationship Id="rId5" Type="http://schemas.openxmlformats.org/officeDocument/2006/relationships/hyperlink" Target="https://en.wikipedia.org/wiki/Egyptian_President" TargetMode="External"/><Relationship Id="rId6" Type="http://schemas.openxmlformats.org/officeDocument/2006/relationships/hyperlink" Target="https://en.wikipedia.org/wiki/Anwar_Sadat" TargetMode="External"/><Relationship Id="rId7" Type="http://schemas.openxmlformats.org/officeDocument/2006/relationships/hyperlink" Target="https://en.wikipedia.org/wiki/Defence_minister" TargetMode="External"/><Relationship Id="rId8" Type="http://schemas.openxmlformats.org/officeDocument/2006/relationships/hyperlink" Target="https://en.wikipedia.org/wiki/Ariel_Shar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12000"/>
              <a:t>1948-1952</a:t>
            </a:r>
            <a:endParaRPr sz="1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2"/>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12000"/>
              <a:t>1988</a:t>
            </a:r>
            <a:endParaRPr sz="1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3"/>
          <p:cNvSpPr txBox="1"/>
          <p:nvPr>
            <p:ph type="title"/>
          </p:nvPr>
        </p:nvSpPr>
        <p:spPr>
          <a:xfrm>
            <a:off x="311700" y="952800"/>
            <a:ext cx="8520600" cy="3237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highlight>
                  <a:srgbClr val="FFFFFF"/>
                </a:highlight>
              </a:rPr>
              <a:t>Women of the Wall was founded at the first International Jewish Feminist Conference in Jerusalem.</a:t>
            </a:r>
            <a:r>
              <a:rPr baseline="30000" lang="en" sz="1600">
                <a:highlight>
                  <a:srgbClr val="FFFFFF"/>
                </a:highlight>
              </a:rPr>
              <a:t> </a:t>
            </a:r>
            <a:r>
              <a:rPr lang="en" sz="1600">
                <a:highlight>
                  <a:srgbClr val="FFFFFF"/>
                </a:highlight>
              </a:rPr>
              <a:t>During the conference, Rivka Haut organized a group of multi-denominational women to pray at the Western Wall. 70 women carried a Torah scroll to the </a:t>
            </a:r>
            <a:r>
              <a:rPr lang="en" sz="1600">
                <a:highlight>
                  <a:srgbClr val="FFFFFF"/>
                </a:highlight>
                <a:uFill>
                  <a:noFill/>
                </a:uFill>
                <a:hlinkClick r:id="rId3"/>
              </a:rPr>
              <a:t>Western Wall</a:t>
            </a:r>
            <a:r>
              <a:rPr lang="en" sz="1600">
                <a:highlight>
                  <a:srgbClr val="FFFFFF"/>
                </a:highlight>
              </a:rPr>
              <a:t>, and Rabbi </a:t>
            </a:r>
            <a:r>
              <a:rPr lang="en" sz="1600">
                <a:highlight>
                  <a:srgbClr val="FFFFFF"/>
                </a:highlight>
                <a:uFill>
                  <a:noFill/>
                </a:uFill>
                <a:hlinkClick r:id="rId4"/>
              </a:rPr>
              <a:t>Deborah Brin</a:t>
            </a:r>
            <a:r>
              <a:rPr lang="en" sz="1600">
                <a:highlight>
                  <a:srgbClr val="FFFFFF"/>
                </a:highlight>
              </a:rPr>
              <a:t> led a prayer service for them.</a:t>
            </a:r>
            <a:endParaRPr sz="1600">
              <a:highlight>
                <a:srgbClr val="FFFFFF"/>
              </a:highlight>
            </a:endParaRPr>
          </a:p>
          <a:p>
            <a:pPr indent="0" lvl="0" marL="0" rtl="0" algn="ctr">
              <a:spcBef>
                <a:spcPts val="0"/>
              </a:spcBef>
              <a:spcAft>
                <a:spcPts val="0"/>
              </a:spcAft>
              <a:buNone/>
            </a:pPr>
            <a:r>
              <a:rPr lang="en" sz="1600">
                <a:solidFill>
                  <a:srgbClr val="202122"/>
                </a:solidFill>
                <a:highlight>
                  <a:srgbClr val="FFFFFF"/>
                </a:highlight>
              </a:rPr>
              <a:t>Since then, the group has faced a legal battle for recognition of their right to pray at the Western Wall. Their presence is deemed offensive by Orthodox worshippers at the site and there have been numerous court proceedings to settle the issue. On the </a:t>
            </a:r>
            <a:r>
              <a:rPr lang="en" sz="1600">
                <a:highlight>
                  <a:srgbClr val="FFFFFF"/>
                </a:highlight>
                <a:uFill>
                  <a:noFill/>
                </a:uFill>
                <a:hlinkClick r:id="rId5"/>
              </a:rPr>
              <a:t>Fast of Esther</a:t>
            </a:r>
            <a:r>
              <a:rPr lang="en" sz="1600">
                <a:highlight>
                  <a:srgbClr val="FFFFFF"/>
                </a:highlight>
              </a:rPr>
              <a:t>,</a:t>
            </a:r>
            <a:r>
              <a:rPr lang="en" sz="1600">
                <a:solidFill>
                  <a:srgbClr val="202122"/>
                </a:solidFill>
                <a:highlight>
                  <a:srgbClr val="FFFFFF"/>
                </a:highlight>
              </a:rPr>
              <a:t> a few months after the first p Orthodox men, outraged by the women's singing, hurled chairs and verbal insults at the women, which resulted in the deployment of tear gas to quell the violence.</a:t>
            </a:r>
            <a:endParaRPr sz="1600">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115" name="Google Shape;115;p24"/>
          <p:cNvPicPr preferRelativeResize="0"/>
          <p:nvPr/>
        </p:nvPicPr>
        <p:blipFill>
          <a:blip r:embed="rId3">
            <a:alphaModFix/>
          </a:blip>
          <a:stretch>
            <a:fillRect/>
          </a:stretch>
        </p:blipFill>
        <p:spPr>
          <a:xfrm>
            <a:off x="-1277962" y="0"/>
            <a:ext cx="11699917"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5"/>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12000"/>
              <a:t>1997</a:t>
            </a:r>
            <a:endParaRPr sz="1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6"/>
          <p:cNvSpPr txBox="1"/>
          <p:nvPr/>
        </p:nvSpPr>
        <p:spPr>
          <a:xfrm>
            <a:off x="787950" y="955500"/>
            <a:ext cx="7568100" cy="378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 sz="1800">
                <a:solidFill>
                  <a:schemeClr val="dk1"/>
                </a:solidFill>
                <a:highlight>
                  <a:srgbClr val="FFFFFF"/>
                </a:highlight>
              </a:rPr>
              <a:t>Following the helicopter disaste</a:t>
            </a:r>
            <a:r>
              <a:rPr lang="en" sz="1800">
                <a:solidFill>
                  <a:schemeClr val="dk1"/>
                </a:solidFill>
                <a:highlight>
                  <a:srgbClr val="FFFFFF"/>
                </a:highlight>
              </a:rPr>
              <a:t>r, killing 73 soldiers from the </a:t>
            </a:r>
            <a:r>
              <a:rPr lang="en" sz="1800">
                <a:solidFill>
                  <a:schemeClr val="dk1"/>
                </a:solidFill>
                <a:highlight>
                  <a:srgbClr val="FFFFFF"/>
                </a:highlight>
                <a:uFill>
                  <a:noFill/>
                </a:uFill>
                <a:hlinkClick r:id="rId3">
                  <a:extLst>
                    <a:ext uri="{A12FA001-AC4F-418D-AE19-62706E023703}">
                      <ahyp:hlinkClr val="tx"/>
                    </a:ext>
                  </a:extLst>
                </a:hlinkClick>
              </a:rPr>
              <a:t>Nahal Brigade</a:t>
            </a:r>
            <a:r>
              <a:rPr lang="en" sz="1800">
                <a:solidFill>
                  <a:schemeClr val="dk1"/>
                </a:solidFill>
                <a:highlight>
                  <a:srgbClr val="FFFFFF"/>
                </a:highlight>
              </a:rPr>
              <a:t>, armored and Engineering fighters (</a:t>
            </a:r>
            <a:r>
              <a:rPr lang="en" sz="1800">
                <a:solidFill>
                  <a:schemeClr val="dk1"/>
                </a:solidFill>
                <a:highlight>
                  <a:srgbClr val="FFFFFF"/>
                </a:highlight>
                <a:uFill>
                  <a:noFill/>
                </a:uFill>
                <a:hlinkClick r:id="rId4">
                  <a:extLst>
                    <a:ext uri="{A12FA001-AC4F-418D-AE19-62706E023703}">
                      <ahyp:hlinkClr val="tx"/>
                    </a:ext>
                  </a:extLst>
                </a:hlinkClick>
              </a:rPr>
              <a:t>188 Brigade</a:t>
            </a:r>
            <a:r>
              <a:rPr lang="en" sz="1800">
                <a:solidFill>
                  <a:schemeClr val="dk1"/>
                </a:solidFill>
                <a:highlight>
                  <a:srgbClr val="FFFFFF"/>
                </a:highlight>
              </a:rPr>
              <a:t> and </a:t>
            </a:r>
            <a:r>
              <a:rPr lang="en" sz="1800">
                <a:solidFill>
                  <a:schemeClr val="dk1"/>
                </a:solidFill>
                <a:highlight>
                  <a:srgbClr val="FFFFFF"/>
                </a:highlight>
                <a:uFill>
                  <a:noFill/>
                </a:uFill>
                <a:hlinkClick r:id="rId5">
                  <a:extLst>
                    <a:ext uri="{A12FA001-AC4F-418D-AE19-62706E023703}">
                      <ahyp:hlinkClr val="tx"/>
                    </a:ext>
                  </a:extLst>
                </a:hlinkClick>
              </a:rPr>
              <a:t>Battalion 601</a:t>
            </a:r>
            <a:r>
              <a:rPr lang="en" sz="1800">
                <a:solidFill>
                  <a:schemeClr val="dk1"/>
                </a:solidFill>
                <a:highlight>
                  <a:srgbClr val="FFFFFF"/>
                </a:highlight>
              </a:rPr>
              <a:t>) and the helicopter crew. four wom</a:t>
            </a:r>
            <a:r>
              <a:rPr lang="en" sz="1800">
                <a:solidFill>
                  <a:schemeClr val="dk1"/>
                </a:solidFill>
                <a:highlight>
                  <a:srgbClr val="FFFFFF"/>
                </a:highlight>
              </a:rPr>
              <a:t>en from Northern Israel, whom were mothers of soldiers who served in Lebanon, Rachel Ben Dor, Miri Sela, Ronit Nahmias and Zahara Antebi, decided to organize protest activities which will call for the unilateral and immediate withdrawal of Israeli forces from Lebanon. The purpose of the movement was to put public pressure on the Israeli government to withdraw from Lebanon, with or without a peace agreement, and thus to implement the </a:t>
            </a:r>
            <a:r>
              <a:rPr lang="en" sz="1800">
                <a:solidFill>
                  <a:schemeClr val="dk1"/>
                </a:solidFill>
                <a:highlight>
                  <a:srgbClr val="FFFFFF"/>
                </a:highlight>
                <a:uFill>
                  <a:noFill/>
                </a:uFill>
                <a:hlinkClick r:id="rId6">
                  <a:extLst>
                    <a:ext uri="{A12FA001-AC4F-418D-AE19-62706E023703}">
                      <ahyp:hlinkClr val="tx"/>
                    </a:ext>
                  </a:extLst>
                </a:hlinkClick>
              </a:rPr>
              <a:t>United Nations Security Council Resolution 425</a:t>
            </a:r>
            <a:r>
              <a:rPr lang="en" sz="1800">
                <a:solidFill>
                  <a:schemeClr val="dk1"/>
                </a:solidFill>
                <a:highlight>
                  <a:srgbClr val="FFFFFF"/>
                </a:highlight>
              </a:rPr>
              <a:t>, calling for the recognition of the territorial integrity and sovereignty of Lebanon, for the IDF to leave the area and the deployment of an international force in the region.</a:t>
            </a:r>
            <a:endParaRPr sz="1800">
              <a:solidFill>
                <a:schemeClr val="dk1"/>
              </a:solidFill>
              <a:highlight>
                <a:srgbClr val="FFFFFF"/>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131" name="Google Shape;131;p27"/>
          <p:cNvPicPr preferRelativeResize="0"/>
          <p:nvPr/>
        </p:nvPicPr>
        <p:blipFill>
          <a:blip r:embed="rId3">
            <a:alphaModFix/>
          </a:blip>
          <a:stretch>
            <a:fillRect/>
          </a:stretch>
        </p:blipFill>
        <p:spPr>
          <a:xfrm>
            <a:off x="0" y="-910425"/>
            <a:ext cx="9143999" cy="62063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8"/>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12000"/>
              <a:t>2005</a:t>
            </a:r>
            <a:endParaRPr sz="1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9"/>
          <p:cNvSpPr txBox="1"/>
          <p:nvPr/>
        </p:nvSpPr>
        <p:spPr>
          <a:xfrm>
            <a:off x="702000" y="320550"/>
            <a:ext cx="7568100" cy="4617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rPr>
              <a:t>The disengagement plan was first proposed by Prime Minister Ariel Sharon, a long-time advocate for settlements. Sharon argued that in the absence of a serious Palestinian peace partner and amidst </a:t>
            </a:r>
            <a:r>
              <a:rPr lang="en" sz="1600">
                <a:solidFill>
                  <a:schemeClr val="dk1"/>
                </a:solidFill>
                <a:uFill>
                  <a:noFill/>
                </a:uFill>
                <a:hlinkClick r:id="rId3">
                  <a:extLst>
                    <a:ext uri="{A12FA001-AC4F-418D-AE19-62706E023703}">
                      <ahyp:hlinkClr val="tx"/>
                    </a:ext>
                  </a:extLst>
                </a:hlinkClick>
              </a:rPr>
              <a:t>ongoing Palestinian terrorism</a:t>
            </a:r>
            <a:r>
              <a:rPr lang="en" sz="1600">
                <a:solidFill>
                  <a:schemeClr val="dk1"/>
                </a:solidFill>
              </a:rPr>
              <a:t>, Israel needed to take unilateral steps to ensure its own security and improve conditions on the ground. the State of Israel “disengaged” from the </a:t>
            </a:r>
            <a:r>
              <a:rPr lang="en" sz="1600">
                <a:solidFill>
                  <a:schemeClr val="dk1"/>
                </a:solidFill>
                <a:uFill>
                  <a:noFill/>
                </a:uFill>
                <a:hlinkClick r:id="rId4">
                  <a:extLst>
                    <a:ext uri="{A12FA001-AC4F-418D-AE19-62706E023703}">
                      <ahyp:hlinkClr val="tx"/>
                    </a:ext>
                  </a:extLst>
                </a:hlinkClick>
              </a:rPr>
              <a:t>Gaza Strip</a:t>
            </a:r>
            <a:r>
              <a:rPr lang="en" sz="1600">
                <a:solidFill>
                  <a:schemeClr val="dk1"/>
                </a:solidFill>
              </a:rPr>
              <a:t>, removing all Israeli military installations, 25 Israeli </a:t>
            </a:r>
            <a:r>
              <a:rPr lang="en" sz="1600">
                <a:solidFill>
                  <a:schemeClr val="dk1"/>
                </a:solidFill>
                <a:uFill>
                  <a:noFill/>
                </a:uFill>
                <a:hlinkClick r:id="rId5">
                  <a:extLst>
                    <a:ext uri="{A12FA001-AC4F-418D-AE19-62706E023703}">
                      <ahyp:hlinkClr val="tx"/>
                    </a:ext>
                  </a:extLst>
                </a:hlinkClick>
              </a:rPr>
              <a:t>settlements</a:t>
            </a:r>
            <a:r>
              <a:rPr lang="en" sz="1600">
                <a:solidFill>
                  <a:schemeClr val="dk1"/>
                </a:solidFill>
              </a:rPr>
              <a:t> (4 in the West Bank) with over 8,000 residents. The Israel disengagement was unilateral, and was not the result of negotiations with the Palestinians.</a:t>
            </a:r>
            <a:endParaRPr sz="1600">
              <a:solidFill>
                <a:schemeClr val="dk1"/>
              </a:solidFill>
            </a:endParaRPr>
          </a:p>
          <a:p>
            <a:pPr indent="0" lvl="0" marL="0" rtl="0" algn="ctr">
              <a:spcBef>
                <a:spcPts val="0"/>
              </a:spcBef>
              <a:spcAft>
                <a:spcPts val="0"/>
              </a:spcAft>
              <a:buNone/>
            </a:pPr>
            <a:r>
              <a:rPr lang="en" sz="1600">
                <a:solidFill>
                  <a:schemeClr val="dk1"/>
                </a:solidFill>
              </a:rPr>
              <a:t>Opponents of the plan organized large demonstrations in the period leading up to and during the disengagement, and groups traveled to the Gaza settlements where they staged (primarily) non-violent protests against the evacuations.</a:t>
            </a:r>
            <a:endParaRPr sz="1600">
              <a:solidFill>
                <a:schemeClr val="dk1"/>
              </a:solidFill>
            </a:endParaRPr>
          </a:p>
          <a:p>
            <a:pPr indent="0" lvl="0" marL="0" rtl="0" algn="ctr">
              <a:spcBef>
                <a:spcPts val="0"/>
              </a:spcBef>
              <a:spcAft>
                <a:spcPts val="0"/>
              </a:spcAft>
              <a:buNone/>
            </a:pPr>
            <a:r>
              <a:rPr lang="en" sz="1600">
                <a:solidFill>
                  <a:schemeClr val="dk1"/>
                </a:solidFill>
              </a:rPr>
              <a:t>Advocates for the plan demonstrated their agreement with the plan in different places around israel. </a:t>
            </a:r>
            <a:br>
              <a:rPr lang="en" sz="1600">
                <a:solidFill>
                  <a:schemeClr val="dk1"/>
                </a:solidFill>
              </a:rPr>
            </a:br>
            <a:r>
              <a:rPr lang="en" sz="1600">
                <a:solidFill>
                  <a:srgbClr val="222222"/>
                </a:solidFill>
                <a:latin typeface="Roboto"/>
                <a:ea typeface="Roboto"/>
                <a:cs typeface="Roboto"/>
                <a:sym typeface="Roboto"/>
              </a:rPr>
              <a:t>Public opinion polls showed that the majority of Israelis supported the disengagement. Supporters of the plan argued that this painful move was necessary to protect Israel in the long term. They argued that that the cost of protecting 8,000-plus Israelis living in the midst of one million-plus Palestinians was hurting Israel’s economy and society.</a:t>
            </a:r>
            <a:endParaRPr sz="16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147" name="Google Shape;147;p30"/>
          <p:cNvPicPr preferRelativeResize="0"/>
          <p:nvPr/>
        </p:nvPicPr>
        <p:blipFill>
          <a:blip r:embed="rId3">
            <a:alphaModFix/>
          </a:blip>
          <a:stretch>
            <a:fillRect/>
          </a:stretch>
        </p:blipFill>
        <p:spPr>
          <a:xfrm>
            <a:off x="0" y="-29300"/>
            <a:ext cx="9144003" cy="595609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1"/>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12000"/>
              <a:t>2011</a:t>
            </a:r>
            <a:endParaRPr sz="1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idx="1" type="subTitle"/>
          </p:nvPr>
        </p:nvSpPr>
        <p:spPr>
          <a:xfrm>
            <a:off x="311700" y="272225"/>
            <a:ext cx="8520600" cy="4269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852"/>
              <a:buNone/>
            </a:pPr>
            <a:r>
              <a:rPr lang="en" sz="1600">
                <a:solidFill>
                  <a:schemeClr val="dk1"/>
                </a:solidFill>
                <a:highlight>
                  <a:srgbClr val="FFFFFF"/>
                </a:highlight>
              </a:rPr>
              <a:t>The </a:t>
            </a:r>
            <a:r>
              <a:rPr b="1" lang="en" sz="1600">
                <a:solidFill>
                  <a:schemeClr val="dk1"/>
                </a:solidFill>
                <a:highlight>
                  <a:srgbClr val="FFFFFF"/>
                </a:highlight>
              </a:rPr>
              <a:t>Reparations Agreement between Israel and the Federal Republic of Germany</a:t>
            </a:r>
            <a:r>
              <a:rPr lang="en" sz="1600">
                <a:solidFill>
                  <a:schemeClr val="dk1"/>
                </a:solidFill>
                <a:highlight>
                  <a:srgbClr val="FFFFFF"/>
                </a:highlight>
              </a:rPr>
              <a:t> </a:t>
            </a:r>
            <a:r>
              <a:rPr lang="en" sz="1600">
                <a:solidFill>
                  <a:schemeClr val="dk1"/>
                </a:solidFill>
                <a:highlight>
                  <a:srgbClr val="FFFFFF"/>
                </a:highlight>
              </a:rPr>
              <a:t>was signe. </a:t>
            </a:r>
            <a:r>
              <a:rPr lang="en" sz="1600">
                <a:solidFill>
                  <a:schemeClr val="dk1"/>
                </a:solidFill>
                <a:highlight>
                  <a:srgbClr val="FFFFFF"/>
                </a:highlight>
              </a:rPr>
              <a:t>According to the Agreement, </a:t>
            </a:r>
            <a:r>
              <a:rPr lang="en" sz="1600">
                <a:solidFill>
                  <a:schemeClr val="dk1"/>
                </a:solidFill>
                <a:highlight>
                  <a:srgbClr val="FFFFFF"/>
                </a:highlight>
                <a:uFill>
                  <a:noFill/>
                </a:uFill>
                <a:hlinkClick r:id="rId3">
                  <a:extLst>
                    <a:ext uri="{A12FA001-AC4F-418D-AE19-62706E023703}">
                      <ahyp:hlinkClr val="tx"/>
                    </a:ext>
                  </a:extLst>
                </a:hlinkClick>
              </a:rPr>
              <a:t>West Germany</a:t>
            </a:r>
            <a:r>
              <a:rPr lang="en" sz="1600">
                <a:solidFill>
                  <a:schemeClr val="dk1"/>
                </a:solidFill>
                <a:highlight>
                  <a:srgbClr val="FFFFFF"/>
                </a:highlight>
              </a:rPr>
              <a:t> was to pay </a:t>
            </a:r>
            <a:r>
              <a:rPr lang="en" sz="1600">
                <a:solidFill>
                  <a:schemeClr val="dk1"/>
                </a:solidFill>
                <a:highlight>
                  <a:srgbClr val="FFFFFF"/>
                </a:highlight>
                <a:uFill>
                  <a:noFill/>
                </a:uFill>
                <a:hlinkClick r:id="rId4">
                  <a:extLst>
                    <a:ext uri="{A12FA001-AC4F-418D-AE19-62706E023703}">
                      <ahyp:hlinkClr val="tx"/>
                    </a:ext>
                  </a:extLst>
                </a:hlinkClick>
              </a:rPr>
              <a:t>Israel</a:t>
            </a:r>
            <a:r>
              <a:rPr lang="en" sz="1600">
                <a:solidFill>
                  <a:schemeClr val="dk1"/>
                </a:solidFill>
                <a:highlight>
                  <a:srgbClr val="FFFFFF"/>
                </a:highlight>
              </a:rPr>
              <a:t> for the costs of "resettling so great a number of uprooted and destitute Jewish refugees" after the war, and to compensate individual Jews, via the </a:t>
            </a:r>
            <a:r>
              <a:rPr lang="en" sz="1600">
                <a:solidFill>
                  <a:schemeClr val="dk1"/>
                </a:solidFill>
                <a:highlight>
                  <a:srgbClr val="FFFFFF"/>
                </a:highlight>
                <a:uFill>
                  <a:noFill/>
                </a:uFill>
                <a:hlinkClick r:id="rId5">
                  <a:extLst>
                    <a:ext uri="{A12FA001-AC4F-418D-AE19-62706E023703}">
                      <ahyp:hlinkClr val="tx"/>
                    </a:ext>
                  </a:extLst>
                </a:hlinkClick>
              </a:rPr>
              <a:t>Conference on Jewish Material Claims Against Germany</a:t>
            </a:r>
            <a:r>
              <a:rPr lang="en" sz="1600">
                <a:solidFill>
                  <a:schemeClr val="dk1"/>
                </a:solidFill>
                <a:highlight>
                  <a:srgbClr val="FFFFFF"/>
                </a:highlight>
              </a:rPr>
              <a:t>, for losses in Jewish livelihood and property resulting from </a:t>
            </a:r>
            <a:r>
              <a:rPr lang="en" sz="1600">
                <a:solidFill>
                  <a:schemeClr val="dk1"/>
                </a:solidFill>
                <a:highlight>
                  <a:srgbClr val="FFFFFF"/>
                </a:highlight>
                <a:uFill>
                  <a:noFill/>
                </a:uFill>
                <a:hlinkClick r:id="rId6">
                  <a:extLst>
                    <a:ext uri="{A12FA001-AC4F-418D-AE19-62706E023703}">
                      <ahyp:hlinkClr val="tx"/>
                    </a:ext>
                  </a:extLst>
                </a:hlinkClick>
              </a:rPr>
              <a:t>Nazi</a:t>
            </a:r>
            <a:r>
              <a:rPr lang="en" sz="1600">
                <a:solidFill>
                  <a:schemeClr val="dk1"/>
                </a:solidFill>
                <a:highlight>
                  <a:srgbClr val="FFFFFF"/>
                </a:highlight>
              </a:rPr>
              <a:t> persecution.</a:t>
            </a:r>
            <a:endParaRPr sz="1600">
              <a:solidFill>
                <a:schemeClr val="dk1"/>
              </a:solidFill>
              <a:highlight>
                <a:srgbClr val="FFFFFF"/>
              </a:highlight>
            </a:endParaRPr>
          </a:p>
          <a:p>
            <a:pPr indent="0" lvl="0" marL="0" rtl="0" algn="ctr">
              <a:lnSpc>
                <a:spcPct val="115000"/>
              </a:lnSpc>
              <a:spcBef>
                <a:spcPts val="500"/>
              </a:spcBef>
              <a:spcAft>
                <a:spcPts val="0"/>
              </a:spcAft>
              <a:buClr>
                <a:schemeClr val="dk1"/>
              </a:buClr>
              <a:buSzPts val="1100"/>
              <a:buFont typeface="Arial"/>
              <a:buNone/>
            </a:pPr>
            <a:r>
              <a:rPr lang="en" sz="1600">
                <a:solidFill>
                  <a:srgbClr val="202122"/>
                </a:solidFill>
                <a:highlight>
                  <a:srgbClr val="FFFFFF"/>
                </a:highlight>
              </a:rPr>
              <a:t>Public debate was among the fiercest in Israeli history. Opposition to the agreement came from both the right and the left of the political spectrum; both sides argued that accepting reparation payments were the equivalent of forgiving the Nazis for their crimes.</a:t>
            </a:r>
            <a:endParaRPr sz="1600">
              <a:solidFill>
                <a:srgbClr val="202122"/>
              </a:solidFill>
              <a:highlight>
                <a:srgbClr val="FFFFFF"/>
              </a:highlight>
            </a:endParaRPr>
          </a:p>
          <a:p>
            <a:pPr indent="0" lvl="0" marL="0" rtl="0" algn="ctr">
              <a:lnSpc>
                <a:spcPct val="115000"/>
              </a:lnSpc>
              <a:spcBef>
                <a:spcPts val="500"/>
              </a:spcBef>
              <a:spcAft>
                <a:spcPts val="0"/>
              </a:spcAft>
              <a:buClr>
                <a:schemeClr val="dk1"/>
              </a:buClr>
              <a:buSzPts val="1100"/>
              <a:buFont typeface="Arial"/>
              <a:buNone/>
            </a:pPr>
            <a:r>
              <a:rPr lang="en" sz="1600">
                <a:solidFill>
                  <a:schemeClr val="dk1"/>
                </a:solidFill>
                <a:highlight>
                  <a:srgbClr val="FFFFFF"/>
                </a:highlight>
                <a:uFill>
                  <a:noFill/>
                </a:uFill>
                <a:hlinkClick r:id="rId7">
                  <a:extLst>
                    <a:ext uri="{A12FA001-AC4F-418D-AE19-62706E023703}">
                      <ahyp:hlinkClr val="tx"/>
                    </a:ext>
                  </a:extLst>
                </a:hlinkClick>
              </a:rPr>
              <a:t>Yaakov Hazan</a:t>
            </a:r>
            <a:r>
              <a:rPr lang="en" sz="1600">
                <a:solidFill>
                  <a:schemeClr val="dk1"/>
                </a:solidFill>
                <a:highlight>
                  <a:srgbClr val="FFFFFF"/>
                </a:highlight>
              </a:rPr>
              <a:t> </a:t>
            </a:r>
            <a:r>
              <a:rPr lang="en" sz="1600">
                <a:solidFill>
                  <a:srgbClr val="202122"/>
                </a:solidFill>
                <a:highlight>
                  <a:srgbClr val="FFFFFF"/>
                </a:highlight>
              </a:rPr>
              <a:t>of Mapam said in the Knesset:</a:t>
            </a:r>
            <a:r>
              <a:rPr lang="en" sz="1600">
                <a:solidFill>
                  <a:schemeClr val="dk1"/>
                </a:solidFill>
                <a:highlight>
                  <a:srgbClr val="FFFFFF"/>
                </a:highlight>
              </a:rPr>
              <a:t> "</a:t>
            </a:r>
            <a:r>
              <a:rPr lang="en" sz="1600">
                <a:solidFill>
                  <a:schemeClr val="dk1"/>
                </a:solidFill>
                <a:highlight>
                  <a:srgbClr val="FFFFFF"/>
                </a:highlight>
                <a:uFill>
                  <a:noFill/>
                </a:uFill>
                <a:hlinkClick r:id="rId8">
                  <a:extLst>
                    <a:ext uri="{A12FA001-AC4F-418D-AE19-62706E023703}">
                      <ahyp:hlinkClr val="tx"/>
                    </a:ext>
                  </a:extLst>
                </a:hlinkClick>
              </a:rPr>
              <a:t>Nazism</a:t>
            </a:r>
            <a:r>
              <a:rPr lang="en" sz="1600">
                <a:solidFill>
                  <a:schemeClr val="dk1"/>
                </a:solidFill>
                <a:highlight>
                  <a:srgbClr val="FFFFFF"/>
                </a:highlight>
              </a:rPr>
              <a:t> i</a:t>
            </a:r>
            <a:r>
              <a:rPr lang="en" sz="1600">
                <a:solidFill>
                  <a:srgbClr val="202122"/>
                </a:solidFill>
                <a:highlight>
                  <a:srgbClr val="FFFFFF"/>
                </a:highlight>
              </a:rPr>
              <a:t>s rearing its ugly head again in Germany, and our so-called Western 'friends' are nurturing that Nazism; they are resurrecting Nazi Germany ... Our army, the</a:t>
            </a:r>
            <a:r>
              <a:rPr lang="en" sz="1600">
                <a:solidFill>
                  <a:schemeClr val="dk1"/>
                </a:solidFill>
                <a:highlight>
                  <a:srgbClr val="FFFFFF"/>
                </a:highlight>
              </a:rPr>
              <a:t> </a:t>
            </a:r>
            <a:r>
              <a:rPr lang="en" sz="1600">
                <a:solidFill>
                  <a:schemeClr val="dk1"/>
                </a:solidFill>
                <a:highlight>
                  <a:srgbClr val="FFFFFF"/>
                </a:highlight>
                <a:uFill>
                  <a:noFill/>
                </a:uFill>
                <a:hlinkClick r:id="rId9">
                  <a:extLst>
                    <a:ext uri="{A12FA001-AC4F-418D-AE19-62706E023703}">
                      <ahyp:hlinkClr val="tx"/>
                    </a:ext>
                  </a:extLst>
                </a:hlinkClick>
              </a:rPr>
              <a:t>Israel Defense Forces</a:t>
            </a:r>
            <a:r>
              <a:rPr lang="en" sz="1600">
                <a:solidFill>
                  <a:schemeClr val="dk1"/>
                </a:solidFill>
                <a:highlight>
                  <a:srgbClr val="FFFFFF"/>
                </a:highlight>
              </a:rPr>
              <a:t>, </a:t>
            </a:r>
            <a:r>
              <a:rPr lang="en" sz="1600">
                <a:solidFill>
                  <a:srgbClr val="202122"/>
                </a:solidFill>
                <a:highlight>
                  <a:srgbClr val="FFFFFF"/>
                </a:highlight>
              </a:rPr>
              <a:t>will be in the same camp as the Nazi army, and the Nazis will begin infiltrating here not as our most terrible enemies, but rather as our allies ..."</a:t>
            </a:r>
            <a:endParaRPr sz="1600">
              <a:solidFill>
                <a:srgbClr val="202122"/>
              </a:solidFill>
              <a:highlight>
                <a:srgbClr val="FFFFFF"/>
              </a:highlight>
            </a:endParaRPr>
          </a:p>
          <a:p>
            <a:pPr indent="0" lvl="0" marL="0" rtl="0" algn="ctr">
              <a:lnSpc>
                <a:spcPct val="115000"/>
              </a:lnSpc>
              <a:spcBef>
                <a:spcPts val="500"/>
              </a:spcBef>
              <a:spcAft>
                <a:spcPts val="0"/>
              </a:spcAft>
              <a:buSzPts val="852"/>
              <a:buNone/>
            </a:pPr>
            <a:r>
              <a:t/>
            </a:r>
            <a:endParaRPr sz="1600">
              <a:solidFill>
                <a:schemeClr val="dk1"/>
              </a:solidFill>
              <a:highlight>
                <a:srgbClr val="FFFFFF"/>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2"/>
          <p:cNvSpPr txBox="1"/>
          <p:nvPr/>
        </p:nvSpPr>
        <p:spPr>
          <a:xfrm>
            <a:off x="702800" y="463250"/>
            <a:ext cx="7568100" cy="387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highlight>
                  <a:srgbClr val="FFFFFF"/>
                </a:highlight>
              </a:rPr>
              <a:t>A series of demonstrations in </a:t>
            </a:r>
            <a:r>
              <a:rPr lang="en" sz="1600">
                <a:solidFill>
                  <a:schemeClr val="dk1"/>
                </a:solidFill>
                <a:highlight>
                  <a:srgbClr val="FFFFFF"/>
                </a:highlight>
                <a:uFill>
                  <a:noFill/>
                </a:uFill>
                <a:hlinkClick r:id="rId3">
                  <a:extLst>
                    <a:ext uri="{A12FA001-AC4F-418D-AE19-62706E023703}">
                      <ahyp:hlinkClr val="tx"/>
                    </a:ext>
                  </a:extLst>
                </a:hlinkClick>
              </a:rPr>
              <a:t>Israel</a:t>
            </a:r>
            <a:r>
              <a:rPr lang="en" sz="1600">
                <a:solidFill>
                  <a:schemeClr val="dk1"/>
                </a:solidFill>
                <a:highlight>
                  <a:srgbClr val="FFFFFF"/>
                </a:highlight>
              </a:rPr>
              <a:t> beginning in July 2011 involving hundreds of thousands of protesters from a variety of </a:t>
            </a:r>
            <a:r>
              <a:rPr lang="en" sz="1600">
                <a:solidFill>
                  <a:schemeClr val="dk1"/>
                </a:solidFill>
                <a:highlight>
                  <a:srgbClr val="FFFFFF"/>
                </a:highlight>
                <a:uFill>
                  <a:noFill/>
                </a:uFill>
                <a:hlinkClick r:id="rId4">
                  <a:extLst>
                    <a:ext uri="{A12FA001-AC4F-418D-AE19-62706E023703}">
                      <ahyp:hlinkClr val="tx"/>
                    </a:ext>
                  </a:extLst>
                </a:hlinkClick>
              </a:rPr>
              <a:t>socio-economic</a:t>
            </a:r>
            <a:r>
              <a:rPr lang="en" sz="1600">
                <a:solidFill>
                  <a:schemeClr val="dk1"/>
                </a:solidFill>
                <a:highlight>
                  <a:srgbClr val="FFFFFF"/>
                </a:highlight>
              </a:rPr>
              <a:t> and religious backgrounds opposing the continuing rise in the </a:t>
            </a:r>
            <a:r>
              <a:rPr lang="en" sz="1600">
                <a:solidFill>
                  <a:schemeClr val="dk1"/>
                </a:solidFill>
                <a:highlight>
                  <a:srgbClr val="FFFFFF"/>
                </a:highlight>
                <a:uFill>
                  <a:noFill/>
                </a:uFill>
                <a:hlinkClick r:id="rId5">
                  <a:extLst>
                    <a:ext uri="{A12FA001-AC4F-418D-AE19-62706E023703}">
                      <ahyp:hlinkClr val="tx"/>
                    </a:ext>
                  </a:extLst>
                </a:hlinkClick>
              </a:rPr>
              <a:t>cost of living</a:t>
            </a:r>
            <a:r>
              <a:rPr lang="en" sz="1600">
                <a:solidFill>
                  <a:schemeClr val="dk1"/>
                </a:solidFill>
                <a:highlight>
                  <a:srgbClr val="FFFFFF"/>
                </a:highlight>
              </a:rPr>
              <a:t> (particularly housing) and the deterioration of public services such as health and education. A common rallying cry at the demonstrations was the chant; "The people demand social justice!".</a:t>
            </a:r>
            <a:endParaRPr sz="1600">
              <a:solidFill>
                <a:schemeClr val="dk1"/>
              </a:solidFill>
              <a:highlight>
                <a:srgbClr val="FFFFFF"/>
              </a:highlight>
            </a:endParaRPr>
          </a:p>
          <a:p>
            <a:pPr indent="0" lvl="0" marL="0" rtl="0" algn="ctr">
              <a:spcBef>
                <a:spcPts val="0"/>
              </a:spcBef>
              <a:spcAft>
                <a:spcPts val="0"/>
              </a:spcAft>
              <a:buNone/>
            </a:pPr>
            <a:r>
              <a:rPr lang="en" sz="1600">
                <a:solidFill>
                  <a:schemeClr val="dk1"/>
                </a:solidFill>
                <a:highlight>
                  <a:srgbClr val="FFFFFF"/>
                </a:highlight>
              </a:rPr>
              <a:t>The housing protests which sparked the first demonstrations began as a result of a </a:t>
            </a:r>
            <a:r>
              <a:rPr lang="en" sz="1600">
                <a:solidFill>
                  <a:schemeClr val="dk1"/>
                </a:solidFill>
                <a:highlight>
                  <a:srgbClr val="FFFFFF"/>
                </a:highlight>
                <a:uFill>
                  <a:noFill/>
                </a:uFill>
                <a:hlinkClick r:id="rId6">
                  <a:extLst>
                    <a:ext uri="{A12FA001-AC4F-418D-AE19-62706E023703}">
                      <ahyp:hlinkClr val="tx"/>
                    </a:ext>
                  </a:extLst>
                </a:hlinkClick>
              </a:rPr>
              <a:t>Facebook</a:t>
            </a:r>
            <a:r>
              <a:rPr lang="en" sz="1600">
                <a:solidFill>
                  <a:schemeClr val="dk1"/>
                </a:solidFill>
                <a:highlight>
                  <a:srgbClr val="FFFFFF"/>
                </a:highlight>
              </a:rPr>
              <a:t> protest group that initially led hundreds of people to establish </a:t>
            </a:r>
            <a:r>
              <a:rPr lang="en" sz="1600">
                <a:solidFill>
                  <a:schemeClr val="dk1"/>
                </a:solidFill>
                <a:highlight>
                  <a:srgbClr val="FFFFFF"/>
                </a:highlight>
                <a:uFill>
                  <a:noFill/>
                </a:uFill>
                <a:hlinkClick r:id="rId7">
                  <a:extLst>
                    <a:ext uri="{A12FA001-AC4F-418D-AE19-62706E023703}">
                      <ahyp:hlinkClr val="tx"/>
                    </a:ext>
                  </a:extLst>
                </a:hlinkClick>
              </a:rPr>
              <a:t>tents</a:t>
            </a:r>
            <a:r>
              <a:rPr lang="en" sz="1600">
                <a:solidFill>
                  <a:schemeClr val="dk1"/>
                </a:solidFill>
                <a:highlight>
                  <a:srgbClr val="FFFFFF"/>
                </a:highlight>
              </a:rPr>
              <a:t> in the </a:t>
            </a:r>
            <a:r>
              <a:rPr lang="en" sz="1600">
                <a:solidFill>
                  <a:schemeClr val="dk1"/>
                </a:solidFill>
                <a:highlight>
                  <a:srgbClr val="FFFFFF"/>
                </a:highlight>
                <a:uFill>
                  <a:noFill/>
                </a:uFill>
                <a:hlinkClick r:id="rId8">
                  <a:extLst>
                    <a:ext uri="{A12FA001-AC4F-418D-AE19-62706E023703}">
                      <ahyp:hlinkClr val="tx"/>
                    </a:ext>
                  </a:extLst>
                </a:hlinkClick>
              </a:rPr>
              <a:t>Rothschild Boulevard</a:t>
            </a:r>
            <a:r>
              <a:rPr lang="en" sz="1600">
                <a:solidFill>
                  <a:schemeClr val="dk1"/>
                </a:solidFill>
                <a:highlight>
                  <a:srgbClr val="FFFFFF"/>
                </a:highlight>
              </a:rPr>
              <a:t> in the center of </a:t>
            </a:r>
            <a:r>
              <a:rPr lang="en" sz="1600">
                <a:solidFill>
                  <a:schemeClr val="dk1"/>
                </a:solidFill>
                <a:highlight>
                  <a:srgbClr val="FFFFFF"/>
                </a:highlight>
                <a:uFill>
                  <a:noFill/>
                </a:uFill>
                <a:hlinkClick r:id="rId9">
                  <a:extLst>
                    <a:ext uri="{A12FA001-AC4F-418D-AE19-62706E023703}">
                      <ahyp:hlinkClr val="tx"/>
                    </a:ext>
                  </a:extLst>
                </a:hlinkClick>
              </a:rPr>
              <a:t>Tel Aviv</a:t>
            </a:r>
            <a:r>
              <a:rPr lang="en" sz="1600">
                <a:solidFill>
                  <a:schemeClr val="dk1"/>
                </a:solidFill>
                <a:highlight>
                  <a:srgbClr val="FFFFFF"/>
                </a:highlight>
              </a:rPr>
              <a:t>, an act which soon gained momentum, media attention and began a public discourse in Israel regarding the </a:t>
            </a:r>
            <a:r>
              <a:rPr lang="en" sz="1600">
                <a:solidFill>
                  <a:schemeClr val="dk1"/>
                </a:solidFill>
                <a:highlight>
                  <a:srgbClr val="FFFFFF"/>
                </a:highlight>
                <a:uFill>
                  <a:noFill/>
                </a:uFill>
                <a:hlinkClick r:id="rId10">
                  <a:extLst>
                    <a:ext uri="{A12FA001-AC4F-418D-AE19-62706E023703}">
                      <ahyp:hlinkClr val="tx"/>
                    </a:ext>
                  </a:extLst>
                </a:hlinkClick>
              </a:rPr>
              <a:t>high cost of housing</a:t>
            </a:r>
            <a:r>
              <a:rPr lang="en" sz="1600">
                <a:solidFill>
                  <a:schemeClr val="dk1"/>
                </a:solidFill>
                <a:highlight>
                  <a:srgbClr val="FFFFFF"/>
                </a:highlight>
              </a:rPr>
              <a:t> and living expenses.</a:t>
            </a:r>
            <a:r>
              <a:rPr baseline="30000" lang="en" sz="1600">
                <a:solidFill>
                  <a:schemeClr val="dk1"/>
                </a:solidFill>
                <a:highlight>
                  <a:srgbClr val="FFFFFF"/>
                </a:highlight>
                <a:uFill>
                  <a:noFill/>
                </a:uFill>
                <a:hlinkClick r:id="rId11">
                  <a:extLst>
                    <a:ext uri="{A12FA001-AC4F-418D-AE19-62706E023703}">
                      <ahyp:hlinkClr val="tx"/>
                    </a:ext>
                  </a:extLst>
                </a:hlinkClick>
              </a:rPr>
              <a:t>[1]</a:t>
            </a:r>
            <a:r>
              <a:rPr lang="en" sz="1600">
                <a:solidFill>
                  <a:schemeClr val="dk1"/>
                </a:solidFill>
                <a:highlight>
                  <a:srgbClr val="FFFFFF"/>
                </a:highlight>
              </a:rPr>
              <a:t> Soon afterwards, the protests spread to many other major </a:t>
            </a:r>
            <a:r>
              <a:rPr lang="en" sz="1600">
                <a:solidFill>
                  <a:schemeClr val="dk1"/>
                </a:solidFill>
                <a:highlight>
                  <a:srgbClr val="FFFFFF"/>
                </a:highlight>
                <a:uFill>
                  <a:noFill/>
                </a:uFill>
                <a:hlinkClick r:id="rId12">
                  <a:extLst>
                    <a:ext uri="{A12FA001-AC4F-418D-AE19-62706E023703}">
                      <ahyp:hlinkClr val="tx"/>
                    </a:ext>
                  </a:extLst>
                </a:hlinkClick>
              </a:rPr>
              <a:t>cities in Israel</a:t>
            </a:r>
            <a:r>
              <a:rPr lang="en" sz="1600">
                <a:solidFill>
                  <a:schemeClr val="dk1"/>
                </a:solidFill>
                <a:highlight>
                  <a:srgbClr val="FFFFFF"/>
                </a:highlight>
              </a:rPr>
              <a:t> as thousands of Israeli protesters began establishing tents in the middle of central streets in major cities as a means of protest. As part of the protests, several mass demonstrations have been held across the country, in which hundreds of thousands of people have participated.</a:t>
            </a:r>
            <a:endParaRPr sz="1600">
              <a:solidFill>
                <a:schemeClr val="dk1"/>
              </a:solidFill>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163" name="Google Shape;163;p33"/>
          <p:cNvPicPr preferRelativeResize="0"/>
          <p:nvPr/>
        </p:nvPicPr>
        <p:blipFill>
          <a:blip r:embed="rId3">
            <a:alphaModFix/>
          </a:blip>
          <a:stretch>
            <a:fillRect/>
          </a:stretch>
        </p:blipFill>
        <p:spPr>
          <a:xfrm>
            <a:off x="0" y="-642275"/>
            <a:ext cx="9144000" cy="61163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4"/>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12000"/>
              <a:t>2014</a:t>
            </a:r>
            <a:endParaRPr sz="12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1800">
                <a:highlight>
                  <a:srgbClr val="FFFFFF"/>
                </a:highlight>
              </a:rPr>
              <a:t>The protest against conscription of yeshiva students was a mass rally held in </a:t>
            </a:r>
            <a:r>
              <a:rPr lang="en" sz="1800">
                <a:highlight>
                  <a:srgbClr val="FFFFFF"/>
                </a:highlight>
                <a:uFill>
                  <a:noFill/>
                </a:uFill>
                <a:hlinkClick r:id="rId3"/>
              </a:rPr>
              <a:t>Jerusalem</a:t>
            </a:r>
            <a:r>
              <a:rPr lang="en" sz="1800">
                <a:highlight>
                  <a:srgbClr val="FFFFFF"/>
                </a:highlight>
              </a:rPr>
              <a:t>. Its organizers called for a "million-man protest" against a proposed law overturning the exemption from military service for </a:t>
            </a:r>
            <a:r>
              <a:rPr lang="en" sz="1800">
                <a:highlight>
                  <a:srgbClr val="FFFFFF"/>
                </a:highlight>
                <a:uFill>
                  <a:noFill/>
                </a:uFill>
                <a:hlinkClick r:id="rId4"/>
              </a:rPr>
              <a:t>Haredi</a:t>
            </a:r>
            <a:r>
              <a:rPr lang="en" sz="1800">
                <a:highlight>
                  <a:srgbClr val="FFFFFF"/>
                </a:highlight>
              </a:rPr>
              <a:t> talmudical students and criminalizing those who refused to enlist in the </a:t>
            </a:r>
            <a:r>
              <a:rPr lang="en" sz="1800">
                <a:highlight>
                  <a:srgbClr val="FFFFFF"/>
                </a:highlight>
                <a:uFill>
                  <a:noFill/>
                </a:uFill>
                <a:hlinkClick r:id="rId5"/>
              </a:rPr>
              <a:t>Israel Defense Forces</a:t>
            </a:r>
            <a:r>
              <a:rPr lang="en" sz="1800">
                <a:highlight>
                  <a:srgbClr val="FFFFFF"/>
                </a:highlight>
              </a:rPr>
              <a:t>. From 300,000 to 600,000 people gathered in one of the largest protests in Israeli history.</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179" name="Google Shape;179;p36"/>
          <p:cNvPicPr preferRelativeResize="0"/>
          <p:nvPr/>
        </p:nvPicPr>
        <p:blipFill>
          <a:blip r:embed="rId3">
            <a:alphaModFix/>
          </a:blip>
          <a:stretch>
            <a:fillRect/>
          </a:stretch>
        </p:blipFill>
        <p:spPr>
          <a:xfrm>
            <a:off x="-3433510" y="0"/>
            <a:ext cx="1558271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7"/>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12000"/>
              <a:t>2020-2021</a:t>
            </a:r>
            <a:endParaRPr sz="12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1800">
                <a:highlight>
                  <a:srgbClr val="FFFFFF"/>
                </a:highlight>
              </a:rPr>
              <a:t>A series of protests against </a:t>
            </a:r>
            <a:r>
              <a:rPr lang="en" sz="1800">
                <a:highlight>
                  <a:srgbClr val="FFFFFF"/>
                </a:highlight>
                <a:uFill>
                  <a:noFill/>
                </a:uFill>
                <a:hlinkClick r:id="rId3"/>
              </a:rPr>
              <a:t>Benjamin Netanyahu</a:t>
            </a:r>
            <a:r>
              <a:rPr lang="en" sz="1800">
                <a:highlight>
                  <a:srgbClr val="FFFFFF"/>
                </a:highlight>
              </a:rPr>
              <a:t>, the </a:t>
            </a:r>
            <a:r>
              <a:rPr lang="en" sz="1800">
                <a:highlight>
                  <a:srgbClr val="FFFFFF"/>
                </a:highlight>
                <a:uFill>
                  <a:noFill/>
                </a:uFill>
                <a:hlinkClick r:id="rId4"/>
              </a:rPr>
              <a:t>Prime Minister of Israel</a:t>
            </a:r>
            <a:r>
              <a:rPr lang="en" sz="1800">
                <a:highlight>
                  <a:srgbClr val="FFFFFF"/>
                </a:highlight>
              </a:rPr>
              <a:t>, gained prominence in Israel throughout 2020 and 2021, during the </a:t>
            </a:r>
            <a:r>
              <a:rPr lang="en" sz="1800">
                <a:highlight>
                  <a:srgbClr val="FFFFFF"/>
                </a:highlight>
                <a:uFill>
                  <a:noFill/>
                </a:uFill>
                <a:hlinkClick r:id="rId5"/>
              </a:rPr>
              <a:t>COVID-19 pandemic</a:t>
            </a:r>
            <a:r>
              <a:rPr lang="en" sz="1800">
                <a:highlight>
                  <a:srgbClr val="FFFFFF"/>
                </a:highlight>
              </a:rPr>
              <a:t> and the </a:t>
            </a:r>
            <a:r>
              <a:rPr lang="en" sz="1800">
                <a:highlight>
                  <a:srgbClr val="FFFFFF"/>
                </a:highlight>
                <a:uFill>
                  <a:noFill/>
                </a:uFill>
                <a:hlinkClick r:id="rId6"/>
              </a:rPr>
              <a:t>ongoing trial of Netanyahu</a:t>
            </a:r>
            <a:r>
              <a:rPr lang="en" sz="1800">
                <a:highlight>
                  <a:srgbClr val="FFFFFF"/>
                </a:highlight>
              </a:rPr>
              <a:t> for various corruption scandals. Protesters accused Netanyahu of subjecting the law, as part of his fight in the criminal proceedings against him. The demonstrators protested against Netanyahu's continued tenure in the shadow of his criminal charges, claims of his preference for personal good over the good of the state, and demands to investigate the "submarine affair". One of the hotspots most identified with the protests was the compound near the </a:t>
            </a:r>
            <a:r>
              <a:rPr lang="en" sz="1800">
                <a:highlight>
                  <a:srgbClr val="FFFFFF"/>
                </a:highlight>
                <a:uFill>
                  <a:noFill/>
                </a:uFill>
                <a:hlinkClick r:id="rId7"/>
              </a:rPr>
              <a:t>Prime Minister's Residence</a:t>
            </a:r>
            <a:r>
              <a:rPr lang="en" sz="1800">
                <a:highlight>
                  <a:srgbClr val="FFFFFF"/>
                </a:highlight>
              </a:rPr>
              <a:t>, on Balfour Street in </a:t>
            </a:r>
            <a:r>
              <a:rPr lang="en" sz="1800">
                <a:highlight>
                  <a:srgbClr val="FFFFFF"/>
                </a:highlight>
                <a:uFill>
                  <a:noFill/>
                </a:uFill>
                <a:hlinkClick r:id="rId8"/>
              </a:rPr>
              <a:t>Jerusalem</a:t>
            </a:r>
            <a:r>
              <a:rPr lang="en" sz="1800">
                <a:highlight>
                  <a:srgbClr val="FFFFFF"/>
                </a:highlight>
              </a:rPr>
              <a:t>. The protests concluded after the </a:t>
            </a:r>
            <a:r>
              <a:rPr lang="en" sz="1800">
                <a:highlight>
                  <a:srgbClr val="FFFFFF"/>
                </a:highlight>
                <a:uFill>
                  <a:noFill/>
                </a:uFill>
                <a:hlinkClick r:id="rId9"/>
              </a:rPr>
              <a:t>thirty-sixth government of Israel</a:t>
            </a:r>
            <a:r>
              <a:rPr lang="en" sz="1800">
                <a:highlight>
                  <a:srgbClr val="FFFFFF"/>
                </a:highlight>
              </a:rPr>
              <a:t>, headed by </a:t>
            </a:r>
            <a:r>
              <a:rPr lang="en" sz="1800">
                <a:highlight>
                  <a:srgbClr val="FFFFFF"/>
                </a:highlight>
                <a:uFill>
                  <a:noFill/>
                </a:uFill>
                <a:hlinkClick r:id="rId10"/>
              </a:rPr>
              <a:t>Naftali Bennett</a:t>
            </a:r>
            <a:r>
              <a:rPr lang="en" sz="1800">
                <a:highlight>
                  <a:srgbClr val="FFFFFF"/>
                </a:highlight>
              </a:rPr>
              <a:t> and </a:t>
            </a:r>
            <a:r>
              <a:rPr lang="en" sz="1800">
                <a:highlight>
                  <a:srgbClr val="FFFFFF"/>
                </a:highlight>
                <a:uFill>
                  <a:noFill/>
                </a:uFill>
                <a:hlinkClick r:id="rId11"/>
              </a:rPr>
              <a:t>Yair Lapid</a:t>
            </a:r>
            <a:r>
              <a:rPr lang="en" sz="1800">
                <a:highlight>
                  <a:srgbClr val="FFFFFF"/>
                </a:highlight>
              </a:rPr>
              <a:t> in a power-sharing agreement, was sworn in on 13 June 2021, ending Netanyahu's 12-year second tenure as prime minister.</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195" name="Google Shape;195;p39"/>
          <p:cNvPicPr preferRelativeResize="0"/>
          <p:nvPr/>
        </p:nvPicPr>
        <p:blipFill>
          <a:blip r:embed="rId3">
            <a:alphaModFix/>
          </a:blip>
          <a:stretch>
            <a:fillRect/>
          </a:stretch>
        </p:blipFill>
        <p:spPr>
          <a:xfrm>
            <a:off x="0" y="-749425"/>
            <a:ext cx="9144003" cy="60945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5" name="Google Shape;65;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6" name="Google Shape;66;p15"/>
          <p:cNvPicPr preferRelativeResize="0"/>
          <p:nvPr/>
        </p:nvPicPr>
        <p:blipFill>
          <a:blip r:embed="rId3">
            <a:alphaModFix/>
          </a:blip>
          <a:stretch>
            <a:fillRect/>
          </a:stretch>
        </p:blipFill>
        <p:spPr>
          <a:xfrm>
            <a:off x="-2" y="-18150"/>
            <a:ext cx="9144000" cy="61198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12000"/>
              <a:t>1959</a:t>
            </a:r>
            <a:endParaRPr sz="1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highlight>
                  <a:srgbClr val="FFFFFF"/>
                </a:highlight>
              </a:rPr>
              <a:t>The </a:t>
            </a:r>
            <a:r>
              <a:rPr b="1" lang="en" sz="1600">
                <a:highlight>
                  <a:srgbClr val="FFFFFF"/>
                </a:highlight>
              </a:rPr>
              <a:t>Wadi Salib riots</a:t>
            </a:r>
            <a:r>
              <a:rPr lang="en" sz="1600">
                <a:highlight>
                  <a:srgbClr val="FFFFFF"/>
                </a:highlight>
              </a:rPr>
              <a:t> were a series of </a:t>
            </a:r>
            <a:r>
              <a:rPr lang="en" sz="1600">
                <a:highlight>
                  <a:srgbClr val="FFFFFF"/>
                </a:highlight>
                <a:uFill>
                  <a:noFill/>
                </a:uFill>
                <a:hlinkClick r:id="rId3"/>
              </a:rPr>
              <a:t>street demonstrations</a:t>
            </a:r>
            <a:r>
              <a:rPr lang="en" sz="1600">
                <a:highlight>
                  <a:srgbClr val="FFFFFF"/>
                </a:highlight>
              </a:rPr>
              <a:t> and acts of </a:t>
            </a:r>
            <a:r>
              <a:rPr lang="en" sz="1600">
                <a:highlight>
                  <a:srgbClr val="FFFFFF"/>
                </a:highlight>
                <a:uFill>
                  <a:noFill/>
                </a:uFill>
                <a:hlinkClick r:id="rId4"/>
              </a:rPr>
              <a:t>vandalism</a:t>
            </a:r>
            <a:r>
              <a:rPr lang="en" sz="1600">
                <a:highlight>
                  <a:srgbClr val="FFFFFF"/>
                </a:highlight>
              </a:rPr>
              <a:t> in the </a:t>
            </a:r>
            <a:r>
              <a:rPr lang="en" sz="1600">
                <a:highlight>
                  <a:srgbClr val="FFFFFF"/>
                </a:highlight>
                <a:uFill>
                  <a:noFill/>
                </a:uFill>
                <a:hlinkClick r:id="rId5"/>
              </a:rPr>
              <a:t>Wadi Salib</a:t>
            </a:r>
            <a:r>
              <a:rPr lang="en" sz="1600">
                <a:highlight>
                  <a:srgbClr val="FFFFFF"/>
                </a:highlight>
              </a:rPr>
              <a:t> neighborhood of </a:t>
            </a:r>
            <a:r>
              <a:rPr lang="en" sz="1600">
                <a:highlight>
                  <a:srgbClr val="FFFFFF"/>
                </a:highlight>
                <a:uFill>
                  <a:noFill/>
                </a:uFill>
                <a:hlinkClick r:id="rId6"/>
              </a:rPr>
              <a:t>Haifa</a:t>
            </a:r>
            <a:r>
              <a:rPr lang="en" sz="1600">
                <a:highlight>
                  <a:srgbClr val="FFFFFF"/>
                </a:highlight>
              </a:rPr>
              <a:t>, </a:t>
            </a:r>
            <a:r>
              <a:rPr lang="en" sz="1600">
                <a:highlight>
                  <a:srgbClr val="FFFFFF"/>
                </a:highlight>
                <a:uFill>
                  <a:noFill/>
                </a:uFill>
                <a:hlinkClick r:id="rId7"/>
              </a:rPr>
              <a:t>Israel</a:t>
            </a:r>
            <a:r>
              <a:rPr lang="en" sz="1600">
                <a:highlight>
                  <a:srgbClr val="FFFFFF"/>
                </a:highlight>
              </a:rPr>
              <a:t>, in 1959, sparked by the shooting of a Moroccan Jewish immigrant by police officers. Demonstrators accused the police of ethnic discrimination against </a:t>
            </a:r>
            <a:r>
              <a:rPr lang="en" sz="1600">
                <a:highlight>
                  <a:srgbClr val="FFFFFF"/>
                </a:highlight>
                <a:uFill>
                  <a:noFill/>
                </a:uFill>
                <a:hlinkClick r:id="rId8"/>
              </a:rPr>
              <a:t>Mizrahi Jews</a:t>
            </a:r>
            <a:r>
              <a:rPr lang="en" sz="1600">
                <a:highlight>
                  <a:srgbClr val="FFFFFF"/>
                </a:highlight>
              </a:rPr>
              <a:t>.</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pic>
        <p:nvPicPr>
          <p:cNvPr id="82" name="Google Shape;82;p18"/>
          <p:cNvPicPr preferRelativeResize="0"/>
          <p:nvPr/>
        </p:nvPicPr>
        <p:blipFill>
          <a:blip r:embed="rId3">
            <a:alphaModFix/>
          </a:blip>
          <a:stretch>
            <a:fillRect/>
          </a:stretch>
        </p:blipFill>
        <p:spPr>
          <a:xfrm>
            <a:off x="233170" y="-415500"/>
            <a:ext cx="8672754" cy="650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9"/>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12000"/>
              <a:t>1978</a:t>
            </a:r>
            <a:endParaRPr sz="1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20"/>
          <p:cNvSpPr txBox="1"/>
          <p:nvPr>
            <p:ph idx="1" type="subTitle"/>
          </p:nvPr>
        </p:nvSpPr>
        <p:spPr>
          <a:xfrm>
            <a:off x="311700" y="987900"/>
            <a:ext cx="8520600" cy="3167700"/>
          </a:xfrm>
          <a:prstGeom prst="rect">
            <a:avLst/>
          </a:prstGeom>
        </p:spPr>
        <p:txBody>
          <a:bodyPr anchorCtr="0" anchor="t" bIns="91425" lIns="91425" spcFirstLastPara="1" rIns="91425" wrap="square" tIns="91425">
            <a:noAutofit/>
          </a:bodyPr>
          <a:lstStyle/>
          <a:p>
            <a:pPr indent="0" lvl="0" marL="0" rtl="0" algn="ctr">
              <a:lnSpc>
                <a:spcPct val="115000"/>
              </a:lnSpc>
              <a:spcBef>
                <a:spcPts val="500"/>
              </a:spcBef>
              <a:spcAft>
                <a:spcPts val="0"/>
              </a:spcAft>
              <a:buClr>
                <a:schemeClr val="dk1"/>
              </a:buClr>
              <a:buSzPts val="1100"/>
              <a:buFont typeface="Arial"/>
              <a:buNone/>
            </a:pPr>
            <a:r>
              <a:rPr lang="en" sz="1600">
                <a:solidFill>
                  <a:schemeClr val="dk1"/>
                </a:solidFill>
                <a:highlight>
                  <a:srgbClr val="FFFFFF"/>
                </a:highlight>
              </a:rPr>
              <a:t>Peace Now was formed during the Israeli-Egyptian peace talks between </a:t>
            </a:r>
            <a:r>
              <a:rPr lang="en" sz="1600">
                <a:solidFill>
                  <a:schemeClr val="dk1"/>
                </a:solidFill>
                <a:highlight>
                  <a:srgbClr val="FFFFFF"/>
                </a:highlight>
                <a:uFill>
                  <a:noFill/>
                </a:uFill>
                <a:hlinkClick r:id="rId3">
                  <a:extLst>
                    <a:ext uri="{A12FA001-AC4F-418D-AE19-62706E023703}">
                      <ahyp:hlinkClr val="tx"/>
                    </a:ext>
                  </a:extLst>
                </a:hlinkClick>
              </a:rPr>
              <a:t>Israeli Prime Minister</a:t>
            </a:r>
            <a:r>
              <a:rPr lang="en" sz="1600">
                <a:solidFill>
                  <a:schemeClr val="dk1"/>
                </a:solidFill>
                <a:highlight>
                  <a:srgbClr val="FFFFFF"/>
                </a:highlight>
              </a:rPr>
              <a:t> </a:t>
            </a:r>
            <a:r>
              <a:rPr lang="en" sz="1600">
                <a:solidFill>
                  <a:schemeClr val="dk1"/>
                </a:solidFill>
                <a:highlight>
                  <a:srgbClr val="FFFFFF"/>
                </a:highlight>
                <a:uFill>
                  <a:noFill/>
                </a:uFill>
                <a:hlinkClick r:id="rId4">
                  <a:extLst>
                    <a:ext uri="{A12FA001-AC4F-418D-AE19-62706E023703}">
                      <ahyp:hlinkClr val="tx"/>
                    </a:ext>
                  </a:extLst>
                </a:hlinkClick>
              </a:rPr>
              <a:t>Menachem Begin</a:t>
            </a:r>
            <a:r>
              <a:rPr lang="en" sz="1600">
                <a:solidFill>
                  <a:schemeClr val="dk1"/>
                </a:solidFill>
                <a:highlight>
                  <a:srgbClr val="FFFFFF"/>
                </a:highlight>
              </a:rPr>
              <a:t> and </a:t>
            </a:r>
            <a:r>
              <a:rPr lang="en" sz="1600">
                <a:solidFill>
                  <a:schemeClr val="dk1"/>
                </a:solidFill>
                <a:highlight>
                  <a:srgbClr val="FFFFFF"/>
                </a:highlight>
                <a:uFill>
                  <a:noFill/>
                </a:uFill>
                <a:hlinkClick r:id="rId5">
                  <a:extLst>
                    <a:ext uri="{A12FA001-AC4F-418D-AE19-62706E023703}">
                      <ahyp:hlinkClr val="tx"/>
                    </a:ext>
                  </a:extLst>
                </a:hlinkClick>
              </a:rPr>
              <a:t>Egyptian President</a:t>
            </a:r>
            <a:r>
              <a:rPr lang="en" sz="1600">
                <a:solidFill>
                  <a:schemeClr val="dk1"/>
                </a:solidFill>
                <a:highlight>
                  <a:srgbClr val="FFFFFF"/>
                </a:highlight>
              </a:rPr>
              <a:t> </a:t>
            </a:r>
            <a:r>
              <a:rPr lang="en" sz="1600">
                <a:solidFill>
                  <a:schemeClr val="dk1"/>
                </a:solidFill>
                <a:highlight>
                  <a:srgbClr val="FFFFFF"/>
                </a:highlight>
                <a:uFill>
                  <a:noFill/>
                </a:uFill>
                <a:hlinkClick r:id="rId6">
                  <a:extLst>
                    <a:ext uri="{A12FA001-AC4F-418D-AE19-62706E023703}">
                      <ahyp:hlinkClr val="tx"/>
                    </a:ext>
                  </a:extLst>
                </a:hlinkClick>
              </a:rPr>
              <a:t>Anwar Sadat</a:t>
            </a:r>
            <a:r>
              <a:rPr lang="en" sz="1600">
                <a:solidFill>
                  <a:schemeClr val="dk1"/>
                </a:solidFill>
                <a:highlight>
                  <a:srgbClr val="FFFFFF"/>
                </a:highlight>
              </a:rPr>
              <a:t> at a time when the talks looked close to collapse.</a:t>
            </a:r>
            <a:endParaRPr sz="1600">
              <a:solidFill>
                <a:schemeClr val="dk1"/>
              </a:solidFill>
              <a:highlight>
                <a:srgbClr val="FFFFFF"/>
              </a:highlight>
            </a:endParaRPr>
          </a:p>
          <a:p>
            <a:pPr indent="0" lvl="0" marL="0" rtl="0" algn="ctr">
              <a:lnSpc>
                <a:spcPct val="115000"/>
              </a:lnSpc>
              <a:spcBef>
                <a:spcPts val="500"/>
              </a:spcBef>
              <a:spcAft>
                <a:spcPts val="0"/>
              </a:spcAft>
              <a:buNone/>
            </a:pPr>
            <a:r>
              <a:rPr lang="en" sz="1600">
                <a:solidFill>
                  <a:schemeClr val="dk1"/>
                </a:solidFill>
                <a:highlight>
                  <a:srgbClr val="FFFFFF"/>
                </a:highlight>
              </a:rPr>
              <a:t>Three hundred forty-eight reserve officers and soldiers from Israeli army combat units published an open letter to the Prime Minister of Israel. They called for the Israeli government not to squander the historic opportunity for peace between the two nations.</a:t>
            </a:r>
            <a:endParaRPr sz="1600">
              <a:solidFill>
                <a:schemeClr val="dk1"/>
              </a:solidFill>
              <a:highlight>
                <a:srgbClr val="FFFFFF"/>
              </a:highlight>
            </a:endParaRPr>
          </a:p>
          <a:p>
            <a:pPr indent="0" lvl="0" marL="0" rtl="0" algn="ctr">
              <a:lnSpc>
                <a:spcPct val="115000"/>
              </a:lnSpc>
              <a:spcBef>
                <a:spcPts val="500"/>
              </a:spcBef>
              <a:spcAft>
                <a:spcPts val="0"/>
              </a:spcAft>
              <a:buClr>
                <a:schemeClr val="dk1"/>
              </a:buClr>
              <a:buSzPts val="1100"/>
              <a:buFont typeface="Arial"/>
              <a:buNone/>
            </a:pPr>
            <a:r>
              <a:rPr lang="en" sz="1600">
                <a:solidFill>
                  <a:srgbClr val="202122"/>
                </a:solidFill>
                <a:highlight>
                  <a:srgbClr val="FFFFFF"/>
                </a:highlight>
              </a:rPr>
              <a:t>Peace Now held a mass protest in Tel Aviv in order to pressure the government to establish a national inquiry commission to investigate the massacres, as well as calling for the resignation of th</a:t>
            </a:r>
            <a:r>
              <a:rPr lang="en" sz="1600">
                <a:solidFill>
                  <a:schemeClr val="dk1"/>
                </a:solidFill>
                <a:highlight>
                  <a:srgbClr val="FFFFFF"/>
                </a:highlight>
              </a:rPr>
              <a:t>e </a:t>
            </a:r>
            <a:r>
              <a:rPr lang="en" sz="1600">
                <a:solidFill>
                  <a:schemeClr val="dk1"/>
                </a:solidFill>
                <a:highlight>
                  <a:srgbClr val="FFFFFF"/>
                </a:highlight>
                <a:uFill>
                  <a:noFill/>
                </a:uFill>
                <a:hlinkClick r:id="rId7">
                  <a:extLst>
                    <a:ext uri="{A12FA001-AC4F-418D-AE19-62706E023703}">
                      <ahyp:hlinkClr val="tx"/>
                    </a:ext>
                  </a:extLst>
                </a:hlinkClick>
              </a:rPr>
              <a:t>defence minister</a:t>
            </a:r>
            <a:r>
              <a:rPr lang="en" sz="1600">
                <a:solidFill>
                  <a:schemeClr val="dk1"/>
                </a:solidFill>
                <a:highlight>
                  <a:srgbClr val="FFFFFF"/>
                </a:highlight>
              </a:rPr>
              <a:t> </a:t>
            </a:r>
            <a:r>
              <a:rPr lang="en" sz="1600">
                <a:solidFill>
                  <a:schemeClr val="dk1"/>
                </a:solidFill>
                <a:highlight>
                  <a:srgbClr val="FFFFFF"/>
                </a:highlight>
                <a:uFill>
                  <a:noFill/>
                </a:uFill>
                <a:hlinkClick r:id="rId8">
                  <a:extLst>
                    <a:ext uri="{A12FA001-AC4F-418D-AE19-62706E023703}">
                      <ahyp:hlinkClr val="tx"/>
                    </a:ext>
                  </a:extLst>
                </a:hlinkClick>
              </a:rPr>
              <a:t>Ariel Sharon</a:t>
            </a:r>
            <a:r>
              <a:rPr lang="en" sz="1600">
                <a:solidFill>
                  <a:schemeClr val="dk1"/>
                </a:solidFill>
                <a:highlight>
                  <a:srgbClr val="FFFFFF"/>
                </a:highlight>
              </a:rPr>
              <a:t>. Peace Now's d</a:t>
            </a:r>
            <a:r>
              <a:rPr lang="en" sz="1600">
                <a:solidFill>
                  <a:srgbClr val="202122"/>
                </a:solidFill>
                <a:highlight>
                  <a:srgbClr val="FFFFFF"/>
                </a:highlight>
              </a:rPr>
              <a:t>emonstration was attended by 400,000 people, approximately 10% of Israel's population at the time.</a:t>
            </a:r>
            <a:endParaRPr sz="1600">
              <a:solidFill>
                <a:schemeClr val="dk1"/>
              </a:solidFill>
              <a:highlight>
                <a:srgbClr val="FFFFFF"/>
              </a:highlight>
            </a:endParaRPr>
          </a:p>
          <a:p>
            <a:pPr indent="0" lvl="0" marL="0" rtl="0" algn="ctr">
              <a:spcBef>
                <a:spcPts val="500"/>
              </a:spcBef>
              <a:spcAft>
                <a:spcPts val="0"/>
              </a:spcAft>
              <a:buNone/>
            </a:pPr>
            <a:r>
              <a:t/>
            </a:r>
            <a:endParaRPr sz="16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8" name="Google Shape;98;p2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9" name="Google Shape;99;p21"/>
          <p:cNvPicPr preferRelativeResize="0"/>
          <p:nvPr/>
        </p:nvPicPr>
        <p:blipFill>
          <a:blip r:embed="rId3">
            <a:alphaModFix/>
          </a:blip>
          <a:stretch>
            <a:fillRect/>
          </a:stretch>
        </p:blipFill>
        <p:spPr>
          <a:xfrm>
            <a:off x="0" y="-584436"/>
            <a:ext cx="9144000" cy="621506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