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3" r:id="rId1"/>
  </p:sldMasterIdLst>
  <p:sldIdLst>
    <p:sldId id="257" r:id="rId2"/>
    <p:sldId id="258" r:id="rId3"/>
    <p:sldId id="309" r:id="rId4"/>
    <p:sldId id="322" r:id="rId5"/>
    <p:sldId id="310" r:id="rId6"/>
    <p:sldId id="324" r:id="rId7"/>
    <p:sldId id="325" r:id="rId8"/>
    <p:sldId id="326" r:id="rId9"/>
    <p:sldId id="328" r:id="rId10"/>
    <p:sldId id="311" r:id="rId11"/>
    <p:sldId id="32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343" autoAdjust="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F6B5C-D87A-4F3A-A736-324C060D7B8F}" type="datetimeFigureOut">
              <a:rPr lang="en-CA" smtClean="0"/>
              <a:t>2019-09-16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6EF69-73C9-4E53-AF39-79C4DACE5480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920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F6B5C-D87A-4F3A-A736-324C060D7B8F}" type="datetimeFigureOut">
              <a:rPr lang="en-CA" smtClean="0"/>
              <a:t>2019-09-16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6EF69-73C9-4E53-AF39-79C4DACE54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0324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F6B5C-D87A-4F3A-A736-324C060D7B8F}" type="datetimeFigureOut">
              <a:rPr lang="en-CA" smtClean="0"/>
              <a:t>2019-09-16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6EF69-73C9-4E53-AF39-79C4DACE54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00735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F6B5C-D87A-4F3A-A736-324C060D7B8F}" type="datetimeFigureOut">
              <a:rPr lang="en-CA" smtClean="0"/>
              <a:t>2019-09-16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6EF69-73C9-4E53-AF39-79C4DACE54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85977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F6B5C-D87A-4F3A-A736-324C060D7B8F}" type="datetimeFigureOut">
              <a:rPr lang="en-CA" smtClean="0"/>
              <a:t>2019-09-16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6EF69-73C9-4E53-AF39-79C4DACE5480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7730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F6B5C-D87A-4F3A-A736-324C060D7B8F}" type="datetimeFigureOut">
              <a:rPr lang="en-CA" smtClean="0"/>
              <a:t>2019-09-16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6EF69-73C9-4E53-AF39-79C4DACE54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23225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F6B5C-D87A-4F3A-A736-324C060D7B8F}" type="datetimeFigureOut">
              <a:rPr lang="en-CA" smtClean="0"/>
              <a:t>2019-09-16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6EF69-73C9-4E53-AF39-79C4DACE54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0106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F6B5C-D87A-4F3A-A736-324C060D7B8F}" type="datetimeFigureOut">
              <a:rPr lang="en-CA" smtClean="0"/>
              <a:t>2019-09-16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6EF69-73C9-4E53-AF39-79C4DACE54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09968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F6B5C-D87A-4F3A-A736-324C060D7B8F}" type="datetimeFigureOut">
              <a:rPr lang="en-CA" smtClean="0"/>
              <a:t>2019-09-16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6EF69-73C9-4E53-AF39-79C4DACE54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3287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42F6B5C-D87A-4F3A-A736-324C060D7B8F}" type="datetimeFigureOut">
              <a:rPr lang="en-CA" smtClean="0"/>
              <a:t>2019-09-16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56EF69-73C9-4E53-AF39-79C4DACE54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9594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F6B5C-D87A-4F3A-A736-324C060D7B8F}" type="datetimeFigureOut">
              <a:rPr lang="en-CA" smtClean="0"/>
              <a:t>2019-09-16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6EF69-73C9-4E53-AF39-79C4DACE54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42207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42F6B5C-D87A-4F3A-A736-324C060D7B8F}" type="datetimeFigureOut">
              <a:rPr lang="en-CA" smtClean="0"/>
              <a:t>2019-09-16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A56EF69-73C9-4E53-AF39-79C4DACE5480}" type="slidenum">
              <a:rPr lang="en-CA" smtClean="0"/>
              <a:t>‹#›</a:t>
            </a:fld>
            <a:endParaRPr lang="en-C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4351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www.youtube.com/watch?v=Su4Gv-cwpWI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yUNaeDcGN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01142" y="617696"/>
            <a:ext cx="10909896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he-IL" sz="8000" dirty="0">
                <a:solidFill>
                  <a:schemeClr val="tx2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קפה עברית 1</a:t>
            </a:r>
            <a:endParaRPr lang="en-CA" sz="8000" dirty="0">
              <a:solidFill>
                <a:schemeClr val="tx2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algn="ctr"/>
            <a:r>
              <a:rPr lang="en-US" sz="6600" dirty="0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Cafe </a:t>
            </a:r>
            <a:r>
              <a:rPr lang="en-US" sz="6600" dirty="0" err="1">
                <a:solidFill>
                  <a:srgbClr val="00B0F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Ivrit</a:t>
            </a:r>
            <a:endParaRPr lang="en-CA" sz="6600" dirty="0">
              <a:solidFill>
                <a:srgbClr val="00B0F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3719" y="3804216"/>
            <a:ext cx="3211309" cy="21434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2151" y="3804216"/>
            <a:ext cx="3602644" cy="20497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543" y="3804216"/>
            <a:ext cx="3644054" cy="20497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043226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-117987" y="97981"/>
            <a:ext cx="12192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0"/>
            <a:r>
              <a:rPr lang="he-IL" sz="4800" b="1" dirty="0">
                <a:latin typeface="Arial Rounded MT Bold" panose="020F0704030504030204" pitchFamily="34" charset="0"/>
              </a:rPr>
              <a:t>הכוכב הבא לאירוויזיון</a:t>
            </a:r>
          </a:p>
          <a:p>
            <a:pPr algn="ctr" hangingPunct="0"/>
            <a:r>
              <a:rPr lang="en-CA" sz="6600" b="1" dirty="0">
                <a:latin typeface="Arial Rounded MT Bold" panose="020F0704030504030204" pitchFamily="34" charset="0"/>
                <a:hlinkClick r:id="rId2"/>
              </a:rPr>
              <a:t>The Next star for Eurovision</a:t>
            </a:r>
            <a:endParaRPr lang="en-US" sz="6600" b="1" dirty="0">
              <a:latin typeface="Arial Rounded MT Bold" panose="020F07040305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9271" y="6106770"/>
            <a:ext cx="2024742" cy="60742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1013" y="2089037"/>
            <a:ext cx="5334000" cy="409575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37045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8F5E6-2AC3-4E67-BC7F-A165A44DB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2"/>
                </a:solidFill>
                <a:cs typeface="+mn-cs"/>
              </a:rPr>
              <a:t>The song of the week- </a:t>
            </a:r>
            <a:r>
              <a:rPr lang="he-IL" b="1" dirty="0">
                <a:solidFill>
                  <a:schemeClr val="accent2"/>
                </a:solidFill>
                <a:cs typeface="+mn-cs"/>
              </a:rPr>
              <a:t>שיר השבוע</a:t>
            </a:r>
            <a:endParaRPr lang="en-US" b="1" dirty="0">
              <a:solidFill>
                <a:schemeClr val="accent2"/>
              </a:solidFill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DBED67-0DED-4B92-9254-E6CF3355E6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2338103"/>
            <a:ext cx="10058400" cy="402336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Do you want to built a snow men</a:t>
            </a:r>
            <a:r>
              <a:rPr lang="he-IL" sz="2800" b="1" dirty="0"/>
              <a:t> </a:t>
            </a:r>
            <a:r>
              <a:rPr lang="en-US" sz="2800" b="1" dirty="0"/>
              <a:t>?</a:t>
            </a:r>
            <a:r>
              <a:rPr lang="he-IL" sz="2800" b="1" dirty="0"/>
              <a:t> את רוצה לבנות איש שלג? </a:t>
            </a:r>
          </a:p>
          <a:p>
            <a:pPr algn="ctr"/>
            <a:r>
              <a:rPr lang="he-IL" sz="2800" b="1" dirty="0"/>
              <a:t>שנזכור להעריך את הקיץ באריזונה</a:t>
            </a:r>
            <a:r>
              <a:rPr lang="he-IL" sz="2800" b="1" dirty="0">
                <a:sym typeface="Wingdings" panose="05000000000000000000" pitchFamily="2" charset="2"/>
              </a:rPr>
              <a:t></a:t>
            </a:r>
            <a:r>
              <a:rPr lang="en-US" sz="2800" b="1" dirty="0">
                <a:sym typeface="Wingdings" panose="05000000000000000000" pitchFamily="2" charset="2"/>
              </a:rPr>
              <a:t> </a:t>
            </a:r>
            <a:endParaRPr lang="he-IL" sz="2800" b="1" dirty="0">
              <a:sym typeface="Wingdings" panose="05000000000000000000" pitchFamily="2" charset="2"/>
            </a:endParaRPr>
          </a:p>
          <a:p>
            <a:pPr algn="ctr"/>
            <a:r>
              <a:rPr lang="en-US" sz="2800" b="1" dirty="0">
                <a:sym typeface="Wingdings" panose="05000000000000000000" pitchFamily="2" charset="2"/>
              </a:rPr>
              <a:t>That we will remember to appreciate this summer at Arizona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637248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0" y="712550"/>
            <a:ext cx="1207401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he-IL" altLang="en-US" sz="24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זה מועדון עברית, לא כיתה</a:t>
            </a:r>
          </a:p>
          <a:p>
            <a:r>
              <a:rPr lang="en-US" altLang="en-US" sz="24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It's a Hebrew club, not a class</a:t>
            </a:r>
            <a:endParaRPr lang="he-IL" altLang="en-US" sz="2400" dirty="0">
              <a:solidFill>
                <a:schemeClr val="tx2"/>
              </a:solidFill>
              <a:latin typeface="Arial Rounded MT Bold" panose="020F0704030504030204" pitchFamily="34" charset="0"/>
            </a:endParaRPr>
          </a:p>
          <a:p>
            <a:endParaRPr lang="en-US" altLang="en-US" sz="2400" dirty="0">
              <a:solidFill>
                <a:schemeClr val="tx2"/>
              </a:solidFill>
              <a:latin typeface="Arial Rounded MT Bold" panose="020F0704030504030204" pitchFamily="34" charset="0"/>
            </a:endParaRP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he-IL" altLang="en-US" sz="24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כאן לא שופטים אף אחד/ת על האנגלית שלו/ה – תרגישו חופשי לטעות</a:t>
            </a:r>
            <a:r>
              <a:rPr lang="en-US" altLang="en-US" sz="24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  </a:t>
            </a:r>
            <a:endParaRPr lang="he-IL" altLang="en-US" sz="2400" dirty="0">
              <a:solidFill>
                <a:schemeClr val="tx2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Here no one is judge you for your English - feel free to make mistakes</a:t>
            </a:r>
            <a:endParaRPr lang="he-IL" altLang="en-US" sz="2400" dirty="0">
              <a:solidFill>
                <a:schemeClr val="tx2"/>
              </a:solidFill>
              <a:latin typeface="Arial Rounded MT Bold" panose="020F0704030504030204" pitchFamily="34" charset="0"/>
            </a:endParaRPr>
          </a:p>
          <a:p>
            <a:endParaRPr lang="en-US" altLang="en-US" sz="2400" dirty="0">
              <a:solidFill>
                <a:schemeClr val="tx2"/>
              </a:solidFill>
              <a:latin typeface="Arial Rounded MT Bold" panose="020F0704030504030204" pitchFamily="34" charset="0"/>
            </a:endParaRP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he-IL" altLang="en-US" sz="24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תטעו, תשאלו – רק אל תתביישו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Make a mistake, ask questions - just do not be shy</a:t>
            </a:r>
            <a:endParaRPr lang="he-IL" altLang="en-US" sz="2400" dirty="0">
              <a:solidFill>
                <a:schemeClr val="tx2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he-IL" altLang="en-US" sz="2400" dirty="0">
              <a:solidFill>
                <a:schemeClr val="tx2"/>
              </a:solidFill>
              <a:latin typeface="Arial Rounded MT Bold" panose="020F0704030504030204" pitchFamily="34" charset="0"/>
            </a:endParaRPr>
          </a:p>
          <a:p>
            <a:pPr marL="457200" indent="-457200" algn="r" rtl="1">
              <a:buFont typeface="Arial" panose="020B0604020202020204" pitchFamily="34" charset="0"/>
              <a:buChar char="•"/>
            </a:pPr>
            <a:r>
              <a:rPr lang="he-IL" altLang="en-US" sz="24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למדתם מילה חדשה? תכתבו אותה במחברת. ככה יהיה לכם קל יותר לזכור!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Did you learn a new word? Write it in your notebook. That way you'll find it easier to remember!</a:t>
            </a:r>
            <a:endParaRPr lang="he-IL" altLang="en-US" sz="2400" dirty="0">
              <a:solidFill>
                <a:schemeClr val="tx2"/>
              </a:solidFill>
              <a:latin typeface="Arial Rounded MT Bold" panose="020F0704030504030204" pitchFamily="34" charset="0"/>
            </a:endParaRPr>
          </a:p>
          <a:p>
            <a:endParaRPr lang="en-US" altLang="en-US" sz="2400" dirty="0">
              <a:solidFill>
                <a:schemeClr val="tx2"/>
              </a:solidFill>
              <a:latin typeface="Arial Rounded MT Bold" panose="020F0704030504030204" pitchFamily="34" charset="0"/>
            </a:endParaRPr>
          </a:p>
          <a:p>
            <a:pPr algn="r"/>
            <a:r>
              <a:rPr lang="he-IL" altLang="en-US" sz="24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השיעורי בית היחידים שיהיו לכם זה להקשיב לשירים.. כיף נכון?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sz="2400" dirty="0">
                <a:solidFill>
                  <a:schemeClr val="tx2"/>
                </a:solidFill>
                <a:latin typeface="Arial Rounded MT Bold" panose="020F0704030504030204" pitchFamily="34" charset="0"/>
              </a:rPr>
              <a:t>The only “homework” that you will have is to listen to songs.. Fun right?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altLang="en-US" sz="2400" dirty="0">
              <a:solidFill>
                <a:schemeClr val="tx2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17987" y="0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0"/>
            <a:r>
              <a:rPr lang="en-US" sz="5400" b="1" dirty="0">
                <a:solidFill>
                  <a:schemeClr val="accent2"/>
                </a:solidFill>
                <a:latin typeface="Arial Rounded MT Bold" panose="020F0704030504030204" pitchFamily="34" charset="0"/>
              </a:rPr>
              <a:t>Rules</a:t>
            </a:r>
            <a:r>
              <a:rPr lang="he-IL" sz="5400" b="1" dirty="0">
                <a:solidFill>
                  <a:schemeClr val="accent2"/>
                </a:solidFill>
                <a:latin typeface="Arial Rounded MT Bold" panose="020F0704030504030204" pitchFamily="34" charset="0"/>
              </a:rPr>
              <a:t>כללים - </a:t>
            </a:r>
            <a:endParaRPr lang="en-US" sz="5400" b="1" dirty="0">
              <a:ln w="10160">
                <a:solidFill>
                  <a:schemeClr val="accent5"/>
                </a:solidFill>
                <a:prstDash val="solid"/>
              </a:ln>
              <a:solidFill>
                <a:schemeClr val="accent2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0935" y="6392269"/>
            <a:ext cx="1073078" cy="321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863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0"/>
            <a:r>
              <a:rPr lang="en-CA" sz="5400" b="1" dirty="0">
                <a:solidFill>
                  <a:schemeClr val="accent2"/>
                </a:solidFill>
                <a:latin typeface="Arial Rounded MT Bold" panose="020F0704030504030204" pitchFamily="34" charset="0"/>
              </a:rPr>
              <a:t>Ice Breaker</a:t>
            </a:r>
            <a:r>
              <a:rPr lang="he-IL" sz="5400" b="1" dirty="0">
                <a:solidFill>
                  <a:schemeClr val="accent2"/>
                </a:solidFill>
                <a:latin typeface="Arial Rounded MT Bold" panose="020F0704030504030204" pitchFamily="34" charset="0"/>
              </a:rPr>
              <a:t>שובר קרח - </a:t>
            </a:r>
            <a:endParaRPr lang="en-US" sz="5400" b="1" dirty="0">
              <a:ln w="10160">
                <a:solidFill>
                  <a:schemeClr val="accent5"/>
                </a:solidFill>
                <a:prstDash val="solid"/>
              </a:ln>
              <a:solidFill>
                <a:schemeClr val="accent2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477" y="6426032"/>
            <a:ext cx="960536" cy="288161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289008"/>
              </p:ext>
            </p:extLst>
          </p:nvPr>
        </p:nvGraphicFramePr>
        <p:xfrm>
          <a:off x="248652" y="992831"/>
          <a:ext cx="11694696" cy="51547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81136">
                  <a:extLst>
                    <a:ext uri="{9D8B030D-6E8A-4147-A177-3AD203B41FA5}">
                      <a16:colId xmlns:a16="http://schemas.microsoft.com/office/drawing/2014/main" val="1626373785"/>
                    </a:ext>
                  </a:extLst>
                </a:gridCol>
                <a:gridCol w="3245757">
                  <a:extLst>
                    <a:ext uri="{9D8B030D-6E8A-4147-A177-3AD203B41FA5}">
                      <a16:colId xmlns:a16="http://schemas.microsoft.com/office/drawing/2014/main" val="1015479245"/>
                    </a:ext>
                  </a:extLst>
                </a:gridCol>
                <a:gridCol w="4967803">
                  <a:extLst>
                    <a:ext uri="{9D8B030D-6E8A-4147-A177-3AD203B41FA5}">
                      <a16:colId xmlns:a16="http://schemas.microsoft.com/office/drawing/2014/main" val="1997441870"/>
                    </a:ext>
                  </a:extLst>
                </a:gridCol>
              </a:tblGrid>
              <a:tr h="69732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2000" kern="1200" dirty="0"/>
                        <a:t>English – </a:t>
                      </a:r>
                      <a:r>
                        <a:rPr lang="en-CA" sz="2000" kern="1200" dirty="0" err="1"/>
                        <a:t>Anglit</a:t>
                      </a:r>
                      <a:r>
                        <a:rPr lang="en-CA" sz="2000" kern="1200" dirty="0"/>
                        <a:t> - </a:t>
                      </a:r>
                      <a:r>
                        <a:rPr lang="he-IL" sz="2000" kern="1200" dirty="0"/>
                        <a:t>אנגלית</a:t>
                      </a:r>
                      <a:endParaRPr lang="en-CA" sz="2000" b="1" kern="12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2400" kern="1200" dirty="0"/>
                        <a:t>Hebrew</a:t>
                      </a:r>
                      <a:r>
                        <a:rPr lang="en-CA" sz="2400" kern="1200" baseline="0" dirty="0"/>
                        <a:t> – </a:t>
                      </a:r>
                      <a:r>
                        <a:rPr lang="en-CA" sz="2400" kern="1200" baseline="0" dirty="0" err="1"/>
                        <a:t>Ivrit</a:t>
                      </a:r>
                      <a:r>
                        <a:rPr lang="en-CA" sz="2400" kern="1200" baseline="0" dirty="0"/>
                        <a:t> - </a:t>
                      </a:r>
                      <a:r>
                        <a:rPr lang="he-IL" sz="2400" kern="1200" baseline="0" dirty="0"/>
                        <a:t>עברית</a:t>
                      </a:r>
                      <a:endParaRPr lang="en-CA" sz="2400" b="1" kern="12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260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Question</a:t>
                      </a:r>
                      <a:r>
                        <a:rPr lang="en-CA" sz="2600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– Sheela - </a:t>
                      </a:r>
                      <a:r>
                        <a:rPr lang="he-IL" sz="2600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שאלה</a:t>
                      </a:r>
                      <a:endParaRPr lang="en-CA" sz="2600" kern="12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242958"/>
                  </a:ext>
                </a:extLst>
              </a:tr>
              <a:tr h="51433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1800" kern="1200" dirty="0"/>
                        <a:t>Ha Shem </a:t>
                      </a:r>
                      <a:r>
                        <a:rPr lang="en-CA" sz="1800" kern="1200" dirty="0" err="1"/>
                        <a:t>Sheli</a:t>
                      </a:r>
                      <a:r>
                        <a:rPr lang="en-CA" sz="1800" kern="1200" dirty="0"/>
                        <a:t> Hu ____</a:t>
                      </a:r>
                      <a:endParaRPr lang="en-CA" sz="1800" kern="12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1800" kern="1200" dirty="0"/>
                        <a:t>השם שלי הוא ______</a:t>
                      </a:r>
                      <a:endParaRPr lang="en-CA" sz="1800" b="1" kern="12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1800" b="1" kern="1200" dirty="0"/>
                        <a:t>Name</a:t>
                      </a:r>
                      <a:r>
                        <a:rPr lang="he-IL" sz="1800" b="1" kern="1200" dirty="0"/>
                        <a:t> </a:t>
                      </a:r>
                      <a:r>
                        <a:rPr lang="en-CA" sz="1200" b="1" baseline="0" dirty="0"/>
                        <a:t> - </a:t>
                      </a:r>
                      <a:r>
                        <a:rPr lang="he-IL" sz="1800" b="1" kern="1200" dirty="0"/>
                        <a:t>שם</a:t>
                      </a:r>
                      <a:endParaRPr lang="en-CA" sz="1800" b="1" kern="12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582393"/>
                  </a:ext>
                </a:extLst>
              </a:tr>
              <a:tr h="51433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1800" kern="1200" dirty="0"/>
                        <a:t>Ani Me _________</a:t>
                      </a:r>
                      <a:endParaRPr lang="en-CA" sz="1800" kern="12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1800" kern="1200" dirty="0"/>
                        <a:t>אני מ _________</a:t>
                      </a:r>
                      <a:endParaRPr lang="en-CA" sz="1800" b="1" kern="12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1800" b="1" kern="1200" dirty="0"/>
                        <a:t>From Where </a:t>
                      </a:r>
                      <a:r>
                        <a:rPr lang="en-CA" sz="1200" b="1" baseline="0" dirty="0"/>
                        <a:t>– </a:t>
                      </a:r>
                      <a:r>
                        <a:rPr lang="he-IL" sz="1800" b="1" kern="1200" dirty="0"/>
                        <a:t>מאיפה</a:t>
                      </a:r>
                      <a:endParaRPr lang="en-CA" sz="1800" b="1" kern="12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058055"/>
                  </a:ext>
                </a:extLst>
              </a:tr>
              <a:tr h="96907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1800" kern="1200" dirty="0"/>
                        <a:t>Ani </a:t>
                      </a:r>
                      <a:r>
                        <a:rPr lang="en-CA" sz="1800" kern="1200" dirty="0" err="1"/>
                        <a:t>Lomed</a:t>
                      </a:r>
                      <a:r>
                        <a:rPr lang="en-CA" sz="1800" kern="1200" dirty="0"/>
                        <a:t> __________</a:t>
                      </a:r>
                      <a:endParaRPr lang="en-CA" sz="1800" kern="12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1800" kern="1200" dirty="0"/>
                        <a:t>אני לומד/ת ב ________</a:t>
                      </a:r>
                      <a:endParaRPr lang="en-CA" sz="1800" b="1" kern="12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1800" b="1" kern="1200" dirty="0"/>
                        <a:t>Where and What are you Studying</a:t>
                      </a:r>
                      <a:r>
                        <a:rPr lang="he-IL" sz="1800" b="1" kern="1200" dirty="0"/>
                        <a:t> </a:t>
                      </a:r>
                      <a:r>
                        <a:rPr lang="en-CA" sz="1800" b="1" kern="1200" dirty="0"/>
                        <a:t> </a:t>
                      </a:r>
                      <a:r>
                        <a:rPr lang="en-CA" sz="1200" b="1" baseline="0" dirty="0"/>
                        <a:t>- </a:t>
                      </a:r>
                      <a:r>
                        <a:rPr lang="he-IL" sz="1800" b="1" kern="1200" dirty="0"/>
                        <a:t>איפה ומה את/ה לומד/ת</a:t>
                      </a:r>
                      <a:endParaRPr lang="en-CA" sz="1800" b="1" kern="12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424094"/>
                  </a:ext>
                </a:extLst>
              </a:tr>
              <a:tr h="97627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1800" kern="1200" dirty="0"/>
                        <a:t>Ani </a:t>
                      </a:r>
                      <a:r>
                        <a:rPr lang="en-CA" sz="1800" kern="1200" dirty="0" err="1"/>
                        <a:t>Rotze</a:t>
                      </a:r>
                      <a:r>
                        <a:rPr lang="en-CA" sz="1800" kern="1200" dirty="0"/>
                        <a:t> </a:t>
                      </a:r>
                      <a:r>
                        <a:rPr lang="en-CA" sz="1800" kern="1200" dirty="0" err="1"/>
                        <a:t>Lilmod</a:t>
                      </a:r>
                      <a:r>
                        <a:rPr lang="en-CA" sz="1800" kern="1200" dirty="0"/>
                        <a:t> </a:t>
                      </a:r>
                      <a:r>
                        <a:rPr lang="en-CA" sz="1800" kern="1200" dirty="0" err="1"/>
                        <a:t>Ivrit</a:t>
                      </a:r>
                      <a:r>
                        <a:rPr lang="en-CA" sz="1800" kern="1200" dirty="0"/>
                        <a:t> Ki ___________</a:t>
                      </a:r>
                      <a:endParaRPr lang="en-CA" sz="1800" kern="12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1800" kern="1200" dirty="0"/>
                        <a:t>אני רוצה ללמוד עברית כי _________</a:t>
                      </a:r>
                      <a:endParaRPr lang="en-CA" sz="1800" b="1" kern="12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1800" b="1" kern="1200" dirty="0"/>
                        <a:t>Why I want to learn Hebrew – </a:t>
                      </a:r>
                      <a:r>
                        <a:rPr lang="he-IL" sz="1800" b="1" kern="1200" dirty="0"/>
                        <a:t>למה אני רוצה ללמוד עברית</a:t>
                      </a:r>
                      <a:endParaRPr lang="en-CA" sz="1800" b="1" kern="12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606662"/>
                  </a:ext>
                </a:extLst>
              </a:tr>
              <a:tr h="96907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1800" kern="1200" dirty="0"/>
                        <a:t>Ani Haiti be Israel ___ </a:t>
                      </a:r>
                      <a:r>
                        <a:rPr lang="en-CA" sz="1800" kern="1200" dirty="0" err="1"/>
                        <a:t>Peamim</a:t>
                      </a:r>
                      <a:endParaRPr lang="en-CA" sz="1800" kern="12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he-IL" sz="1800" kern="1200" dirty="0"/>
                        <a:t>אני הייתי בישראל ___ פעמים</a:t>
                      </a:r>
                      <a:endParaRPr lang="en-CA" sz="1800" b="1" kern="12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1" kern="1200" dirty="0"/>
                        <a:t>How many times have I been in Israel </a:t>
                      </a:r>
                      <a:r>
                        <a:rPr lang="en-US" sz="1200" b="1" baseline="0" dirty="0"/>
                        <a:t>– </a:t>
                      </a:r>
                      <a:r>
                        <a:rPr lang="he-IL" sz="1800" b="1" kern="1200" dirty="0"/>
                        <a:t>כמה פעמים הייתי בישראל</a:t>
                      </a:r>
                      <a:endParaRPr lang="en-CA" sz="1800" b="1" kern="12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136763"/>
                  </a:ext>
                </a:extLst>
              </a:tr>
              <a:tr h="514335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1800" b="1" kern="1200" dirty="0"/>
                        <a:t>Fun Fact </a:t>
                      </a:r>
                      <a:r>
                        <a:rPr lang="en-CA" sz="1200" b="1" dirty="0"/>
                        <a:t>– </a:t>
                      </a:r>
                      <a:r>
                        <a:rPr lang="he-IL" sz="1800" b="1" kern="1200" dirty="0"/>
                        <a:t>עובדה מצחיקה</a:t>
                      </a:r>
                      <a:endParaRPr lang="en-CA" sz="1800" b="1" kern="12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2400" b="1" kern="12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CA" sz="2400" b="1" kern="12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8434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326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0"/>
            <a:r>
              <a:rPr lang="en-CA" sz="5400" b="1" dirty="0">
                <a:solidFill>
                  <a:schemeClr val="accent2"/>
                </a:solidFill>
                <a:latin typeface="Arial Rounded MT Bold" panose="020F0704030504030204" pitchFamily="34" charset="0"/>
              </a:rPr>
              <a:t>Ice Breaker</a:t>
            </a:r>
            <a:r>
              <a:rPr lang="he-IL" sz="5400" b="1" dirty="0">
                <a:solidFill>
                  <a:schemeClr val="accent2"/>
                </a:solidFill>
                <a:latin typeface="Arial Rounded MT Bold" panose="020F0704030504030204" pitchFamily="34" charset="0"/>
              </a:rPr>
              <a:t>שובר קרח - </a:t>
            </a:r>
            <a:endParaRPr lang="en-US" sz="5400" b="1" dirty="0">
              <a:ln w="10160">
                <a:solidFill>
                  <a:schemeClr val="accent5"/>
                </a:solidFill>
                <a:prstDash val="solid"/>
              </a:ln>
              <a:solidFill>
                <a:schemeClr val="accent2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3815" y="6447133"/>
            <a:ext cx="890198" cy="267060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004532"/>
              </p:ext>
            </p:extLst>
          </p:nvPr>
        </p:nvGraphicFramePr>
        <p:xfrm>
          <a:off x="1730326" y="1098536"/>
          <a:ext cx="8472454" cy="517339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348064">
                  <a:extLst>
                    <a:ext uri="{9D8B030D-6E8A-4147-A177-3AD203B41FA5}">
                      <a16:colId xmlns:a16="http://schemas.microsoft.com/office/drawing/2014/main" val="1015479245"/>
                    </a:ext>
                  </a:extLst>
                </a:gridCol>
                <a:gridCol w="5124390">
                  <a:extLst>
                    <a:ext uri="{9D8B030D-6E8A-4147-A177-3AD203B41FA5}">
                      <a16:colId xmlns:a16="http://schemas.microsoft.com/office/drawing/2014/main" val="1997441870"/>
                    </a:ext>
                  </a:extLst>
                </a:gridCol>
              </a:tblGrid>
              <a:tr h="64842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2400" kern="1200" dirty="0"/>
                        <a:t>Reaction - </a:t>
                      </a:r>
                      <a:r>
                        <a:rPr lang="he-IL" sz="2400" kern="1200" dirty="0"/>
                        <a:t>תגובה</a:t>
                      </a:r>
                      <a:endParaRPr lang="en-CA" sz="2400" b="1" kern="12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2600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Question</a:t>
                      </a:r>
                      <a:r>
                        <a:rPr lang="en-CA" sz="2600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– Sheela - </a:t>
                      </a:r>
                      <a:r>
                        <a:rPr lang="he-IL" sz="2600" kern="1200" baseline="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שאלה</a:t>
                      </a:r>
                      <a:endParaRPr lang="en-CA" sz="2600" kern="12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8242958"/>
                  </a:ext>
                </a:extLst>
              </a:tr>
              <a:tr h="47550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Hi</a:t>
                      </a:r>
                      <a:r>
                        <a:rPr lang="en-CA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he-IL" sz="18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היי</a:t>
                      </a:r>
                      <a:endParaRPr lang="en-CA" sz="1800" b="1" kern="12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1800" b="0" kern="1200" dirty="0"/>
                        <a:t>Name</a:t>
                      </a:r>
                      <a:r>
                        <a:rPr lang="he-IL" sz="1800" b="0" kern="1200" dirty="0"/>
                        <a:t> </a:t>
                      </a:r>
                      <a:r>
                        <a:rPr lang="en-CA" sz="1200" b="0" baseline="0" dirty="0"/>
                        <a:t> - </a:t>
                      </a:r>
                      <a:r>
                        <a:rPr lang="he-IL" sz="1800" b="0" kern="1200" dirty="0"/>
                        <a:t>שם</a:t>
                      </a:r>
                      <a:endParaRPr lang="en-CA" sz="1800" b="0" kern="1200" dirty="0">
                        <a:solidFill>
                          <a:schemeClr val="accent3">
                            <a:lumMod val="60000"/>
                            <a:lumOff val="40000"/>
                          </a:schemeClr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582393"/>
                  </a:ext>
                </a:extLst>
              </a:tr>
              <a:tr h="475508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</a:pPr>
                      <a:r>
                        <a:rPr lang="en-CA" sz="18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Yafe</a:t>
                      </a:r>
                      <a:r>
                        <a:rPr lang="en-C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he-IL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יפה</a:t>
                      </a:r>
                      <a:endParaRPr lang="en-C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1800" b="0" kern="1200" dirty="0"/>
                        <a:t>From Where </a:t>
                      </a:r>
                      <a:r>
                        <a:rPr lang="en-CA" sz="1200" b="0" baseline="0" dirty="0"/>
                        <a:t>– </a:t>
                      </a:r>
                      <a:r>
                        <a:rPr lang="he-IL" sz="1800" b="0" kern="1200" dirty="0"/>
                        <a:t>מאיפה</a:t>
                      </a:r>
                      <a:endParaRPr lang="en-CA" sz="1800" b="0" kern="12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058055"/>
                  </a:ext>
                </a:extLst>
              </a:tr>
              <a:tr h="893932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</a:pPr>
                      <a:r>
                        <a:rPr lang="en-C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Wow - </a:t>
                      </a:r>
                      <a:r>
                        <a:rPr lang="he-IL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וואו</a:t>
                      </a:r>
                      <a:endParaRPr lang="en-C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1800" b="0" kern="1200" dirty="0"/>
                        <a:t>Where and What are you Studying</a:t>
                      </a:r>
                      <a:r>
                        <a:rPr lang="he-IL" sz="1800" b="0" kern="1200" dirty="0"/>
                        <a:t> </a:t>
                      </a:r>
                      <a:r>
                        <a:rPr lang="en-CA" sz="1800" b="0" kern="1200" dirty="0"/>
                        <a:t> </a:t>
                      </a:r>
                      <a:r>
                        <a:rPr lang="en-CA" sz="1200" b="0" baseline="0" dirty="0"/>
                        <a:t>- </a:t>
                      </a:r>
                      <a:r>
                        <a:rPr lang="he-IL" sz="1800" b="0" kern="1200" dirty="0"/>
                        <a:t>איפה ומה את/ה לומד/ת</a:t>
                      </a:r>
                      <a:endParaRPr lang="en-CA" sz="1800" b="0" kern="12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3424094"/>
                  </a:ext>
                </a:extLst>
              </a:tr>
              <a:tr h="893932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</a:pPr>
                      <a:r>
                        <a:rPr lang="en-CA" sz="18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Kol</a:t>
                      </a:r>
                      <a:r>
                        <a:rPr lang="en-C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CA" sz="18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Hakavod</a:t>
                      </a:r>
                      <a:r>
                        <a:rPr lang="en-C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he-IL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כל הכבוד</a:t>
                      </a:r>
                      <a:endParaRPr lang="en-C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CA" sz="1800" b="0" kern="1200" dirty="0"/>
                        <a:t>Why I want to learn Hebrew – </a:t>
                      </a:r>
                      <a:r>
                        <a:rPr lang="he-IL" sz="1800" b="0" kern="1200" dirty="0"/>
                        <a:t>למה אני רוצה ללמוד עברית</a:t>
                      </a:r>
                      <a:endParaRPr lang="en-CA" sz="1800" b="0" kern="12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606662"/>
                  </a:ext>
                </a:extLst>
              </a:tr>
              <a:tr h="893932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</a:pPr>
                      <a:r>
                        <a:rPr lang="en-C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 e met? – </a:t>
                      </a:r>
                      <a:r>
                        <a:rPr lang="he-IL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באמת?</a:t>
                      </a:r>
                      <a:endParaRPr lang="en-C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1800" b="0" kern="1200" dirty="0"/>
                        <a:t>How many times have I been in Israel </a:t>
                      </a:r>
                      <a:r>
                        <a:rPr lang="en-US" sz="1200" b="0" baseline="0" dirty="0"/>
                        <a:t>– </a:t>
                      </a:r>
                      <a:r>
                        <a:rPr lang="he-IL" sz="1800" b="0" kern="1200" dirty="0"/>
                        <a:t>כמה פעמים הייתי בישראל</a:t>
                      </a:r>
                      <a:endParaRPr lang="en-CA" sz="1800" b="0" kern="12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5136763"/>
                  </a:ext>
                </a:extLst>
              </a:tr>
              <a:tr h="892157">
                <a:tc>
                  <a:txBody>
                    <a:bodyPr/>
                    <a:lstStyle/>
                    <a:p>
                      <a:pPr marL="0" algn="ctr" defTabSz="457200" rtl="0" eaLnBrk="1" latinLnBrk="0" hangingPunct="1">
                        <a:lnSpc>
                          <a:spcPct val="150000"/>
                        </a:lnSpc>
                      </a:pPr>
                      <a:r>
                        <a:rPr lang="en-CA" sz="18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Eize</a:t>
                      </a:r>
                      <a:r>
                        <a:rPr lang="en-C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CA" sz="1800" b="1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Matzhik</a:t>
                      </a:r>
                      <a:r>
                        <a:rPr lang="en-CA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– </a:t>
                      </a:r>
                      <a:r>
                        <a:rPr lang="he-IL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איזה מצחיק</a:t>
                      </a:r>
                      <a:endParaRPr lang="en-CA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800" b="0" kern="1200" dirty="0"/>
                        <a:t>Fun Fact </a:t>
                      </a:r>
                      <a:r>
                        <a:rPr lang="en-CA" sz="1200" b="0" dirty="0"/>
                        <a:t>– </a:t>
                      </a:r>
                      <a:r>
                        <a:rPr lang="he-IL" sz="1800" b="0" kern="1200" dirty="0"/>
                        <a:t>עובדה מצחיקה</a:t>
                      </a:r>
                      <a:endParaRPr lang="en-CA" sz="1800" b="0" kern="12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endParaRPr lang="en-CA" sz="1800" b="0" kern="1200" dirty="0">
                        <a:solidFill>
                          <a:schemeClr val="bg1"/>
                        </a:solidFill>
                        <a:latin typeface="Arial Rounded MT Bold" panose="020F0704030504030204" pitchFamily="34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221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5112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-117987" y="381129"/>
            <a:ext cx="12192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0"/>
            <a:r>
              <a:rPr lang="he-IL" sz="3600" b="1" dirty="0">
                <a:latin typeface="Arial Rounded MT Bold" panose="020F0704030504030204" pitchFamily="34" charset="0"/>
              </a:rPr>
              <a:t>ברחבי החדר תמצאו הרבה מילים בעברית. תבחרו 4-5 מילים שלדעתכם חשוב שתדעו. לאחר מכן, כל אחד/ת י/תציג את המילה, ות/יסביר למה לדעתך חשוב לדעת את המילה הזו</a:t>
            </a:r>
          </a:p>
          <a:p>
            <a:pPr algn="ctr" hangingPunct="0"/>
            <a:endParaRPr lang="he-IL" sz="3600" b="1" dirty="0">
              <a:latin typeface="Arial Rounded MT Bold" panose="020F0704030504030204" pitchFamily="34" charset="0"/>
            </a:endParaRPr>
          </a:p>
          <a:p>
            <a:pPr algn="ctr" hangingPunct="0"/>
            <a:r>
              <a:rPr lang="en-US" sz="3600" b="1" dirty="0">
                <a:latin typeface="Arial Rounded MT Bold" panose="020F0704030504030204" pitchFamily="34" charset="0"/>
              </a:rPr>
              <a:t>Throughout the room you will find many words in Hebrew. Choose 4-5 words that you think are important to know. Then, each person will present the word, and explain why you think it is important to know that word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9747" y="6442913"/>
            <a:ext cx="904265" cy="271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273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-117987" y="1270612"/>
            <a:ext cx="1219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0"/>
            <a:r>
              <a:rPr lang="he-IL" sz="3200" b="1" dirty="0">
                <a:latin typeface="Arial Rounded MT Bold" panose="020F0704030504030204" pitchFamily="34" charset="0"/>
              </a:rPr>
              <a:t>כעת, אחלק אתכם לקבוצות. כל קבוצה לבצע מספר משימות בעברית. לאחר מכן נראה מי הקבוצה המנצחת.</a:t>
            </a:r>
          </a:p>
          <a:p>
            <a:pPr algn="ctr" hangingPunct="0"/>
            <a:endParaRPr lang="he-IL" sz="3200" b="1" dirty="0">
              <a:latin typeface="Arial Rounded MT Bold" panose="020F0704030504030204" pitchFamily="34" charset="0"/>
            </a:endParaRPr>
          </a:p>
          <a:p>
            <a:pPr algn="ctr" hangingPunct="0"/>
            <a:r>
              <a:rPr lang="en-US" sz="4000" b="1" dirty="0">
                <a:latin typeface="Arial Rounded MT Bold" panose="020F0704030504030204" pitchFamily="34" charset="0"/>
              </a:rPr>
              <a:t>Now, I'll divide you into groups. Each group performs several tasks in Hebrew. Then we'll see who the winning team is.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3137" y="6404930"/>
            <a:ext cx="1030875" cy="3092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0"/>
            <a:r>
              <a:rPr lang="en-CA" sz="5400" b="1" dirty="0">
                <a:solidFill>
                  <a:schemeClr val="accent2"/>
                </a:solidFill>
                <a:latin typeface="Arial Rounded MT Bold" panose="020F0704030504030204" pitchFamily="34" charset="0"/>
              </a:rPr>
              <a:t>Competition</a:t>
            </a:r>
            <a:r>
              <a:rPr lang="he-IL" sz="5400" b="1" dirty="0">
                <a:solidFill>
                  <a:schemeClr val="accent2"/>
                </a:solidFill>
                <a:latin typeface="Arial Rounded MT Bold" panose="020F0704030504030204" pitchFamily="34" charset="0"/>
              </a:rPr>
              <a:t>תחרות - </a:t>
            </a:r>
            <a:endParaRPr lang="en-US" sz="5400" b="1" dirty="0">
              <a:ln w="10160">
                <a:solidFill>
                  <a:schemeClr val="accent5"/>
                </a:solidFill>
                <a:prstDash val="solid"/>
              </a:ln>
              <a:solidFill>
                <a:schemeClr val="accent2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4614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-37777" y="1270612"/>
            <a:ext cx="12192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b="1" dirty="0">
                <a:latin typeface="Arial Rounded MT Bold" panose="020F0704030504030204" pitchFamily="34" charset="0"/>
              </a:rPr>
              <a:t>רישמו כמה שיותר מספרים שאתם יודעים להגיד – רישמו את המספר באנגלית עברית, בונוס למי שיכתוב בעברית, עד 20 ספרות.</a:t>
            </a:r>
          </a:p>
          <a:p>
            <a:pPr marL="457200" indent="-45720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 Rounded MT Bold" panose="020F0704030504030204" pitchFamily="34" charset="0"/>
              </a:rPr>
              <a:t>Write down as many numbers as you can say - write the number in English, a bonus for those who write in Hebrew, up to 20 digits.</a:t>
            </a:r>
          </a:p>
          <a:p>
            <a:pPr marL="457200" indent="-45720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b="1" dirty="0">
              <a:latin typeface="Arial Rounded MT Bold" panose="020F0704030504030204" pitchFamily="34" charset="0"/>
            </a:endParaRPr>
          </a:p>
          <a:p>
            <a:pPr marL="457200" indent="-457200" algn="r" rtl="1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b="1" dirty="0">
                <a:latin typeface="Arial Rounded MT Bold" panose="020F0704030504030204" pitchFamily="34" charset="0"/>
              </a:rPr>
              <a:t>רישמו כמה שיותר ערים בישראל – רישמו באנגלית עברית, בונוס למי שיכתוב בעברית.</a:t>
            </a:r>
          </a:p>
          <a:p>
            <a:pPr marL="457200" indent="-45720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 Rounded MT Bold" panose="020F0704030504030204" pitchFamily="34" charset="0"/>
              </a:rPr>
              <a:t>Register as many cities in Israel as possible - write in English, a bonus for those who write in Hebrew.</a:t>
            </a:r>
            <a:endParaRPr lang="he-IL" sz="2400" dirty="0">
              <a:latin typeface="Arial Rounded MT Bold" panose="020F0704030504030204" pitchFamily="34" charset="0"/>
            </a:endParaRPr>
          </a:p>
          <a:p>
            <a:pPr marL="514350" indent="-514350" algn="r" rtl="1" hangingPunct="0">
              <a:lnSpc>
                <a:spcPct val="150000"/>
              </a:lnSpc>
              <a:buAutoNum type="arabicPeriod"/>
            </a:pPr>
            <a:endParaRPr lang="he-IL" sz="2400" b="1" dirty="0">
              <a:latin typeface="Arial Rounded MT Bold" panose="020F0704030504030204" pitchFamily="34" charset="0"/>
            </a:endParaRPr>
          </a:p>
          <a:p>
            <a:pPr algn="ctr" hangingPunct="0">
              <a:lnSpc>
                <a:spcPct val="150000"/>
              </a:lnSpc>
            </a:pPr>
            <a:endParaRPr lang="he-IL" sz="2400" b="1" dirty="0">
              <a:latin typeface="Arial Rounded MT Bold" panose="020F07040305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8731" y="6400710"/>
            <a:ext cx="1044943" cy="31348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0"/>
            <a:r>
              <a:rPr lang="en-CA" sz="5400" b="1" dirty="0">
                <a:latin typeface="Arial Rounded MT Bold" panose="020F0704030504030204" pitchFamily="34" charset="0"/>
              </a:rPr>
              <a:t>Competition</a:t>
            </a:r>
            <a:r>
              <a:rPr lang="he-IL" sz="5400" b="1" dirty="0">
                <a:latin typeface="Arial Rounded MT Bold" panose="020F0704030504030204" pitchFamily="34" charset="0"/>
              </a:rPr>
              <a:t>תחרות - </a:t>
            </a:r>
            <a:endParaRPr lang="en-US" sz="5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02980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-37777" y="1703746"/>
            <a:ext cx="1219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r" rtl="1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400" b="1" dirty="0">
                <a:latin typeface="Arial Rounded MT Bold" panose="020F0704030504030204" pitchFamily="34" charset="0"/>
              </a:rPr>
              <a:t>רישמו כמה שיותר מילים חדשות שלמדתם/ן היום – רישמו באנגלית עברית, בונוס למי שיכתוב בעברית.</a:t>
            </a:r>
          </a:p>
          <a:p>
            <a:pPr marL="457200" indent="-457200" hangingPunct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Arial Rounded MT Bold" panose="020F0704030504030204" pitchFamily="34" charset="0"/>
              </a:rPr>
              <a:t>Write down as many new words as you can that you learned today - write Hebrew English, a bonus for those who write in Hebrew.</a:t>
            </a:r>
            <a:endParaRPr lang="he-IL" sz="2400" dirty="0">
              <a:latin typeface="Arial Rounded MT Bold" panose="020F0704030504030204" pitchFamily="34" charset="0"/>
            </a:endParaRPr>
          </a:p>
          <a:p>
            <a:pPr algn="r" rtl="1" hangingPunct="0">
              <a:lnSpc>
                <a:spcPct val="150000"/>
              </a:lnSpc>
            </a:pPr>
            <a:endParaRPr lang="he-IL" sz="2400" b="1" dirty="0">
              <a:latin typeface="Arial Rounded MT Bold" panose="020F0704030504030204" pitchFamily="34" charset="0"/>
            </a:endParaRPr>
          </a:p>
          <a:p>
            <a:pPr algn="ctr" hangingPunct="0">
              <a:lnSpc>
                <a:spcPct val="150000"/>
              </a:lnSpc>
            </a:pPr>
            <a:endParaRPr lang="he-IL" sz="2400" b="1" dirty="0">
              <a:latin typeface="Arial Rounded MT Bold" panose="020F07040305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3477" y="6426032"/>
            <a:ext cx="960536" cy="28816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0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hangingPunct="0"/>
            <a:r>
              <a:rPr lang="en-CA" sz="5400" b="1" dirty="0">
                <a:latin typeface="Arial Rounded MT Bold" panose="020F0704030504030204" pitchFamily="34" charset="0"/>
              </a:rPr>
              <a:t>Competition</a:t>
            </a:r>
            <a:r>
              <a:rPr lang="he-IL" sz="5400" b="1" dirty="0">
                <a:latin typeface="Arial Rounded MT Bold" panose="020F0704030504030204" pitchFamily="34" charset="0"/>
              </a:rPr>
              <a:t>תחרות - </a:t>
            </a:r>
            <a:endParaRPr lang="en-US" sz="5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08413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3393F-A0B8-47E5-BEDD-F8D7D584E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2"/>
                </a:solidFill>
              </a:rPr>
              <a:t>בשבוע הבא.. בואו נדבר תכלס </a:t>
            </a:r>
            <a:br>
              <a:rPr lang="he-IL" b="1" dirty="0">
                <a:solidFill>
                  <a:schemeClr val="accent2"/>
                </a:solidFill>
              </a:rPr>
            </a:br>
            <a:r>
              <a:rPr lang="en-US" b="1" dirty="0">
                <a:solidFill>
                  <a:schemeClr val="accent2"/>
                </a:solidFill>
              </a:rPr>
              <a:t>Next week.. Let’s talk </a:t>
            </a:r>
            <a:r>
              <a:rPr lang="en-US" b="1" dirty="0" err="1">
                <a:solidFill>
                  <a:schemeClr val="accent2"/>
                </a:solidFill>
              </a:rPr>
              <a:t>Tachles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75C76-74F0-46C9-9B13-5F7BBAFA2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hlinkClick r:id="rId2"/>
              </a:rPr>
              <a:t>https://www.youtube.com/watch?v=nyUNaeDcGNE</a:t>
            </a:r>
            <a:endParaRPr lang="he-IL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5821907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TM02900769[[fn=Retrospect]]</Template>
  <TotalTime>9938</TotalTime>
  <Words>685</Words>
  <Application>Microsoft Office PowerPoint</Application>
  <PresentationFormat>Widescreen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Aharoni</vt:lpstr>
      <vt:lpstr>Arial</vt:lpstr>
      <vt:lpstr>Arial Rounded MT Bold</vt:lpstr>
      <vt:lpstr>Calibri</vt:lpstr>
      <vt:lpstr>Calibri Light</vt:lpstr>
      <vt:lpstr>Retrospect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בשבוע הבא.. בואו נדבר תכלס  Next week.. Let’s talk Tachles</vt:lpstr>
      <vt:lpstr>PowerPoint Presentation</vt:lpstr>
      <vt:lpstr>The song of the week- שיר השבוע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Ravid</dc:creator>
  <cp:lastModifiedBy>Blumenberg, Michelle - (mblumenb)</cp:lastModifiedBy>
  <cp:revision>289</cp:revision>
  <dcterms:created xsi:type="dcterms:W3CDTF">2018-11-26T09:37:25Z</dcterms:created>
  <dcterms:modified xsi:type="dcterms:W3CDTF">2019-09-16T21:52:21Z</dcterms:modified>
</cp:coreProperties>
</file>