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2" r:id="rId8"/>
    <p:sldId id="263" r:id="rId9"/>
    <p:sldId id="265" r:id="rId10"/>
    <p:sldId id="267" r:id="rId11"/>
    <p:sldId id="268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3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1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6897-E966-4222-BBA9-A4DC84AAD1D3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9340-3E39-4A5F-9974-6E1D482C9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537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gNUxiR2yI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lOGvqSSekc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33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 on Learn Hebrew Today">
            <a:extLst>
              <a:ext uri="{FF2B5EF4-FFF2-40B4-BE49-F238E27FC236}">
                <a16:creationId xmlns:a16="http://schemas.microsoft.com/office/drawing/2014/main" id="{5E6C1D2B-55EB-47FB-BD02-E27B4B939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r="15790"/>
          <a:stretch/>
        </p:blipFill>
        <p:spPr bwMode="auto">
          <a:xfrm>
            <a:off x="2436622" y="643467"/>
            <a:ext cx="7318756" cy="557106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A9F9-5AE8-4926-8B2A-6CD4933B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45935"/>
            <a:ext cx="10515600" cy="1325563"/>
          </a:xfrm>
        </p:spPr>
        <p:txBody>
          <a:bodyPr/>
          <a:lstStyle/>
          <a:p>
            <a:r>
              <a:rPr lang="en-US" dirty="0"/>
              <a:t>Independence war – was it a miracle?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16D70-D4A9-46DA-AF72-78C4B377F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0" y="3617962"/>
            <a:ext cx="11162731" cy="4351338"/>
          </a:xfrm>
        </p:spPr>
        <p:txBody>
          <a:bodyPr/>
          <a:lstStyle/>
          <a:p>
            <a:pPr marL="0" indent="0">
              <a:buNone/>
            </a:pPr>
            <a:r>
              <a:rPr lang="he-I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"אחרי סיום מלחמת העצמאות אמר אחד מרבני צפת למפקד הפלמ"ח, </a:t>
            </a:r>
            <a:r>
              <a:rPr lang="he-IL" sz="1800" b="0" i="0" dirty="0">
                <a:effectLst/>
                <a:latin typeface="arial" panose="020B0604020202020204" pitchFamily="34" charset="0"/>
              </a:rPr>
              <a:t>יגאל אלון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דע לך שצפת נצלה בזכות שני דברים – המעשה והנס. מה היה המעשה? שאנשי צפת אמרו תהילים. ומה היה הנס? שמחלקת ה</a:t>
            </a:r>
            <a:r>
              <a:rPr lang="he-IL" sz="1800" b="0" i="0" dirty="0">
                <a:effectLst/>
                <a:latin typeface="arial" panose="020B0604020202020204" pitchFamily="34" charset="0"/>
              </a:rPr>
              <a:t>פלמ"ח</a:t>
            </a:r>
            <a:r>
              <a:rPr lang="he-IL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הגיעה בזמן".</a:t>
            </a:r>
          </a:p>
          <a:p>
            <a:pPr marL="0" indent="0">
              <a:buNone/>
            </a:pPr>
            <a:r>
              <a:rPr lang="en-US" dirty="0"/>
              <a:t>"After the end of the War of Independence, one of the rabbis of </a:t>
            </a:r>
            <a:r>
              <a:rPr lang="en-US" dirty="0" err="1"/>
              <a:t>Tsfat</a:t>
            </a:r>
            <a:r>
              <a:rPr lang="en-US" dirty="0"/>
              <a:t> said to the commander of the Palmach, Yigal Alon: </a:t>
            </a:r>
            <a:r>
              <a:rPr lang="en-US" b="1" dirty="0"/>
              <a:t>Know that </a:t>
            </a:r>
            <a:r>
              <a:rPr lang="en-US" b="1" dirty="0" err="1"/>
              <a:t>Tsfat</a:t>
            </a:r>
            <a:r>
              <a:rPr lang="en-US" b="1" dirty="0"/>
              <a:t> was saved thanks to two things - the </a:t>
            </a:r>
            <a:r>
              <a:rPr lang="en-US" b="1" u="sng" dirty="0"/>
              <a:t>deed and the miracle</a:t>
            </a:r>
            <a:r>
              <a:rPr lang="en-US" b="1" dirty="0"/>
              <a:t>. What was </a:t>
            </a:r>
            <a:r>
              <a:rPr lang="en-US" b="1" u="sng" dirty="0"/>
              <a:t>the deed</a:t>
            </a:r>
            <a:r>
              <a:rPr lang="en-US" b="1" dirty="0"/>
              <a:t>? That the people of </a:t>
            </a:r>
            <a:r>
              <a:rPr lang="en-US" b="1" dirty="0" err="1"/>
              <a:t>Tsfat</a:t>
            </a:r>
            <a:r>
              <a:rPr lang="en-US" b="1" dirty="0"/>
              <a:t> recited Psalms. And what was </a:t>
            </a:r>
            <a:r>
              <a:rPr lang="en-US" b="1" u="sng" dirty="0"/>
              <a:t>the miracle</a:t>
            </a:r>
            <a:r>
              <a:rPr lang="en-US" b="1" dirty="0"/>
              <a:t>? That the Palmach department arrived on time. "</a:t>
            </a:r>
          </a:p>
        </p:txBody>
      </p:sp>
      <p:pic>
        <p:nvPicPr>
          <p:cNvPr id="5" name="Picture 4" descr="A close-up of a building&#10;&#10;Description automatically generated with medium confidence">
            <a:extLst>
              <a:ext uri="{FF2B5EF4-FFF2-40B4-BE49-F238E27FC236}">
                <a16:creationId xmlns:a16="http://schemas.microsoft.com/office/drawing/2014/main" id="{931C050E-FB98-4338-B752-A5D713518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0963" y="0"/>
            <a:ext cx="4126984" cy="27994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41E11C-8FE2-4969-B7EC-6DD922090881}"/>
              </a:ext>
            </a:extLst>
          </p:cNvPr>
          <p:cNvSpPr txBox="1">
            <a:spLocks/>
          </p:cNvSpPr>
          <p:nvPr/>
        </p:nvSpPr>
        <p:spPr>
          <a:xfrm>
            <a:off x="5629275" y="148345"/>
            <a:ext cx="5972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Georgia Pro Black" panose="02040A02050405020203" pitchFamily="18" charset="0"/>
              </a:rPr>
              <a:t>From the Creator Who brought you the Opening the red sea and The Miracle of the oil- </a:t>
            </a:r>
            <a:br>
              <a:rPr lang="en-US" sz="2800" dirty="0">
                <a:latin typeface="Georgia Pro Black" panose="02040A02050405020203" pitchFamily="18" charset="0"/>
              </a:rPr>
            </a:br>
            <a:r>
              <a:rPr lang="en-US" sz="2800" dirty="0">
                <a:latin typeface="Georgia Pro Black" panose="02040A02050405020203" pitchFamily="18" charset="0"/>
              </a:rPr>
              <a:t>The country of Israel</a:t>
            </a:r>
          </a:p>
        </p:txBody>
      </p:sp>
    </p:spTree>
    <p:extLst>
      <p:ext uri="{BB962C8B-B14F-4D97-AF65-F5344CB8AC3E}">
        <p14:creationId xmlns:p14="http://schemas.microsoft.com/office/powerpoint/2010/main" val="33585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9031-F8C3-4766-B789-379A981E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0934700" cy="1325563"/>
          </a:xfrm>
        </p:spPr>
        <p:txBody>
          <a:bodyPr>
            <a:normAutofit/>
          </a:bodyPr>
          <a:lstStyle/>
          <a:p>
            <a:r>
              <a:rPr lang="he-IL" sz="2800" b="1" dirty="0">
                <a:solidFill>
                  <a:srgbClr val="7E221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עיצוב דמות חדשה זו לחג לא היה מקרה, אלא פרי ביטוי לתהליך החדש באומתנו</a:t>
            </a:r>
            <a:r>
              <a:rPr lang="en-US" sz="2800" b="1" dirty="0">
                <a:solidFill>
                  <a:srgbClr val="7E2217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7E2217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Designing this new figure for the holiday was not a coincidence, but a result of the new process in our nation.</a:t>
            </a:r>
          </a:p>
        </p:txBody>
      </p:sp>
      <p:pic>
        <p:nvPicPr>
          <p:cNvPr id="8194" name="Picture 2" descr="Maccabi Tel Aviv BasketBall Club">
            <a:extLst>
              <a:ext uri="{FF2B5EF4-FFF2-40B4-BE49-F238E27FC236}">
                <a16:creationId xmlns:a16="http://schemas.microsoft.com/office/drawing/2014/main" id="{F2AEF5AA-DC3F-4B3F-A3E2-98A00CE6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46" y="16605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ccabi Jaffa F.C מועדון כדורגל מכבי קביליו יפו - Home | Facebook">
            <a:extLst>
              <a:ext uri="{FF2B5EF4-FFF2-40B4-BE49-F238E27FC236}">
                <a16:creationId xmlns:a16="http://schemas.microsoft.com/office/drawing/2014/main" id="{998F50C1-A66C-451D-8957-64A23C3C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21" y="38036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המכבי הצעיר – ויקיפדיה">
            <a:extLst>
              <a:ext uri="{FF2B5EF4-FFF2-40B4-BE49-F238E27FC236}">
                <a16:creationId xmlns:a16="http://schemas.microsoft.com/office/drawing/2014/main" id="{F0FA1E1D-68B2-40EE-8D71-A0B6E7C98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8121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מכבי שירותי בריאות – ויקיפדיה">
            <a:extLst>
              <a:ext uri="{FF2B5EF4-FFF2-40B4-BE49-F238E27FC236}">
                <a16:creationId xmlns:a16="http://schemas.microsoft.com/office/drawing/2014/main" id="{69A8027A-7FA9-4C3E-B7A1-2D116260F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מכבי שירותי בריאות – ויקיפדיה">
            <a:extLst>
              <a:ext uri="{FF2B5EF4-FFF2-40B4-BE49-F238E27FC236}">
                <a16:creationId xmlns:a16="http://schemas.microsoft.com/office/drawing/2014/main" id="{FAA5FDD2-0C7E-4BF9-B2B9-1CE2F9770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89837" y="288448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מכבי שירותי בריאות - Home | Facebook">
            <a:extLst>
              <a:ext uri="{FF2B5EF4-FFF2-40B4-BE49-F238E27FC236}">
                <a16:creationId xmlns:a16="http://schemas.microsoft.com/office/drawing/2014/main" id="{A7036B97-D910-421E-BD59-74F3C2BA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58" y="21177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ome - Maccabi World Union">
            <a:extLst>
              <a:ext uri="{FF2B5EF4-FFF2-40B4-BE49-F238E27FC236}">
                <a16:creationId xmlns:a16="http://schemas.microsoft.com/office/drawing/2014/main" id="{323DEEAE-6B26-4978-9910-D1960AB2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56" y="38711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Maccabee Lager Beer All Malt, 6 Ct (k) - Sarah&amp;#39;s Tent - Kosher Grocery  Delivery in Aventura, Florida">
            <a:extLst>
              <a:ext uri="{FF2B5EF4-FFF2-40B4-BE49-F238E27FC236}">
                <a16:creationId xmlns:a16="http://schemas.microsoft.com/office/drawing/2014/main" id="{8F751CAE-0A56-494E-9F3A-6A5075AB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01" y="17049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BBYO - Temple Israel">
            <a:extLst>
              <a:ext uri="{FF2B5EF4-FFF2-40B4-BE49-F238E27FC236}">
                <a16:creationId xmlns:a16="http://schemas.microsoft.com/office/drawing/2014/main" id="{EC1C888A-A88E-443B-98FD-053CAB0B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55" y="4942679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3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3768-AE06-4123-8254-7DBD52A0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0" y="336645"/>
            <a:ext cx="10515600" cy="1325563"/>
          </a:xfrm>
        </p:spPr>
        <p:txBody>
          <a:bodyPr/>
          <a:lstStyle/>
          <a:p>
            <a:r>
              <a:rPr lang="en-US" dirty="0"/>
              <a:t>Al </a:t>
            </a:r>
            <a:r>
              <a:rPr lang="en-US" dirty="0" err="1"/>
              <a:t>Hanisim</a:t>
            </a:r>
            <a:r>
              <a:rPr lang="en-US" dirty="0"/>
              <a:t> prayer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987C-3DDC-447E-A5F0-22A3BD57D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059" y="4994977"/>
            <a:ext cx="5834743" cy="192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"הנרות הללו אנו מדליקים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על הנסים והנפלאות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שבימים ההם ובזמן הזה,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נסים ונפלאות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שנעשו בידי אנוש-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הנס של הלב האמיץ,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הפלא של רוח האדם,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זו אשר גברה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על צבאות ממלכות גדולות,</a:t>
            </a:r>
            <a:br>
              <a:rPr lang="he-IL" sz="1200" dirty="0"/>
            </a:b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האדירה דלים, חיזקה מועטים</a:t>
            </a:r>
            <a:br>
              <a:rPr lang="he-IL" sz="1200" dirty="0"/>
            </a:br>
            <a:r>
              <a:rPr lang="he-IL" sz="1200" b="0" i="0" dirty="0" err="1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ותתן</a:t>
            </a:r>
            <a:r>
              <a:rPr lang="he-IL" sz="12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להם ניצחון".</a:t>
            </a:r>
            <a:endParaRPr lang="en-US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D17E3C-5864-4F08-A73A-A3A45F5FA279}"/>
              </a:ext>
            </a:extLst>
          </p:cNvPr>
          <p:cNvSpPr txBox="1">
            <a:spLocks/>
          </p:cNvSpPr>
          <p:nvPr/>
        </p:nvSpPr>
        <p:spPr>
          <a:xfrm>
            <a:off x="1127077" y="1662208"/>
            <a:ext cx="3764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DE7A92-66D5-43F1-B362-CD1B2E565AEE}"/>
              </a:ext>
            </a:extLst>
          </p:cNvPr>
          <p:cNvSpPr txBox="1">
            <a:spLocks/>
          </p:cNvSpPr>
          <p:nvPr/>
        </p:nvSpPr>
        <p:spPr>
          <a:xfrm>
            <a:off x="477673" y="1488718"/>
            <a:ext cx="4183038" cy="523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4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"מָסַרְתָ </a:t>
            </a:r>
            <a:r>
              <a:rPr lang="he-IL" sz="2400" b="0" i="0" dirty="0" err="1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גִבּוֹרִים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בְּיַד </a:t>
            </a:r>
            <a:r>
              <a:rPr lang="he-IL" sz="2400" b="1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חַלָּשִׁים</a:t>
            </a:r>
            <a:r>
              <a:rPr lang="he-IL" sz="24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וְרַבִּים בְּיַד מְעַטִּים,</a:t>
            </a:r>
            <a:br>
              <a:rPr lang="he-IL" sz="2400" dirty="0"/>
            </a:br>
            <a:r>
              <a:rPr lang="he-IL" sz="2400" b="0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וּטְמֵאִים בְּיַד טְהוֹרִים וּרְשָׁעִים בְּיַד צַדִּיקִים"</a:t>
            </a:r>
            <a:endParaRPr lang="en-US" sz="2400" b="0" i="0" dirty="0">
              <a:solidFill>
                <a:srgbClr val="202122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l">
              <a:buNone/>
            </a:pP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masarta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giborim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b’yad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khalashim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v’rabim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b’yad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m’atim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u’tmei’im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b’yad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t’horim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u’r’sha’im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b’yad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 </a:t>
            </a:r>
            <a:r>
              <a:rPr lang="en-US" sz="2200" b="0" i="1" dirty="0" err="1">
                <a:solidFill>
                  <a:srgbClr val="1D2936"/>
                </a:solidFill>
                <a:effectLst/>
                <a:latin typeface="chaparral-pro"/>
              </a:rPr>
              <a:t>tzadikim</a:t>
            </a:r>
            <a: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  <a:t> .</a:t>
            </a:r>
            <a:br>
              <a:rPr lang="en-US" sz="2200" b="0" i="1" dirty="0">
                <a:solidFill>
                  <a:srgbClr val="1D2936"/>
                </a:solidFill>
                <a:effectLst/>
                <a:latin typeface="chaparral-pro"/>
              </a:rPr>
            </a:br>
            <a:r>
              <a:rPr lang="en-US" b="0" i="0" dirty="0">
                <a:solidFill>
                  <a:srgbClr val="1D2936"/>
                </a:solidFill>
                <a:effectLst/>
                <a:latin typeface="chaparral-pro"/>
              </a:rPr>
              <a:t>You delivered strong into the hands of the weak, the many into the hands of the few, the corrupt into the hands of the pure in heart.</a:t>
            </a:r>
            <a:br>
              <a:rPr lang="en-US" b="0" i="0" dirty="0">
                <a:solidFill>
                  <a:srgbClr val="1D2936"/>
                </a:solidFill>
                <a:effectLst/>
                <a:latin typeface="chaparral-pro"/>
              </a:rPr>
            </a:b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2EA57D-4F88-4710-9645-0CCCEB7F22D3}"/>
              </a:ext>
            </a:extLst>
          </p:cNvPr>
          <p:cNvSpPr txBox="1">
            <a:spLocks/>
          </p:cNvSpPr>
          <p:nvPr/>
        </p:nvSpPr>
        <p:spPr>
          <a:xfrm>
            <a:off x="5968434" y="62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prayer sung in 1930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 err="1"/>
              <a:t>Aharon</a:t>
            </a:r>
            <a:r>
              <a:rPr lang="en-US" dirty="0"/>
              <a:t> Ze’ev in Haifa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C82FA-D7DE-4983-A9D5-641BA7A5948E}"/>
              </a:ext>
            </a:extLst>
          </p:cNvPr>
          <p:cNvSpPr txBox="1"/>
          <p:nvPr/>
        </p:nvSpPr>
        <p:spPr>
          <a:xfrm>
            <a:off x="8559380" y="1517102"/>
            <a:ext cx="3495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D2936"/>
                </a:solidFill>
                <a:latin typeface="chaparral-pro"/>
              </a:rPr>
              <a:t>"These candles we light for the miracles and wonders of those days and at that time,</a:t>
            </a:r>
            <a:br>
              <a:rPr lang="en-US" sz="2000" dirty="0">
                <a:solidFill>
                  <a:srgbClr val="1D2936"/>
                </a:solidFill>
                <a:latin typeface="chaparral-pro"/>
              </a:rPr>
            </a:br>
            <a:r>
              <a:rPr lang="en-US" sz="2000" dirty="0">
                <a:solidFill>
                  <a:srgbClr val="1D2936"/>
                </a:solidFill>
                <a:latin typeface="chaparral-pro"/>
              </a:rPr>
              <a:t> </a:t>
            </a:r>
            <a:r>
              <a:rPr lang="en-US" sz="2000" b="1" dirty="0">
                <a:solidFill>
                  <a:srgbClr val="1D2936"/>
                </a:solidFill>
                <a:latin typeface="chaparral-pro"/>
              </a:rPr>
              <a:t>miracles and wonders done by man - the miracle of the brave heart, the wonder of the human spirit,</a:t>
            </a:r>
            <a:r>
              <a:rPr lang="en-US" sz="2000" dirty="0">
                <a:solidFill>
                  <a:srgbClr val="1D2936"/>
                </a:solidFill>
                <a:latin typeface="chaparral-pro"/>
              </a:rPr>
              <a:t> the one who overcame the armies of great kingdoms, the mighty poor, strengthened few and gave them victory."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5A06F64-71F5-45CF-AD3B-BEB8E2508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785" y="1385721"/>
            <a:ext cx="2964595" cy="4355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R="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CAN RETELL?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can tell of the heroic deeds of Israel?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can count them?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 in every generation a hero arises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save the people.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Listen!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those days at this time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Maccabee saved and redeemed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in our days the whole people Israel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unite, arise, and save.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Aft>
                <a:spcPts val="10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5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6827-A395-45E5-A218-F72B9C32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2467428"/>
            <a:ext cx="8538028" cy="1325563"/>
          </a:xfrm>
        </p:spPr>
        <p:txBody>
          <a:bodyPr>
            <a:normAutofit fontScale="90000"/>
          </a:bodyPr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"מדינת ישראל היא נס ופלא. הקמנו תעשייה מתקדמת, ייסדנו חקלאות מפוארת וחדשנית, שכל העולם נושא אליה עיניים.</a:t>
            </a:r>
            <a:b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"The State of Israel is a miracle and a wonder. We have established an advanced industry, we have established a glorious and innovative agriculture, to which the whole world is looking.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6596A63-22D2-4A49-864D-33A930B3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0" y="365125"/>
            <a:ext cx="23812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0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SRAEL MUSIC HISTORY  Seu Tsiuna Ness Vadegl  שאו ציונה נס ודגל">
            <a:hlinkClick r:id="" action="ppaction://media"/>
            <a:extLst>
              <a:ext uri="{FF2B5EF4-FFF2-40B4-BE49-F238E27FC236}">
                <a16:creationId xmlns:a16="http://schemas.microsoft.com/office/drawing/2014/main" id="{331FF39E-289E-49D4-821D-41AC1A2F95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36661" y="4833535"/>
            <a:ext cx="3221378" cy="1820079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964EE-1990-4523-9848-BA587758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366929"/>
            <a:ext cx="3996475" cy="53766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3600" dirty="0"/>
              <a:t>שְׂאוּ צִיּוֹנָה נֵס וָדֶגֶל</a:t>
            </a:r>
            <a:br>
              <a:rPr lang="he-IL" sz="3600" dirty="0"/>
            </a:br>
            <a:r>
              <a:rPr lang="he-IL" sz="3600" dirty="0"/>
              <a:t>דֶּגֶל מַחֲנֵה יְהוּדָה</a:t>
            </a:r>
            <a:br>
              <a:rPr lang="he-IL" sz="3600" dirty="0"/>
            </a:br>
            <a:r>
              <a:rPr lang="he-IL" sz="3600" dirty="0"/>
              <a:t>מִי בָּרֶכֶב מִי בָּרֶגֶל</a:t>
            </a:r>
            <a:br>
              <a:rPr lang="he-IL" sz="3600" dirty="0"/>
            </a:br>
            <a:r>
              <a:rPr lang="he-IL" sz="3600" dirty="0" err="1"/>
              <a:t>נֵעָש</a:t>
            </a:r>
            <a:r>
              <a:rPr lang="he-IL" sz="3600" dirty="0"/>
              <a:t>ׂ נָא לַאֲגֻדָּה.</a:t>
            </a:r>
          </a:p>
          <a:p>
            <a:pPr marL="0" indent="0">
              <a:buNone/>
            </a:pPr>
            <a:r>
              <a:rPr lang="en-US" sz="3600" dirty="0"/>
              <a:t>Take the flag to Zion</a:t>
            </a:r>
          </a:p>
          <a:p>
            <a:pPr marL="0" indent="0">
              <a:buNone/>
            </a:pPr>
            <a:r>
              <a:rPr lang="en-US" sz="3600" dirty="0"/>
              <a:t>The flag of Yehuda’s camp</a:t>
            </a:r>
          </a:p>
          <a:p>
            <a:pPr marL="0" indent="0">
              <a:buNone/>
            </a:pPr>
            <a:r>
              <a:rPr lang="en-US" sz="3600" dirty="0"/>
              <a:t>In chariots or by foot </a:t>
            </a:r>
          </a:p>
          <a:p>
            <a:pPr marL="0" indent="0">
              <a:buNone/>
            </a:pPr>
            <a:r>
              <a:rPr lang="en-US" sz="3600" dirty="0"/>
              <a:t>We will create a community </a:t>
            </a:r>
          </a:p>
        </p:txBody>
      </p:sp>
      <p:pic>
        <p:nvPicPr>
          <p:cNvPr id="3074" name="Picture 2" descr="שאו ציונה נס ודגל - גיוס תרומות חברתי | JGive">
            <a:extLst>
              <a:ext uri="{FF2B5EF4-FFF2-40B4-BE49-F238E27FC236}">
                <a16:creationId xmlns:a16="http://schemas.microsoft.com/office/drawing/2014/main" id="{D4A6E31D-18C4-46D0-B1FD-A5955EC7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119" y="204386"/>
            <a:ext cx="3551350" cy="52350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30A6E0-A5C7-4000-BFC8-42142B17070B}"/>
              </a:ext>
            </a:extLst>
          </p:cNvPr>
          <p:cNvSpPr txBox="1"/>
          <p:nvPr/>
        </p:nvSpPr>
        <p:spPr>
          <a:xfrm>
            <a:off x="7492621" y="573206"/>
            <a:ext cx="45992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 </a:t>
            </a:r>
            <a:r>
              <a:rPr lang="he-IL" sz="24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ו שְׂאוּ-נֵס צִיּוֹנָה, </a:t>
            </a:r>
            <a:r>
              <a:rPr lang="he-IL" sz="24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הָעִיזו</a:t>
            </a:r>
            <a:r>
              <a:rPr lang="he-IL" sz="24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ּ אַל-תַּעֲמֹדוּ</a:t>
            </a:r>
            <a:endParaRPr lang="en-US" sz="24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Amasis MT Pro Black" panose="02040A04050005020304" pitchFamily="18" charset="0"/>
              <a:cs typeface="Guttman Hatzvi" panose="02010401010101010101" pitchFamily="2" charset="-79"/>
            </a:endParaRPr>
          </a:p>
          <a:p>
            <a:r>
              <a:rPr lang="he-IL" sz="2400" i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 "עֲשֵׂה לְךָ שָׂרָף וְשִׂים אֹתוֹ עַל נֵס, וְהָיָה כָּל הַנָּשׁוּךְ וְרָאָה אֹתוֹ וָחָי" (במדבר </a:t>
            </a:r>
            <a:r>
              <a:rPr lang="he-IL" sz="2400" i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כא</a:t>
            </a:r>
            <a:r>
              <a:rPr lang="he-IL" sz="2400" i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, ח).</a:t>
            </a:r>
            <a:endParaRPr lang="en-US" sz="20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Amasis MT Pro Black" panose="02040A04050005020304" pitchFamily="18" charset="0"/>
              <a:cs typeface="Guttman Hatzvi" panose="02010401010101010101" pitchFamily="2" charset="-79"/>
            </a:endParaRPr>
          </a:p>
          <a:p>
            <a:r>
              <a:rPr lang="he-IL" sz="2400" i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"</a:t>
            </a:r>
            <a:r>
              <a:rPr lang="he-IL" sz="2400" i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נָתַתָּה</a:t>
            </a:r>
            <a:r>
              <a:rPr lang="he-IL" sz="2400" i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2400" i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לִּירֵאֶיך</a:t>
            </a:r>
            <a:r>
              <a:rPr lang="he-IL" sz="2400" i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ָ נֵּס לְהִתְנוֹסֵס" (ס, ו),</a:t>
            </a:r>
            <a:endParaRPr lang="en-US" sz="2400" i="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Amasis MT Pro Black" panose="02040A04050005020304" pitchFamily="18" charset="0"/>
              <a:cs typeface="Guttman Hatzvi" panose="02010401010101010101" pitchFamily="2" charset="-79"/>
            </a:endParaRPr>
          </a:p>
          <a:p>
            <a:r>
              <a:rPr lang="he-IL" sz="2400" i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"הָיָה מִפְרָשֵׂךְ לִהְיוֹת לָךְ לְנֵס"</a:t>
            </a:r>
            <a:endParaRPr lang="en-US" sz="24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Amasis MT Pro Black" panose="02040A04050005020304" pitchFamily="18" charset="0"/>
              <a:cs typeface="Guttman Hatzvi" panose="02010401010101010101" pitchFamily="2" charset="-79"/>
            </a:endParaRPr>
          </a:p>
          <a:p>
            <a:endParaRPr lang="en-US" sz="1400" dirty="0">
              <a:ln w="0"/>
              <a:solidFill>
                <a:schemeClr val="accent4">
                  <a:lumMod val="60000"/>
                  <a:lumOff val="40000"/>
                </a:schemeClr>
              </a:solidFill>
              <a:latin typeface="Amasis MT Pro Black" panose="02040A04050005020304" pitchFamily="18" charset="0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05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4102-DDB1-468B-A27C-65FA7FCC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English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A43B-CCBF-4E4B-80C0-ABDB47F4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7"/>
            <a:ext cx="5699078" cy="4585364"/>
          </a:xfrm>
        </p:spPr>
        <p:txBody>
          <a:bodyPr>
            <a:normAutofit lnSpcReduction="10000"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en-US" sz="28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an effect or extraordinary event in the physical world that surpasses all known human or natural powers and is ascribed to a supernatural cause.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28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such an effect or event manifesting or considered as a work of God.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28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 wonder; marvel.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en-US" sz="2800" b="0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 wonderful or surpassing example of some quality: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8C3453-4109-47E9-A4D4-A010F13F66C1}"/>
              </a:ext>
            </a:extLst>
          </p:cNvPr>
          <p:cNvSpPr txBox="1">
            <a:spLocks/>
          </p:cNvSpPr>
          <p:nvPr/>
        </p:nvSpPr>
        <p:spPr>
          <a:xfrm>
            <a:off x="5959523" y="244794"/>
            <a:ext cx="64929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Hebrew (Hebrew academy)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03EAE-FA08-4A01-BEB6-B7C3BF21A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0" t="10926" r="22089" b="37424"/>
          <a:stretch/>
        </p:blipFill>
        <p:spPr>
          <a:xfrm>
            <a:off x="6020630" y="1690687"/>
            <a:ext cx="5333170" cy="30974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21E41-EFE6-4D79-975C-BC76F497CDF9}"/>
              </a:ext>
            </a:extLst>
          </p:cNvPr>
          <p:cNvSpPr txBox="1">
            <a:spLocks/>
          </p:cNvSpPr>
          <p:nvPr/>
        </p:nvSpPr>
        <p:spPr>
          <a:xfrm>
            <a:off x="152400" y="1843087"/>
            <a:ext cx="5699078" cy="458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30F589-2862-4C52-9EEA-8639C4046570}"/>
              </a:ext>
            </a:extLst>
          </p:cNvPr>
          <p:cNvSpPr txBox="1">
            <a:spLocks/>
          </p:cNvSpPr>
          <p:nvPr/>
        </p:nvSpPr>
        <p:spPr>
          <a:xfrm>
            <a:off x="6096000" y="4805742"/>
            <a:ext cx="6334836" cy="458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2800" b="0" i="0">
                <a:effectLst/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an act of wonder attributed to a power above nature </a:t>
            </a:r>
          </a:p>
          <a:p>
            <a:r>
              <a:rPr lang="en-US" dirty="0"/>
              <a:t> Flag- especially a signature sign for an army\sports unit </a:t>
            </a:r>
          </a:p>
        </p:txBody>
      </p:sp>
    </p:spTree>
    <p:extLst>
      <p:ext uri="{BB962C8B-B14F-4D97-AF65-F5344CB8AC3E}">
        <p14:creationId xmlns:p14="http://schemas.microsoft.com/office/powerpoint/2010/main" val="324491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7640-D298-4BD5-B70A-7332504E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773" y="392421"/>
            <a:ext cx="1292443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“AL HANISIM VEAL HANIFLAOT” </a:t>
            </a:r>
            <a:r>
              <a:rPr lang="he-IL" sz="3600" dirty="0"/>
              <a:t>"על הניסים ועל הנפלאות"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6552-47CC-4F3B-B8C1-FC71EB17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045" y="1566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masis MT Pro Black" panose="02040A04050005020304" pitchFamily="18" charset="0"/>
              </a:rPr>
              <a:t>Miracles in Jewish History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D097E-D697-4CEE-A187-241B79FDBD69}"/>
              </a:ext>
            </a:extLst>
          </p:cNvPr>
          <p:cNvSpPr txBox="1"/>
          <p:nvPr/>
        </p:nvSpPr>
        <p:spPr>
          <a:xfrm>
            <a:off x="641445" y="3057099"/>
            <a:ext cx="335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latin typeface="Amasis MT Pro Black" panose="02040A04050005020304" pitchFamily="18" charset="0"/>
              </a:rPr>
              <a:t>על הניסים </a:t>
            </a:r>
            <a:br>
              <a:rPr lang="en-US" sz="2400" dirty="0">
                <a:latin typeface="Amasis MT Pro Black" panose="02040A04050005020304" pitchFamily="18" charset="0"/>
              </a:rPr>
            </a:br>
            <a:r>
              <a:rPr lang="he-IL" sz="2400" dirty="0">
                <a:latin typeface="Amasis MT Pro Black" panose="02040A04050005020304" pitchFamily="18" charset="0"/>
              </a:rPr>
              <a:t>ועל הנפלאות </a:t>
            </a:r>
            <a:br>
              <a:rPr lang="en-US" sz="2400" dirty="0">
                <a:latin typeface="Amasis MT Pro Black" panose="02040A04050005020304" pitchFamily="18" charset="0"/>
              </a:rPr>
            </a:br>
            <a:r>
              <a:rPr lang="he-IL" sz="2400" dirty="0">
                <a:latin typeface="Amasis MT Pro Black" panose="02040A04050005020304" pitchFamily="18" charset="0"/>
              </a:rPr>
              <a:t>אשר חוללו המכבים</a:t>
            </a:r>
            <a:endParaRPr lang="en-US" sz="2400" dirty="0">
              <a:latin typeface="Amasis MT Pro Black" panose="02040A040500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77BEF-9F91-4A13-95D0-71BD1955191B}"/>
              </a:ext>
            </a:extLst>
          </p:cNvPr>
          <p:cNvSpPr txBox="1"/>
          <p:nvPr/>
        </p:nvSpPr>
        <p:spPr>
          <a:xfrm>
            <a:off x="3575145" y="3149431"/>
            <a:ext cx="3894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sz="2000" dirty="0"/>
              <a:t>Al </a:t>
            </a:r>
            <a:r>
              <a:rPr lang="en-US" sz="2000" dirty="0" err="1"/>
              <a:t>hanisi'im</a:t>
            </a:r>
            <a:br>
              <a:rPr lang="en-US" sz="2000" dirty="0"/>
            </a:br>
            <a:r>
              <a:rPr lang="en-US" sz="2000" dirty="0" err="1"/>
              <a:t>Ve'al</a:t>
            </a:r>
            <a:r>
              <a:rPr lang="en-US" sz="2000" dirty="0"/>
              <a:t> </a:t>
            </a:r>
            <a:r>
              <a:rPr lang="en-US" sz="2000" dirty="0" err="1"/>
              <a:t>hanifla'o</a:t>
            </a:r>
            <a:r>
              <a:rPr lang="en-US" sz="2000" dirty="0"/>
              <a:t>-ot</a:t>
            </a:r>
            <a:br>
              <a:rPr lang="en-US" sz="2000" dirty="0"/>
            </a:br>
            <a:r>
              <a:rPr lang="en-US" sz="2000" dirty="0"/>
              <a:t>Asher </a:t>
            </a:r>
            <a:r>
              <a:rPr lang="en-US" sz="2000" dirty="0" err="1"/>
              <a:t>cholelu</a:t>
            </a:r>
            <a:r>
              <a:rPr lang="en-US" sz="2000" dirty="0"/>
              <a:t> </a:t>
            </a:r>
            <a:r>
              <a:rPr lang="en-US" sz="2000" dirty="0" err="1"/>
              <a:t>haMaccabim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B81B-9B7C-4329-9908-3FBD8A21B99B}"/>
              </a:ext>
            </a:extLst>
          </p:cNvPr>
          <p:cNvSpPr txBox="1"/>
          <p:nvPr/>
        </p:nvSpPr>
        <p:spPr>
          <a:xfrm>
            <a:off x="8193207" y="3168808"/>
            <a:ext cx="2900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About the miracles</a:t>
            </a:r>
            <a:br>
              <a:rPr lang="en-US" dirty="0">
                <a:latin typeface="Amasis MT Pro Black" panose="02040A04050005020304" pitchFamily="18" charset="0"/>
              </a:rPr>
            </a:br>
            <a:r>
              <a:rPr lang="en-US" dirty="0">
                <a:latin typeface="Amasis MT Pro Black" panose="02040A04050005020304" pitchFamily="18" charset="0"/>
              </a:rPr>
              <a:t>and wonders that the </a:t>
            </a:r>
            <a:r>
              <a:rPr lang="en-US" dirty="0" err="1">
                <a:latin typeface="Amasis MT Pro Black" panose="02040A04050005020304" pitchFamily="18" charset="0"/>
              </a:rPr>
              <a:t>macabbis</a:t>
            </a:r>
            <a:r>
              <a:rPr lang="en-US" dirty="0">
                <a:latin typeface="Amasis MT Pro Black" panose="02040A04050005020304" pitchFamily="18" charset="0"/>
              </a:rPr>
              <a:t> have done </a:t>
            </a:r>
          </a:p>
        </p:txBody>
      </p:sp>
    </p:spTree>
    <p:extLst>
      <p:ext uri="{BB962C8B-B14F-4D97-AF65-F5344CB8AC3E}">
        <p14:creationId xmlns:p14="http://schemas.microsoft.com/office/powerpoint/2010/main" val="185506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B751-3BB9-4DA3-A2AB-906286D0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5\14\1948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D9B8-A3B9-49A4-9D4E-C3C4E57F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65" y="1511727"/>
            <a:ext cx="6913098" cy="4351338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he-IL" sz="1800" b="0" i="0" dirty="0">
                <a:solidFill>
                  <a:srgbClr val="2D2D2D"/>
                </a:solidFill>
                <a:effectLst/>
                <a:latin typeface="Open Sans Hebrew"/>
              </a:rPr>
              <a:t>"ממקור מוסמך נודע כי מדינות ערב החליטו סופית להתקיף יחד </a:t>
            </a:r>
            <a:r>
              <a:rPr lang="he-IL" sz="1800" b="0" i="0" dirty="0" err="1">
                <a:solidFill>
                  <a:srgbClr val="2D2D2D"/>
                </a:solidFill>
                <a:effectLst/>
                <a:latin typeface="Open Sans Hebrew"/>
              </a:rPr>
              <a:t>ובבת־אחת</a:t>
            </a:r>
            <a:r>
              <a:rPr lang="he-IL" sz="1800" b="0" i="0" dirty="0">
                <a:solidFill>
                  <a:srgbClr val="2D2D2D"/>
                </a:solidFill>
                <a:effectLst/>
                <a:latin typeface="Open Sans Hebrew"/>
              </a:rPr>
              <a:t> ב–15 במאי", נאמר במברק שקיבל יועצו של </a:t>
            </a:r>
            <a:r>
              <a:rPr lang="he-IL" sz="1800" b="0" i="0" dirty="0" err="1">
                <a:solidFill>
                  <a:srgbClr val="2D2D2D"/>
                </a:solidFill>
                <a:effectLst/>
                <a:latin typeface="Open Sans Hebrew"/>
              </a:rPr>
              <a:t>בן־גוריון</a:t>
            </a:r>
            <a:r>
              <a:rPr lang="he-IL" sz="1800" b="0" i="0" dirty="0">
                <a:solidFill>
                  <a:srgbClr val="2D2D2D"/>
                </a:solidFill>
                <a:effectLst/>
                <a:latin typeface="Open Sans Hebrew"/>
              </a:rPr>
              <a:t> זמן קצר לאחר תחילת הדיונים, "הן החליטו לעשות זאת גם אם הדבר כרוך בריזיקו של כישלון. סומכים על היעדר נשק כבד ואווירייה עברית. תל אביב תותקף מיד מן האוויר".</a:t>
            </a:r>
            <a:br>
              <a:rPr lang="en-US" dirty="0">
                <a:solidFill>
                  <a:srgbClr val="2D2D2D"/>
                </a:solidFill>
                <a:latin typeface="Open Sans Hebrew"/>
              </a:rPr>
            </a:br>
            <a:r>
              <a:rPr lang="en-US" dirty="0">
                <a:solidFill>
                  <a:srgbClr val="2D2D2D"/>
                </a:solidFill>
                <a:latin typeface="Open Sans Hebrew"/>
              </a:rPr>
              <a:t>"It was learned from an authorized source that the Arab states had finally decided to attack together and at once on May 15," said a telegram received by Ben-Gurion's adviser shortly after the talks began. ". Tel Aviv will be attacked immediately from the air."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AA2583-2378-480F-879E-22D51E23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99" y="18682"/>
            <a:ext cx="4972901" cy="62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5FD1E87-1055-4EEF-A4EB-7D3F2FB92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8" r="85625"/>
          <a:stretch/>
        </p:blipFill>
        <p:spPr bwMode="auto">
          <a:xfrm>
            <a:off x="7317574" y="18681"/>
            <a:ext cx="789196" cy="3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BED397-183B-44E2-B262-F4CE7E5A9CCB}"/>
              </a:ext>
            </a:extLst>
          </p:cNvPr>
          <p:cNvSpPr/>
          <p:nvPr/>
        </p:nvSpPr>
        <p:spPr>
          <a:xfrm>
            <a:off x="7423784" y="2037131"/>
            <a:ext cx="576775" cy="28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6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49DB1-3313-496F-8474-EEF8AF0D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/>
              <a:t>"</a:t>
            </a:r>
            <a:r>
              <a:rPr lang="en-US" dirty="0"/>
              <a:t>The American consul told us – “do not declare the state, you have no chance, what can you do? 600,000 Jews against 2 million Arabs inside and 6 million Arabs outside .. You have no chance </a:t>
            </a:r>
            <a:br>
              <a:rPr lang="en-US" dirty="0"/>
            </a:br>
            <a:r>
              <a:rPr lang="en-US" dirty="0"/>
              <a:t>You will all be slaughtered in half a day and I can not see it, I am returning to America.”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“count how many warriors we have and how many they have, what is our chance to win?”  Yigal </a:t>
            </a:r>
            <a:r>
              <a:rPr lang="en-US" dirty="0" err="1"/>
              <a:t>Yadin</a:t>
            </a:r>
            <a:r>
              <a:rPr lang="en-US" dirty="0"/>
              <a:t>, the future chief of staff, returned and said ‘at best 50%. Maybe 50%. The national committee said they are giving up. It is too great a risk.”</a:t>
            </a:r>
            <a:r>
              <a:rPr lang="en-US" sz="1900" dirty="0"/>
              <a:t>\ memories of Rabbi </a:t>
            </a:r>
            <a:r>
              <a:rPr lang="en-US" sz="1900" dirty="0" err="1"/>
              <a:t>Mimon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BBBAC-B210-4D6E-9257-6ED2E5550CCA}"/>
              </a:ext>
            </a:extLst>
          </p:cNvPr>
          <p:cNvSpPr txBox="1"/>
          <p:nvPr/>
        </p:nvSpPr>
        <p:spPr>
          <a:xfrm>
            <a:off x="179981" y="1105468"/>
            <a:ext cx="4148919" cy="397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Sages prefer existing countries over dreamy countries. "Sages are not trying to establish new states in this extreme heat, in a country full of local Arabs and surrounded by Arab countries that see them as foreign foreigners.“ </a:t>
            </a:r>
            <a:r>
              <a:rPr lang="en-US" sz="1600" dirty="0"/>
              <a:t>\ from the book </a:t>
            </a:r>
            <a:r>
              <a:rPr lang="en-US" sz="1600" dirty="0" err="1"/>
              <a:t>Tashach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9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title="בן גוריון - הכרזת עצמאות מדינת ישראל">
            <a:hlinkClick r:id="" action="ppaction://media"/>
            <a:extLst>
              <a:ext uri="{FF2B5EF4-FFF2-40B4-BE49-F238E27FC236}">
                <a16:creationId xmlns:a16="http://schemas.microsoft.com/office/drawing/2014/main" id="{13E3BCAD-A9C0-4FDA-AB75-B9639C7BBD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4633" y="1289713"/>
            <a:ext cx="5431809" cy="4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AD32-2462-48D2-8905-A6A31867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136B-D36E-4FD4-8B17-69B18DF4E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שער &quot;הארץ&quot; מבוקר הכרזת העצמאות">
            <a:extLst>
              <a:ext uri="{FF2B5EF4-FFF2-40B4-BE49-F238E27FC236}">
                <a16:creationId xmlns:a16="http://schemas.microsoft.com/office/drawing/2014/main" id="{896C9E1A-E477-49DB-B00D-76A8102C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1219200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6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3C5E-B0EE-4BA2-81ED-83ACE077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7\20\1949</a:t>
            </a:r>
          </a:p>
        </p:txBody>
      </p:sp>
      <p:pic>
        <p:nvPicPr>
          <p:cNvPr id="7170" name="Picture 2" descr="מלחמת העצמאות - היסטוריה לילדים History for children - Omny.fm">
            <a:extLst>
              <a:ext uri="{FF2B5EF4-FFF2-40B4-BE49-F238E27FC236}">
                <a16:creationId xmlns:a16="http://schemas.microsoft.com/office/drawing/2014/main" id="{1608261E-1091-46CB-95A4-9FDF2D1E3B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0" y="478302"/>
            <a:ext cx="5698661" cy="569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9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</TotalTime>
  <Words>1002</Words>
  <Application>Microsoft Office PowerPoint</Application>
  <PresentationFormat>Widescreen</PresentationFormat>
  <Paragraphs>44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Aharoni</vt:lpstr>
      <vt:lpstr>Amasis MT Pro Black</vt:lpstr>
      <vt:lpstr>Arial</vt:lpstr>
      <vt:lpstr>Arial</vt:lpstr>
      <vt:lpstr>Assistant</vt:lpstr>
      <vt:lpstr>Calibri</vt:lpstr>
      <vt:lpstr>Calibri Light</vt:lpstr>
      <vt:lpstr>chaparral-pro</vt:lpstr>
      <vt:lpstr>Courier New</vt:lpstr>
      <vt:lpstr>David</vt:lpstr>
      <vt:lpstr>Georgia Pro Black</vt:lpstr>
      <vt:lpstr>Guttman Hatzvi</vt:lpstr>
      <vt:lpstr>Open Sans Hebrew</vt:lpstr>
      <vt:lpstr>Times New Roman</vt:lpstr>
      <vt:lpstr>Office Theme</vt:lpstr>
      <vt:lpstr>PowerPoint Presentation</vt:lpstr>
      <vt:lpstr>PowerPoint Presentation</vt:lpstr>
      <vt:lpstr>English </vt:lpstr>
      <vt:lpstr>“AL HANISIM VEAL HANIFLAOT” "על הניסים ועל הנפלאות" </vt:lpstr>
      <vt:lpstr>5\14\1948</vt:lpstr>
      <vt:lpstr>PowerPoint Presentation</vt:lpstr>
      <vt:lpstr>PowerPoint Presentation</vt:lpstr>
      <vt:lpstr>PowerPoint Presentation</vt:lpstr>
      <vt:lpstr>7\20\1949</vt:lpstr>
      <vt:lpstr>Independence war – was it a miracle? </vt:lpstr>
      <vt:lpstr>עיצוב דמות חדשה זו לחג לא היה מקרה, אלא פרי ביטוי לתהליך החדש באומתנו. Designing this new figure for the holiday was not a coincidence, but a result of the new process in our nation.</vt:lpstr>
      <vt:lpstr>Al Hanisim prayer </vt:lpstr>
      <vt:lpstr>"מדינת ישראל היא נס ופלא. הקמנו תעשייה מתקדמת, ייסדנו חקלאות מפוארת וחדשנית, שכל העולם נושא אליה עיניים. "The State of Israel is a miracle and a wonder. We have established an advanced industry, we have established a glorious and innovative agriculture, to which the whole world is looking.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 Hod</dc:creator>
  <cp:lastModifiedBy>Mala Hod</cp:lastModifiedBy>
  <cp:revision>1</cp:revision>
  <dcterms:created xsi:type="dcterms:W3CDTF">2021-11-24T01:49:25Z</dcterms:created>
  <dcterms:modified xsi:type="dcterms:W3CDTF">2021-11-24T20:28:07Z</dcterms:modified>
</cp:coreProperties>
</file>