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96" r:id="rId5"/>
    <p:sldId id="259" r:id="rId6"/>
    <p:sldId id="265" r:id="rId7"/>
    <p:sldId id="291" r:id="rId8"/>
    <p:sldId id="290" r:id="rId9"/>
    <p:sldId id="260" r:id="rId10"/>
    <p:sldId id="266" r:id="rId11"/>
    <p:sldId id="287" r:id="rId12"/>
    <p:sldId id="261" r:id="rId13"/>
    <p:sldId id="262" r:id="rId14"/>
    <p:sldId id="264" r:id="rId15"/>
    <p:sldId id="267" r:id="rId16"/>
    <p:sldId id="292" r:id="rId17"/>
    <p:sldId id="293" r:id="rId18"/>
    <p:sldId id="277" r:id="rId19"/>
    <p:sldId id="294" r:id="rId20"/>
    <p:sldId id="270" r:id="rId21"/>
    <p:sldId id="297" r:id="rId22"/>
    <p:sldId id="295" r:id="rId23"/>
    <p:sldId id="271" r:id="rId24"/>
  </p:sldIdLst>
  <p:sldSz cx="9144000" cy="6858000" type="screen4x3"/>
  <p:notesSz cx="6858000" cy="9144000"/>
  <p:embeddedFontLst>
    <p:embeddedFont>
      <p:font typeface="Bahnschrift SemiBold" panose="020B0502040204020203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David" panose="020E0502060401010101" pitchFamily="34" charset="-79"/>
      <p:regular r:id="rId35"/>
      <p:bold r:id="rId36"/>
    </p:embeddedFont>
    <p:embeddedFont>
      <p:font typeface="Overlock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95B8"/>
    <a:srgbClr val="2A6382"/>
    <a:srgbClr val="97E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67D97-14C4-4B67-A32B-AF2785A4833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CE345BE-37E4-4316-AB25-D806B7C9B944}">
      <dgm:prSet phldrT="[Text]" custT="1"/>
      <dgm:spPr/>
      <dgm:t>
        <a:bodyPr/>
        <a:lstStyle/>
        <a:p>
          <a:r>
            <a:rPr lang="en-US" sz="1500" dirty="0"/>
            <a:t>20</a:t>
          </a:r>
          <a:r>
            <a:rPr lang="en-US" sz="1500" baseline="30000" dirty="0"/>
            <a:t>th</a:t>
          </a:r>
          <a:r>
            <a:rPr lang="en-US" sz="1500" dirty="0"/>
            <a:t>  Knesset</a:t>
          </a:r>
        </a:p>
        <a:p>
          <a:r>
            <a:rPr lang="en-US" sz="1500" dirty="0"/>
            <a:t>dissolved December 2018</a:t>
          </a:r>
        </a:p>
      </dgm:t>
    </dgm:pt>
    <dgm:pt modelId="{3E600BE8-8F71-4A7E-B584-7E2BFD8AAA25}" type="parTrans" cxnId="{5783B854-C9DE-4110-880C-502A32BD0418}">
      <dgm:prSet/>
      <dgm:spPr/>
      <dgm:t>
        <a:bodyPr/>
        <a:lstStyle/>
        <a:p>
          <a:endParaRPr lang="en-US"/>
        </a:p>
      </dgm:t>
    </dgm:pt>
    <dgm:pt modelId="{C2E904C8-A43A-4487-B75C-8C1DBF208F30}" type="sibTrans" cxnId="{5783B854-C9DE-4110-880C-502A32BD0418}">
      <dgm:prSet custT="1"/>
      <dgm:spPr/>
      <dgm:t>
        <a:bodyPr/>
        <a:lstStyle/>
        <a:p>
          <a:endParaRPr lang="en-US" sz="1000"/>
        </a:p>
      </dgm:t>
    </dgm:pt>
    <dgm:pt modelId="{5043FA12-F59C-44FE-B07A-9353EB92379F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500" dirty="0"/>
            <a:t>April 2019 election for 21</a:t>
          </a:r>
          <a:r>
            <a:rPr lang="en-US" sz="1500" baseline="30000" dirty="0"/>
            <a:t>st</a:t>
          </a:r>
          <a:r>
            <a:rPr lang="en-US" sz="1500" dirty="0"/>
            <a:t> Knesset</a:t>
          </a:r>
        </a:p>
      </dgm:t>
    </dgm:pt>
    <dgm:pt modelId="{8891A4B7-8225-4569-A0FF-6438A3F49E59}" type="parTrans" cxnId="{A0ED0FC8-5CC5-43E3-A18E-32C1903AE216}">
      <dgm:prSet/>
      <dgm:spPr/>
      <dgm:t>
        <a:bodyPr/>
        <a:lstStyle/>
        <a:p>
          <a:endParaRPr lang="en-US"/>
        </a:p>
      </dgm:t>
    </dgm:pt>
    <dgm:pt modelId="{F23C8A14-0EAC-4D96-9BAF-DAA8A7727C36}" type="sibTrans" cxnId="{A0ED0FC8-5CC5-43E3-A18E-32C1903AE216}">
      <dgm:prSet custT="1"/>
      <dgm:spPr/>
      <dgm:t>
        <a:bodyPr/>
        <a:lstStyle/>
        <a:p>
          <a:endParaRPr lang="en-US" sz="1000"/>
        </a:p>
      </dgm:t>
    </dgm:pt>
    <dgm:pt modelId="{D3E47818-72B0-4042-A172-E186E5662532}">
      <dgm:prSet phldrT="[Text]" custT="1"/>
      <dgm:spPr>
        <a:solidFill>
          <a:srgbClr val="2A6382"/>
        </a:solidFill>
      </dgm:spPr>
      <dgm:t>
        <a:bodyPr/>
        <a:lstStyle/>
        <a:p>
          <a:r>
            <a:rPr lang="en-US" sz="1500" dirty="0"/>
            <a:t>21</a:t>
          </a:r>
          <a:r>
            <a:rPr lang="en-US" sz="1500" baseline="30000" dirty="0"/>
            <a:t>st</a:t>
          </a:r>
          <a:r>
            <a:rPr lang="en-US" sz="1500" dirty="0"/>
            <a:t>  Knesset</a:t>
          </a:r>
        </a:p>
        <a:p>
          <a:r>
            <a:rPr lang="en-US" sz="1500" dirty="0"/>
            <a:t>dissolved May 2019</a:t>
          </a:r>
        </a:p>
      </dgm:t>
    </dgm:pt>
    <dgm:pt modelId="{8B84CBDD-173B-4B57-9F80-5E26616A57B2}" type="parTrans" cxnId="{5C9D71DD-2B90-4E94-AA97-6DDEFD53EB0C}">
      <dgm:prSet/>
      <dgm:spPr/>
      <dgm:t>
        <a:bodyPr/>
        <a:lstStyle/>
        <a:p>
          <a:endParaRPr lang="en-US"/>
        </a:p>
      </dgm:t>
    </dgm:pt>
    <dgm:pt modelId="{79DF32A0-01D6-44F4-A2EC-0B5514BEEF18}" type="sibTrans" cxnId="{5C9D71DD-2B90-4E94-AA97-6DDEFD53EB0C}">
      <dgm:prSet custT="1"/>
      <dgm:spPr/>
      <dgm:t>
        <a:bodyPr/>
        <a:lstStyle/>
        <a:p>
          <a:endParaRPr lang="en-US" sz="1000"/>
        </a:p>
      </dgm:t>
    </dgm:pt>
    <dgm:pt modelId="{C9E62BA9-5A76-46D9-8C30-5CC09064F260}">
      <dgm:prSet custT="1"/>
      <dgm:spPr>
        <a:solidFill>
          <a:srgbClr val="4695B8"/>
        </a:solidFill>
      </dgm:spPr>
      <dgm:t>
        <a:bodyPr/>
        <a:lstStyle/>
        <a:p>
          <a:r>
            <a:rPr lang="en-US" sz="1500" dirty="0"/>
            <a:t>September 2019 election for 22</a:t>
          </a:r>
          <a:r>
            <a:rPr lang="en-US" sz="1500" baseline="30000" dirty="0"/>
            <a:t>nd</a:t>
          </a:r>
          <a:r>
            <a:rPr lang="en-US" sz="1500" dirty="0"/>
            <a:t> Knesset</a:t>
          </a:r>
        </a:p>
      </dgm:t>
    </dgm:pt>
    <dgm:pt modelId="{3C71410A-6CE2-4564-9A35-93C7854FA349}" type="parTrans" cxnId="{BB25C571-C363-4968-9819-1D725B43E260}">
      <dgm:prSet/>
      <dgm:spPr/>
      <dgm:t>
        <a:bodyPr/>
        <a:lstStyle/>
        <a:p>
          <a:endParaRPr lang="en-US"/>
        </a:p>
      </dgm:t>
    </dgm:pt>
    <dgm:pt modelId="{BDE69335-8FCE-4C68-9570-B0C63273C25F}" type="sibTrans" cxnId="{BB25C571-C363-4968-9819-1D725B43E260}">
      <dgm:prSet custT="1"/>
      <dgm:spPr/>
      <dgm:t>
        <a:bodyPr/>
        <a:lstStyle/>
        <a:p>
          <a:endParaRPr lang="en-US" sz="1000"/>
        </a:p>
      </dgm:t>
    </dgm:pt>
    <dgm:pt modelId="{249A0472-92A5-453C-9920-687BEA23087E}">
      <dgm:prSet custT="1"/>
      <dgm:spPr/>
      <dgm:t>
        <a:bodyPr/>
        <a:lstStyle/>
        <a:p>
          <a:r>
            <a:rPr lang="en-US" sz="1500" dirty="0"/>
            <a:t>22</a:t>
          </a:r>
          <a:r>
            <a:rPr lang="en-US" sz="1500" baseline="30000" dirty="0"/>
            <a:t>nd</a:t>
          </a:r>
          <a:r>
            <a:rPr lang="en-US" sz="1500" dirty="0"/>
            <a:t> Knesset dissolved December 2019</a:t>
          </a:r>
        </a:p>
      </dgm:t>
    </dgm:pt>
    <dgm:pt modelId="{EAD02024-4728-408E-AFC8-CCFF11402A50}" type="parTrans" cxnId="{4AE51622-379E-409F-8498-2A813228E0E2}">
      <dgm:prSet/>
      <dgm:spPr/>
      <dgm:t>
        <a:bodyPr/>
        <a:lstStyle/>
        <a:p>
          <a:endParaRPr lang="en-US"/>
        </a:p>
      </dgm:t>
    </dgm:pt>
    <dgm:pt modelId="{73B00E72-1707-47D8-B390-A4F5C51E6AD2}" type="sibTrans" cxnId="{4AE51622-379E-409F-8498-2A813228E0E2}">
      <dgm:prSet custT="1"/>
      <dgm:spPr/>
      <dgm:t>
        <a:bodyPr/>
        <a:lstStyle/>
        <a:p>
          <a:endParaRPr lang="en-US" sz="1000"/>
        </a:p>
      </dgm:t>
    </dgm:pt>
    <dgm:pt modelId="{4E9A2130-FB89-4DB4-805B-938C7D5BE4F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500" dirty="0"/>
            <a:t>March 2020 election for 23</a:t>
          </a:r>
          <a:r>
            <a:rPr lang="en-US" sz="1500" baseline="30000" dirty="0"/>
            <a:t>rd</a:t>
          </a:r>
          <a:r>
            <a:rPr lang="en-US" sz="1500" dirty="0"/>
            <a:t> Knesset</a:t>
          </a:r>
        </a:p>
      </dgm:t>
    </dgm:pt>
    <dgm:pt modelId="{4C3E514D-2804-400B-BA10-9E471A341EAE}" type="parTrans" cxnId="{B1BCC82C-2BDF-40F9-98C9-5FE27C8B0E9A}">
      <dgm:prSet/>
      <dgm:spPr/>
      <dgm:t>
        <a:bodyPr/>
        <a:lstStyle/>
        <a:p>
          <a:endParaRPr lang="en-US"/>
        </a:p>
      </dgm:t>
    </dgm:pt>
    <dgm:pt modelId="{8C3EDA09-9307-4394-AA1D-77B95CEBE8F6}" type="sibTrans" cxnId="{B1BCC82C-2BDF-40F9-98C9-5FE27C8B0E9A}">
      <dgm:prSet custT="1"/>
      <dgm:spPr/>
      <dgm:t>
        <a:bodyPr/>
        <a:lstStyle/>
        <a:p>
          <a:endParaRPr lang="en-US" sz="1000"/>
        </a:p>
      </dgm:t>
    </dgm:pt>
    <dgm:pt modelId="{40EAACE2-2C73-4960-8118-81C5CFC246BF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1500" dirty="0"/>
            <a:t>23</a:t>
          </a:r>
          <a:r>
            <a:rPr lang="en-US" sz="1500" baseline="30000" dirty="0"/>
            <a:t>rd</a:t>
          </a:r>
          <a:r>
            <a:rPr lang="en-US" sz="1500" dirty="0"/>
            <a:t> Knesset dissolved December 2020</a:t>
          </a:r>
        </a:p>
      </dgm:t>
    </dgm:pt>
    <dgm:pt modelId="{8C25789C-E647-4308-8189-BDCF7602BCAB}" type="parTrans" cxnId="{513F6F30-B26F-4DEB-B8EB-D1EE7D65E646}">
      <dgm:prSet/>
      <dgm:spPr/>
      <dgm:t>
        <a:bodyPr/>
        <a:lstStyle/>
        <a:p>
          <a:endParaRPr lang="en-US"/>
        </a:p>
      </dgm:t>
    </dgm:pt>
    <dgm:pt modelId="{DD6E0245-764B-4B87-98C4-CEC10B697717}" type="sibTrans" cxnId="{513F6F30-B26F-4DEB-B8EB-D1EE7D65E646}">
      <dgm:prSet custT="1"/>
      <dgm:spPr/>
      <dgm:t>
        <a:bodyPr/>
        <a:lstStyle/>
        <a:p>
          <a:endParaRPr lang="en-US" sz="1000"/>
        </a:p>
      </dgm:t>
    </dgm:pt>
    <dgm:pt modelId="{6C7BFAEE-B83B-4FB3-8FCF-477BFE367681}">
      <dgm:prSet custT="1"/>
      <dgm:spPr/>
      <dgm:t>
        <a:bodyPr/>
        <a:lstStyle/>
        <a:p>
          <a:r>
            <a:rPr lang="en-US" sz="1500" dirty="0"/>
            <a:t>March 2020 election for 24</a:t>
          </a:r>
          <a:r>
            <a:rPr lang="en-US" sz="1500" baseline="30000" dirty="0"/>
            <a:t>th</a:t>
          </a:r>
          <a:r>
            <a:rPr lang="en-US" sz="1500" dirty="0"/>
            <a:t> Knesset</a:t>
          </a:r>
        </a:p>
      </dgm:t>
    </dgm:pt>
    <dgm:pt modelId="{65D1E3DE-7F7C-4992-82CB-339740E5B0AD}" type="parTrans" cxnId="{79181FA3-7C8E-4437-87A6-E0C38D22891C}">
      <dgm:prSet/>
      <dgm:spPr/>
      <dgm:t>
        <a:bodyPr/>
        <a:lstStyle/>
        <a:p>
          <a:endParaRPr lang="en-US"/>
        </a:p>
      </dgm:t>
    </dgm:pt>
    <dgm:pt modelId="{594F5AAA-5ED4-4769-9070-D07A36EC001A}" type="sibTrans" cxnId="{79181FA3-7C8E-4437-87A6-E0C38D22891C}">
      <dgm:prSet/>
      <dgm:spPr/>
      <dgm:t>
        <a:bodyPr/>
        <a:lstStyle/>
        <a:p>
          <a:endParaRPr lang="en-US"/>
        </a:p>
      </dgm:t>
    </dgm:pt>
    <dgm:pt modelId="{CDB9B3D6-D5B7-4102-B493-0605BB186ACA}" type="pres">
      <dgm:prSet presAssocID="{9B167D97-14C4-4B67-A32B-AF2785A4833F}" presName="Name0" presStyleCnt="0">
        <dgm:presLayoutVars>
          <dgm:dir/>
          <dgm:resizeHandles val="exact"/>
        </dgm:presLayoutVars>
      </dgm:prSet>
      <dgm:spPr/>
    </dgm:pt>
    <dgm:pt modelId="{3986DE9D-0CBE-4B11-B4D5-7227C847A9FF}" type="pres">
      <dgm:prSet presAssocID="{0CE345BE-37E4-4316-AB25-D806B7C9B944}" presName="node" presStyleLbl="node1" presStyleIdx="0" presStyleCnt="8" custScaleX="2000000" custScaleY="99838" custLinFactX="135216" custLinFactY="-100000" custLinFactNeighborX="200000" custLinFactNeighborY="-110938">
        <dgm:presLayoutVars>
          <dgm:bulletEnabled val="1"/>
        </dgm:presLayoutVars>
      </dgm:prSet>
      <dgm:spPr/>
    </dgm:pt>
    <dgm:pt modelId="{CE1F0BC6-4D9B-4C5A-B513-9255D5CB0E3E}" type="pres">
      <dgm:prSet presAssocID="{C2E904C8-A43A-4487-B75C-8C1DBF208F30}" presName="sibTrans" presStyleLbl="sibTrans2D1" presStyleIdx="0" presStyleCnt="7"/>
      <dgm:spPr/>
    </dgm:pt>
    <dgm:pt modelId="{26BEC130-BA66-45CB-8169-8ED28AF112AA}" type="pres">
      <dgm:prSet presAssocID="{C2E904C8-A43A-4487-B75C-8C1DBF208F30}" presName="connectorText" presStyleLbl="sibTrans2D1" presStyleIdx="0" presStyleCnt="7"/>
      <dgm:spPr/>
    </dgm:pt>
    <dgm:pt modelId="{36228948-BA53-48FE-82B1-91DFF7AA2241}" type="pres">
      <dgm:prSet presAssocID="{5043FA12-F59C-44FE-B07A-9353EB92379F}" presName="node" presStyleLbl="node1" presStyleIdx="1" presStyleCnt="8" custScaleX="2000000" custLinFactX="455234" custLinFactY="-100000" custLinFactNeighborX="500000" custLinFactNeighborY="-112419">
        <dgm:presLayoutVars>
          <dgm:bulletEnabled val="1"/>
        </dgm:presLayoutVars>
      </dgm:prSet>
      <dgm:spPr/>
    </dgm:pt>
    <dgm:pt modelId="{92CDDD45-BF55-4FBE-80D2-91B011C56B81}" type="pres">
      <dgm:prSet presAssocID="{F23C8A14-0EAC-4D96-9BAF-DAA8A7727C36}" presName="sibTrans" presStyleLbl="sibTrans2D1" presStyleIdx="1" presStyleCnt="7"/>
      <dgm:spPr/>
    </dgm:pt>
    <dgm:pt modelId="{6E9B27E4-34A6-4E5A-A5C1-96F65E5753ED}" type="pres">
      <dgm:prSet presAssocID="{F23C8A14-0EAC-4D96-9BAF-DAA8A7727C36}" presName="connectorText" presStyleLbl="sibTrans2D1" presStyleIdx="1" presStyleCnt="7"/>
      <dgm:spPr/>
    </dgm:pt>
    <dgm:pt modelId="{0B40757E-FF6B-49B3-A5C9-D58529EEACD1}" type="pres">
      <dgm:prSet presAssocID="{D3E47818-72B0-4042-A172-E186E5662532}" presName="node" presStyleLbl="node1" presStyleIdx="2" presStyleCnt="8" custScaleX="2000000" custLinFactX="-20664" custLinFactNeighborX="-100000" custLinFactNeighborY="-69150">
        <dgm:presLayoutVars>
          <dgm:bulletEnabled val="1"/>
        </dgm:presLayoutVars>
      </dgm:prSet>
      <dgm:spPr/>
    </dgm:pt>
    <dgm:pt modelId="{1CD94149-766A-4C62-BA3A-5C036BD0F1D0}" type="pres">
      <dgm:prSet presAssocID="{79DF32A0-01D6-44F4-A2EC-0B5514BEEF18}" presName="sibTrans" presStyleLbl="sibTrans2D1" presStyleIdx="2" presStyleCnt="7"/>
      <dgm:spPr/>
    </dgm:pt>
    <dgm:pt modelId="{21099409-BE2D-4D11-AC5A-3FDA5BE8E0BC}" type="pres">
      <dgm:prSet presAssocID="{79DF32A0-01D6-44F4-A2EC-0B5514BEEF18}" presName="connectorText" presStyleLbl="sibTrans2D1" presStyleIdx="2" presStyleCnt="7"/>
      <dgm:spPr/>
    </dgm:pt>
    <dgm:pt modelId="{8A43ABA1-4B66-4EA6-82D7-2458C7ED7F9D}" type="pres">
      <dgm:prSet presAssocID="{C9E62BA9-5A76-46D9-8C30-5CC09064F260}" presName="node" presStyleLbl="node1" presStyleIdx="3" presStyleCnt="8" custScaleX="2000000" custLinFactX="251078" custLinFactNeighborX="300000" custLinFactNeighborY="-64212">
        <dgm:presLayoutVars>
          <dgm:bulletEnabled val="1"/>
        </dgm:presLayoutVars>
      </dgm:prSet>
      <dgm:spPr/>
    </dgm:pt>
    <dgm:pt modelId="{48974AFE-E745-4A4B-AE0F-070FB7686A7C}" type="pres">
      <dgm:prSet presAssocID="{BDE69335-8FCE-4C68-9570-B0C63273C25F}" presName="sibTrans" presStyleLbl="sibTrans2D1" presStyleIdx="3" presStyleCnt="7"/>
      <dgm:spPr/>
    </dgm:pt>
    <dgm:pt modelId="{B3E3C160-44E7-419A-81A7-22A82361EAD1}" type="pres">
      <dgm:prSet presAssocID="{BDE69335-8FCE-4C68-9570-B0C63273C25F}" presName="connectorText" presStyleLbl="sibTrans2D1" presStyleIdx="3" presStyleCnt="7"/>
      <dgm:spPr/>
    </dgm:pt>
    <dgm:pt modelId="{97D0E042-4A6F-4DE1-A86D-8F0D7827D44F}" type="pres">
      <dgm:prSet presAssocID="{249A0472-92A5-453C-9920-687BEA23087E}" presName="node" presStyleLbl="node1" presStyleIdx="4" presStyleCnt="8" custScaleX="2000000" custLinFactX="-219313" custLinFactNeighborX="-300000" custLinFactNeighborY="64148">
        <dgm:presLayoutVars>
          <dgm:bulletEnabled val="1"/>
        </dgm:presLayoutVars>
      </dgm:prSet>
      <dgm:spPr/>
    </dgm:pt>
    <dgm:pt modelId="{A17F59FC-D5AA-4E98-96BF-2912FFE9C3F6}" type="pres">
      <dgm:prSet presAssocID="{73B00E72-1707-47D8-B390-A4F5C51E6AD2}" presName="sibTrans" presStyleLbl="sibTrans2D1" presStyleIdx="4" presStyleCnt="7"/>
      <dgm:spPr/>
    </dgm:pt>
    <dgm:pt modelId="{EBECD807-B8CD-4DC6-BC59-AECC90FB7D25}" type="pres">
      <dgm:prSet presAssocID="{73B00E72-1707-47D8-B390-A4F5C51E6AD2}" presName="connectorText" presStyleLbl="sibTrans2D1" presStyleIdx="4" presStyleCnt="7"/>
      <dgm:spPr/>
    </dgm:pt>
    <dgm:pt modelId="{150993B8-E070-440D-A3AA-BD36BE8D2D32}" type="pres">
      <dgm:prSet presAssocID="{4E9A2130-FB89-4DB4-805B-938C7D5BE4FE}" presName="node" presStyleLbl="node1" presStyleIdx="5" presStyleCnt="8" custScaleX="2000000" custLinFactX="49578" custLinFactNeighborX="100000" custLinFactNeighborY="68589">
        <dgm:presLayoutVars>
          <dgm:bulletEnabled val="1"/>
        </dgm:presLayoutVars>
      </dgm:prSet>
      <dgm:spPr/>
    </dgm:pt>
    <dgm:pt modelId="{B3FC82C3-BDA3-420B-86AC-118FC6A1399A}" type="pres">
      <dgm:prSet presAssocID="{8C3EDA09-9307-4394-AA1D-77B95CEBE8F6}" presName="sibTrans" presStyleLbl="sibTrans2D1" presStyleIdx="5" presStyleCnt="7"/>
      <dgm:spPr/>
    </dgm:pt>
    <dgm:pt modelId="{53DFED98-2ED8-4DE4-8A77-C3AAC6CBD59A}" type="pres">
      <dgm:prSet presAssocID="{8C3EDA09-9307-4394-AA1D-77B95CEBE8F6}" presName="connectorText" presStyleLbl="sibTrans2D1" presStyleIdx="5" presStyleCnt="7"/>
      <dgm:spPr/>
    </dgm:pt>
    <dgm:pt modelId="{8DD73B87-D5A8-4491-B73D-414DE42FDE59}" type="pres">
      <dgm:prSet presAssocID="{40EAACE2-2C73-4960-8118-81C5CFC246BF}" presName="node" presStyleLbl="node1" presStyleIdx="6" presStyleCnt="8" custScaleX="2000000" custLinFactX="-420711" custLinFactY="100000" custLinFactNeighborX="-500000" custLinFactNeighborY="107429">
        <dgm:presLayoutVars>
          <dgm:bulletEnabled val="1"/>
        </dgm:presLayoutVars>
      </dgm:prSet>
      <dgm:spPr/>
    </dgm:pt>
    <dgm:pt modelId="{0A49C775-ED01-4860-B96F-1739C57F4050}" type="pres">
      <dgm:prSet presAssocID="{DD6E0245-764B-4B87-98C4-CEC10B697717}" presName="sibTrans" presStyleLbl="sibTrans2D1" presStyleIdx="6" presStyleCnt="7"/>
      <dgm:spPr/>
    </dgm:pt>
    <dgm:pt modelId="{547E8790-9207-4742-95BB-25FACC281C9D}" type="pres">
      <dgm:prSet presAssocID="{DD6E0245-764B-4B87-98C4-CEC10B697717}" presName="connectorText" presStyleLbl="sibTrans2D1" presStyleIdx="6" presStyleCnt="7"/>
      <dgm:spPr/>
    </dgm:pt>
    <dgm:pt modelId="{ABF80C04-0C33-417A-9C27-6B08882B62ED}" type="pres">
      <dgm:prSet presAssocID="{6C7BFAEE-B83B-4FB3-8FCF-477BFE367681}" presName="node" presStyleLbl="node1" presStyleIdx="7" presStyleCnt="8" custScaleX="2000000" custLinFactX="-110338" custLinFactY="100000" custLinFactNeighborX="-200000" custLinFactNeighborY="115659">
        <dgm:presLayoutVars>
          <dgm:bulletEnabled val="1"/>
        </dgm:presLayoutVars>
      </dgm:prSet>
      <dgm:spPr/>
    </dgm:pt>
  </dgm:ptLst>
  <dgm:cxnLst>
    <dgm:cxn modelId="{CB95B417-FAFB-4274-8D6A-1EB6591405FC}" type="presOf" srcId="{DD6E0245-764B-4B87-98C4-CEC10B697717}" destId="{0A49C775-ED01-4860-B96F-1739C57F4050}" srcOrd="0" destOrd="0" presId="urn:microsoft.com/office/officeart/2005/8/layout/process1"/>
    <dgm:cxn modelId="{4AE51622-379E-409F-8498-2A813228E0E2}" srcId="{9B167D97-14C4-4B67-A32B-AF2785A4833F}" destId="{249A0472-92A5-453C-9920-687BEA23087E}" srcOrd="4" destOrd="0" parTransId="{EAD02024-4728-408E-AFC8-CCFF11402A50}" sibTransId="{73B00E72-1707-47D8-B390-A4F5C51E6AD2}"/>
    <dgm:cxn modelId="{B1BCC82C-2BDF-40F9-98C9-5FE27C8B0E9A}" srcId="{9B167D97-14C4-4B67-A32B-AF2785A4833F}" destId="{4E9A2130-FB89-4DB4-805B-938C7D5BE4FE}" srcOrd="5" destOrd="0" parTransId="{4C3E514D-2804-400B-BA10-9E471A341EAE}" sibTransId="{8C3EDA09-9307-4394-AA1D-77B95CEBE8F6}"/>
    <dgm:cxn modelId="{513F6F30-B26F-4DEB-B8EB-D1EE7D65E646}" srcId="{9B167D97-14C4-4B67-A32B-AF2785A4833F}" destId="{40EAACE2-2C73-4960-8118-81C5CFC246BF}" srcOrd="6" destOrd="0" parTransId="{8C25789C-E647-4308-8189-BDCF7602BCAB}" sibTransId="{DD6E0245-764B-4B87-98C4-CEC10B697717}"/>
    <dgm:cxn modelId="{9088103E-B7CF-4B10-918C-41849C9CDBB4}" type="presOf" srcId="{79DF32A0-01D6-44F4-A2EC-0B5514BEEF18}" destId="{21099409-BE2D-4D11-AC5A-3FDA5BE8E0BC}" srcOrd="1" destOrd="0" presId="urn:microsoft.com/office/officeart/2005/8/layout/process1"/>
    <dgm:cxn modelId="{C9681B5C-9774-4D76-80CE-3565F83D149A}" type="presOf" srcId="{4E9A2130-FB89-4DB4-805B-938C7D5BE4FE}" destId="{150993B8-E070-440D-A3AA-BD36BE8D2D32}" srcOrd="0" destOrd="0" presId="urn:microsoft.com/office/officeart/2005/8/layout/process1"/>
    <dgm:cxn modelId="{4AC89442-F742-4032-B506-83E9DF5F9ED1}" type="presOf" srcId="{40EAACE2-2C73-4960-8118-81C5CFC246BF}" destId="{8DD73B87-D5A8-4491-B73D-414DE42FDE59}" srcOrd="0" destOrd="0" presId="urn:microsoft.com/office/officeart/2005/8/layout/process1"/>
    <dgm:cxn modelId="{A5377966-7F6F-417C-A20D-7E2AE6324C0D}" type="presOf" srcId="{F23C8A14-0EAC-4D96-9BAF-DAA8A7727C36}" destId="{92CDDD45-BF55-4FBE-80D2-91B011C56B81}" srcOrd="0" destOrd="0" presId="urn:microsoft.com/office/officeart/2005/8/layout/process1"/>
    <dgm:cxn modelId="{2B9B6D6A-795C-4BD7-A423-CF2D54610280}" type="presOf" srcId="{D3E47818-72B0-4042-A172-E186E5662532}" destId="{0B40757E-FF6B-49B3-A5C9-D58529EEACD1}" srcOrd="0" destOrd="0" presId="urn:microsoft.com/office/officeart/2005/8/layout/process1"/>
    <dgm:cxn modelId="{BB25C571-C363-4968-9819-1D725B43E260}" srcId="{9B167D97-14C4-4B67-A32B-AF2785A4833F}" destId="{C9E62BA9-5A76-46D9-8C30-5CC09064F260}" srcOrd="3" destOrd="0" parTransId="{3C71410A-6CE2-4564-9A35-93C7854FA349}" sibTransId="{BDE69335-8FCE-4C68-9570-B0C63273C25F}"/>
    <dgm:cxn modelId="{ECFE9254-621A-4118-884B-19B9AF432C94}" type="presOf" srcId="{249A0472-92A5-453C-9920-687BEA23087E}" destId="{97D0E042-4A6F-4DE1-A86D-8F0D7827D44F}" srcOrd="0" destOrd="0" presId="urn:microsoft.com/office/officeart/2005/8/layout/process1"/>
    <dgm:cxn modelId="{5783B854-C9DE-4110-880C-502A32BD0418}" srcId="{9B167D97-14C4-4B67-A32B-AF2785A4833F}" destId="{0CE345BE-37E4-4316-AB25-D806B7C9B944}" srcOrd="0" destOrd="0" parTransId="{3E600BE8-8F71-4A7E-B584-7E2BFD8AAA25}" sibTransId="{C2E904C8-A43A-4487-B75C-8C1DBF208F30}"/>
    <dgm:cxn modelId="{30AF5B55-B2F0-4C02-913D-D6B2B7C9B86A}" type="presOf" srcId="{BDE69335-8FCE-4C68-9570-B0C63273C25F}" destId="{B3E3C160-44E7-419A-81A7-22A82361EAD1}" srcOrd="1" destOrd="0" presId="urn:microsoft.com/office/officeart/2005/8/layout/process1"/>
    <dgm:cxn modelId="{96601156-A195-46C2-A6CC-253570AE3D51}" type="presOf" srcId="{DD6E0245-764B-4B87-98C4-CEC10B697717}" destId="{547E8790-9207-4742-95BB-25FACC281C9D}" srcOrd="1" destOrd="0" presId="urn:microsoft.com/office/officeart/2005/8/layout/process1"/>
    <dgm:cxn modelId="{4535687F-FFAE-4AA9-A5BE-A790D6DFC9F5}" type="presOf" srcId="{8C3EDA09-9307-4394-AA1D-77B95CEBE8F6}" destId="{53DFED98-2ED8-4DE4-8A77-C3AAC6CBD59A}" srcOrd="1" destOrd="0" presId="urn:microsoft.com/office/officeart/2005/8/layout/process1"/>
    <dgm:cxn modelId="{87767683-A28A-4E55-912C-5ADB38CA8206}" type="presOf" srcId="{9B167D97-14C4-4B67-A32B-AF2785A4833F}" destId="{CDB9B3D6-D5B7-4102-B493-0605BB186ACA}" srcOrd="0" destOrd="0" presId="urn:microsoft.com/office/officeart/2005/8/layout/process1"/>
    <dgm:cxn modelId="{7C079C86-29E4-4B52-AA29-E54D60C3526F}" type="presOf" srcId="{0CE345BE-37E4-4316-AB25-D806B7C9B944}" destId="{3986DE9D-0CBE-4B11-B4D5-7227C847A9FF}" srcOrd="0" destOrd="0" presId="urn:microsoft.com/office/officeart/2005/8/layout/process1"/>
    <dgm:cxn modelId="{70548F8E-32E3-4B4E-B20B-29118350FAE7}" type="presOf" srcId="{F23C8A14-0EAC-4D96-9BAF-DAA8A7727C36}" destId="{6E9B27E4-34A6-4E5A-A5C1-96F65E5753ED}" srcOrd="1" destOrd="0" presId="urn:microsoft.com/office/officeart/2005/8/layout/process1"/>
    <dgm:cxn modelId="{9AA94B8F-BF8D-4E9E-8F30-5746D250F6E3}" type="presOf" srcId="{79DF32A0-01D6-44F4-A2EC-0B5514BEEF18}" destId="{1CD94149-766A-4C62-BA3A-5C036BD0F1D0}" srcOrd="0" destOrd="0" presId="urn:microsoft.com/office/officeart/2005/8/layout/process1"/>
    <dgm:cxn modelId="{591EAF92-DA33-4222-9418-1D19E9C7962A}" type="presOf" srcId="{C2E904C8-A43A-4487-B75C-8C1DBF208F30}" destId="{CE1F0BC6-4D9B-4C5A-B513-9255D5CB0E3E}" srcOrd="0" destOrd="0" presId="urn:microsoft.com/office/officeart/2005/8/layout/process1"/>
    <dgm:cxn modelId="{2C9F9996-DC43-4F9D-A228-D40D1D0352CE}" type="presOf" srcId="{BDE69335-8FCE-4C68-9570-B0C63273C25F}" destId="{48974AFE-E745-4A4B-AE0F-070FB7686A7C}" srcOrd="0" destOrd="0" presId="urn:microsoft.com/office/officeart/2005/8/layout/process1"/>
    <dgm:cxn modelId="{161DA79F-16A2-4690-8367-0674DB87E208}" type="presOf" srcId="{73B00E72-1707-47D8-B390-A4F5C51E6AD2}" destId="{EBECD807-B8CD-4DC6-BC59-AECC90FB7D25}" srcOrd="1" destOrd="0" presId="urn:microsoft.com/office/officeart/2005/8/layout/process1"/>
    <dgm:cxn modelId="{79181FA3-7C8E-4437-87A6-E0C38D22891C}" srcId="{9B167D97-14C4-4B67-A32B-AF2785A4833F}" destId="{6C7BFAEE-B83B-4FB3-8FCF-477BFE367681}" srcOrd="7" destOrd="0" parTransId="{65D1E3DE-7F7C-4992-82CB-339740E5B0AD}" sibTransId="{594F5AAA-5ED4-4769-9070-D07A36EC001A}"/>
    <dgm:cxn modelId="{460505A8-C864-41FD-A6AA-DFFD1DEFD219}" type="presOf" srcId="{C2E904C8-A43A-4487-B75C-8C1DBF208F30}" destId="{26BEC130-BA66-45CB-8169-8ED28AF112AA}" srcOrd="1" destOrd="0" presId="urn:microsoft.com/office/officeart/2005/8/layout/process1"/>
    <dgm:cxn modelId="{E86D57AF-9D08-43CD-9253-E087AD21BC35}" type="presOf" srcId="{73B00E72-1707-47D8-B390-A4F5C51E6AD2}" destId="{A17F59FC-D5AA-4E98-96BF-2912FFE9C3F6}" srcOrd="0" destOrd="0" presId="urn:microsoft.com/office/officeart/2005/8/layout/process1"/>
    <dgm:cxn modelId="{A0ED0FC8-5CC5-43E3-A18E-32C1903AE216}" srcId="{9B167D97-14C4-4B67-A32B-AF2785A4833F}" destId="{5043FA12-F59C-44FE-B07A-9353EB92379F}" srcOrd="1" destOrd="0" parTransId="{8891A4B7-8225-4569-A0FF-6438A3F49E59}" sibTransId="{F23C8A14-0EAC-4D96-9BAF-DAA8A7727C36}"/>
    <dgm:cxn modelId="{5DF25DC9-8907-4528-9B1C-15AEB5A7FC93}" type="presOf" srcId="{5043FA12-F59C-44FE-B07A-9353EB92379F}" destId="{36228948-BA53-48FE-82B1-91DFF7AA2241}" srcOrd="0" destOrd="0" presId="urn:microsoft.com/office/officeart/2005/8/layout/process1"/>
    <dgm:cxn modelId="{732E9FD9-CC86-489B-88C7-AD487BFE5A0C}" type="presOf" srcId="{6C7BFAEE-B83B-4FB3-8FCF-477BFE367681}" destId="{ABF80C04-0C33-417A-9C27-6B08882B62ED}" srcOrd="0" destOrd="0" presId="urn:microsoft.com/office/officeart/2005/8/layout/process1"/>
    <dgm:cxn modelId="{5C9D71DD-2B90-4E94-AA97-6DDEFD53EB0C}" srcId="{9B167D97-14C4-4B67-A32B-AF2785A4833F}" destId="{D3E47818-72B0-4042-A172-E186E5662532}" srcOrd="2" destOrd="0" parTransId="{8B84CBDD-173B-4B57-9F80-5E26616A57B2}" sibTransId="{79DF32A0-01D6-44F4-A2EC-0B5514BEEF18}"/>
    <dgm:cxn modelId="{CFE151E7-D25E-4F0F-AC90-D543A8D7661E}" type="presOf" srcId="{C9E62BA9-5A76-46D9-8C30-5CC09064F260}" destId="{8A43ABA1-4B66-4EA6-82D7-2458C7ED7F9D}" srcOrd="0" destOrd="0" presId="urn:microsoft.com/office/officeart/2005/8/layout/process1"/>
    <dgm:cxn modelId="{70AFA6F3-A5EE-43D7-A611-A9C738B6F861}" type="presOf" srcId="{8C3EDA09-9307-4394-AA1D-77B95CEBE8F6}" destId="{B3FC82C3-BDA3-420B-86AC-118FC6A1399A}" srcOrd="0" destOrd="0" presId="urn:microsoft.com/office/officeart/2005/8/layout/process1"/>
    <dgm:cxn modelId="{EC0D911A-59FD-4576-85E8-DD2D4C012E84}" type="presParOf" srcId="{CDB9B3D6-D5B7-4102-B493-0605BB186ACA}" destId="{3986DE9D-0CBE-4B11-B4D5-7227C847A9FF}" srcOrd="0" destOrd="0" presId="urn:microsoft.com/office/officeart/2005/8/layout/process1"/>
    <dgm:cxn modelId="{87CD3A28-5293-41FB-88AE-B4BA0E1B05C1}" type="presParOf" srcId="{CDB9B3D6-D5B7-4102-B493-0605BB186ACA}" destId="{CE1F0BC6-4D9B-4C5A-B513-9255D5CB0E3E}" srcOrd="1" destOrd="0" presId="urn:microsoft.com/office/officeart/2005/8/layout/process1"/>
    <dgm:cxn modelId="{CA58657F-84F4-45A1-B673-CF5B1A4062FA}" type="presParOf" srcId="{CE1F0BC6-4D9B-4C5A-B513-9255D5CB0E3E}" destId="{26BEC130-BA66-45CB-8169-8ED28AF112AA}" srcOrd="0" destOrd="0" presId="urn:microsoft.com/office/officeart/2005/8/layout/process1"/>
    <dgm:cxn modelId="{A446850B-2860-43C6-A763-2130A290C2F5}" type="presParOf" srcId="{CDB9B3D6-D5B7-4102-B493-0605BB186ACA}" destId="{36228948-BA53-48FE-82B1-91DFF7AA2241}" srcOrd="2" destOrd="0" presId="urn:microsoft.com/office/officeart/2005/8/layout/process1"/>
    <dgm:cxn modelId="{1172C2FE-0F48-44D3-A2E2-AFE236C956FA}" type="presParOf" srcId="{CDB9B3D6-D5B7-4102-B493-0605BB186ACA}" destId="{92CDDD45-BF55-4FBE-80D2-91B011C56B81}" srcOrd="3" destOrd="0" presId="urn:microsoft.com/office/officeart/2005/8/layout/process1"/>
    <dgm:cxn modelId="{B7E1EA4A-D93A-4F71-BD58-8CA0B70EF130}" type="presParOf" srcId="{92CDDD45-BF55-4FBE-80D2-91B011C56B81}" destId="{6E9B27E4-34A6-4E5A-A5C1-96F65E5753ED}" srcOrd="0" destOrd="0" presId="urn:microsoft.com/office/officeart/2005/8/layout/process1"/>
    <dgm:cxn modelId="{A850A678-3810-4C80-80DF-EB23D8D980EF}" type="presParOf" srcId="{CDB9B3D6-D5B7-4102-B493-0605BB186ACA}" destId="{0B40757E-FF6B-49B3-A5C9-D58529EEACD1}" srcOrd="4" destOrd="0" presId="urn:microsoft.com/office/officeart/2005/8/layout/process1"/>
    <dgm:cxn modelId="{AAD40D45-F720-4A3A-AA89-AF3C72DD74FF}" type="presParOf" srcId="{CDB9B3D6-D5B7-4102-B493-0605BB186ACA}" destId="{1CD94149-766A-4C62-BA3A-5C036BD0F1D0}" srcOrd="5" destOrd="0" presId="urn:microsoft.com/office/officeart/2005/8/layout/process1"/>
    <dgm:cxn modelId="{E4D86652-EE03-4367-BC05-2FC18530DFAF}" type="presParOf" srcId="{1CD94149-766A-4C62-BA3A-5C036BD0F1D0}" destId="{21099409-BE2D-4D11-AC5A-3FDA5BE8E0BC}" srcOrd="0" destOrd="0" presId="urn:microsoft.com/office/officeart/2005/8/layout/process1"/>
    <dgm:cxn modelId="{AB114EBD-AA75-40A7-88C0-7339494BC94E}" type="presParOf" srcId="{CDB9B3D6-D5B7-4102-B493-0605BB186ACA}" destId="{8A43ABA1-4B66-4EA6-82D7-2458C7ED7F9D}" srcOrd="6" destOrd="0" presId="urn:microsoft.com/office/officeart/2005/8/layout/process1"/>
    <dgm:cxn modelId="{1932DD97-1B42-41F1-844A-985763A7E2FF}" type="presParOf" srcId="{CDB9B3D6-D5B7-4102-B493-0605BB186ACA}" destId="{48974AFE-E745-4A4B-AE0F-070FB7686A7C}" srcOrd="7" destOrd="0" presId="urn:microsoft.com/office/officeart/2005/8/layout/process1"/>
    <dgm:cxn modelId="{927FE57D-F762-4E1B-A904-5D55D343CE58}" type="presParOf" srcId="{48974AFE-E745-4A4B-AE0F-070FB7686A7C}" destId="{B3E3C160-44E7-419A-81A7-22A82361EAD1}" srcOrd="0" destOrd="0" presId="urn:microsoft.com/office/officeart/2005/8/layout/process1"/>
    <dgm:cxn modelId="{9E50A373-6238-49E3-922B-4B5184BCAEEF}" type="presParOf" srcId="{CDB9B3D6-D5B7-4102-B493-0605BB186ACA}" destId="{97D0E042-4A6F-4DE1-A86D-8F0D7827D44F}" srcOrd="8" destOrd="0" presId="urn:microsoft.com/office/officeart/2005/8/layout/process1"/>
    <dgm:cxn modelId="{F86808A6-573B-4D86-AA2B-6C35374C530C}" type="presParOf" srcId="{CDB9B3D6-D5B7-4102-B493-0605BB186ACA}" destId="{A17F59FC-D5AA-4E98-96BF-2912FFE9C3F6}" srcOrd="9" destOrd="0" presId="urn:microsoft.com/office/officeart/2005/8/layout/process1"/>
    <dgm:cxn modelId="{85BC1A7E-0A55-49B9-9448-311DDA778F36}" type="presParOf" srcId="{A17F59FC-D5AA-4E98-96BF-2912FFE9C3F6}" destId="{EBECD807-B8CD-4DC6-BC59-AECC90FB7D25}" srcOrd="0" destOrd="0" presId="urn:microsoft.com/office/officeart/2005/8/layout/process1"/>
    <dgm:cxn modelId="{B9C4CB22-C8D7-49F4-AC36-9AA31E75B32F}" type="presParOf" srcId="{CDB9B3D6-D5B7-4102-B493-0605BB186ACA}" destId="{150993B8-E070-440D-A3AA-BD36BE8D2D32}" srcOrd="10" destOrd="0" presId="urn:microsoft.com/office/officeart/2005/8/layout/process1"/>
    <dgm:cxn modelId="{A15AB83A-B140-47E5-8E7A-2088A27D379B}" type="presParOf" srcId="{CDB9B3D6-D5B7-4102-B493-0605BB186ACA}" destId="{B3FC82C3-BDA3-420B-86AC-118FC6A1399A}" srcOrd="11" destOrd="0" presId="urn:microsoft.com/office/officeart/2005/8/layout/process1"/>
    <dgm:cxn modelId="{58087F7D-049F-4FE2-8ECF-B5965ACED602}" type="presParOf" srcId="{B3FC82C3-BDA3-420B-86AC-118FC6A1399A}" destId="{53DFED98-2ED8-4DE4-8A77-C3AAC6CBD59A}" srcOrd="0" destOrd="0" presId="urn:microsoft.com/office/officeart/2005/8/layout/process1"/>
    <dgm:cxn modelId="{DFD7A8AD-8388-4CD3-94FB-6832EC578684}" type="presParOf" srcId="{CDB9B3D6-D5B7-4102-B493-0605BB186ACA}" destId="{8DD73B87-D5A8-4491-B73D-414DE42FDE59}" srcOrd="12" destOrd="0" presId="urn:microsoft.com/office/officeart/2005/8/layout/process1"/>
    <dgm:cxn modelId="{AA1288FA-4685-4D9E-9353-7FB3CFC0C2AE}" type="presParOf" srcId="{CDB9B3D6-D5B7-4102-B493-0605BB186ACA}" destId="{0A49C775-ED01-4860-B96F-1739C57F4050}" srcOrd="13" destOrd="0" presId="urn:microsoft.com/office/officeart/2005/8/layout/process1"/>
    <dgm:cxn modelId="{2B7E9C52-2D9C-4D83-A8A9-9AAD988ACFE3}" type="presParOf" srcId="{0A49C775-ED01-4860-B96F-1739C57F4050}" destId="{547E8790-9207-4742-95BB-25FACC281C9D}" srcOrd="0" destOrd="0" presId="urn:microsoft.com/office/officeart/2005/8/layout/process1"/>
    <dgm:cxn modelId="{0134B470-7147-4984-91E0-26F68261058F}" type="presParOf" srcId="{CDB9B3D6-D5B7-4102-B493-0605BB186ACA}" destId="{ABF80C04-0C33-417A-9C27-6B08882B62ED}" srcOrd="1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6DE9D-0CBE-4B11-B4D5-7227C847A9FF}">
      <dsp:nvSpPr>
        <dsp:cNvPr id="0" name=""/>
        <dsp:cNvSpPr/>
      </dsp:nvSpPr>
      <dsp:spPr>
        <a:xfrm>
          <a:off x="123990" y="0"/>
          <a:ext cx="1105619" cy="1315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20</a:t>
          </a:r>
          <a:r>
            <a:rPr lang="en-US" sz="1500" kern="1200" baseline="30000" dirty="0"/>
            <a:t>th</a:t>
          </a:r>
          <a:r>
            <a:rPr lang="en-US" sz="1500" kern="1200" dirty="0"/>
            <a:t>  Knesset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dissolved December 2018</a:t>
          </a:r>
        </a:p>
      </dsp:txBody>
      <dsp:txXfrm>
        <a:off x="156372" y="32382"/>
        <a:ext cx="1040855" cy="1250766"/>
      </dsp:txXfrm>
    </dsp:sp>
    <dsp:sp modelId="{CE1F0BC6-4D9B-4C5A-B513-9255D5CB0E3E}">
      <dsp:nvSpPr>
        <dsp:cNvPr id="0" name=""/>
        <dsp:cNvSpPr/>
      </dsp:nvSpPr>
      <dsp:spPr>
        <a:xfrm rot="2676">
          <a:off x="1295949" y="651446"/>
          <a:ext cx="140640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295949" y="654186"/>
        <a:ext cx="136527" cy="8225"/>
      </dsp:txXfrm>
    </dsp:sp>
    <dsp:sp modelId="{36228948-BA53-48FE-82B1-91DFF7AA2241}">
      <dsp:nvSpPr>
        <dsp:cNvPr id="0" name=""/>
        <dsp:cNvSpPr/>
      </dsp:nvSpPr>
      <dsp:spPr>
        <a:xfrm>
          <a:off x="1494968" y="0"/>
          <a:ext cx="1105619" cy="131766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April 2019 election for 21</a:t>
          </a:r>
          <a:r>
            <a:rPr lang="en-US" sz="1500" kern="1200" baseline="30000" dirty="0"/>
            <a:t>st</a:t>
          </a:r>
          <a:r>
            <a:rPr lang="en-US" sz="1500" kern="1200" dirty="0"/>
            <a:t> Knesset</a:t>
          </a:r>
        </a:p>
      </dsp:txBody>
      <dsp:txXfrm>
        <a:off x="1527350" y="32382"/>
        <a:ext cx="1040855" cy="1252900"/>
      </dsp:txXfrm>
    </dsp:sp>
    <dsp:sp modelId="{92CDDD45-BF55-4FBE-80D2-91B011C56B81}">
      <dsp:nvSpPr>
        <dsp:cNvPr id="0" name=""/>
        <dsp:cNvSpPr/>
      </dsp:nvSpPr>
      <dsp:spPr>
        <a:xfrm rot="4090361">
          <a:off x="2271277" y="1573397"/>
          <a:ext cx="291105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272569" y="1574230"/>
        <a:ext cx="286992" cy="8225"/>
      </dsp:txXfrm>
    </dsp:sp>
    <dsp:sp modelId="{0B40757E-FF6B-49B3-A5C9-D58529EEACD1}">
      <dsp:nvSpPr>
        <dsp:cNvPr id="0" name=""/>
        <dsp:cNvSpPr/>
      </dsp:nvSpPr>
      <dsp:spPr>
        <a:xfrm>
          <a:off x="2226945" y="1827543"/>
          <a:ext cx="1105619" cy="1317664"/>
        </a:xfrm>
        <a:prstGeom prst="roundRect">
          <a:avLst>
            <a:gd name="adj" fmla="val 10000"/>
          </a:avLst>
        </a:prstGeom>
        <a:solidFill>
          <a:srgbClr val="2A638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21</a:t>
          </a:r>
          <a:r>
            <a:rPr lang="en-US" sz="1500" kern="1200" baseline="30000" dirty="0"/>
            <a:t>st</a:t>
          </a:r>
          <a:r>
            <a:rPr lang="en-US" sz="1500" kern="1200" dirty="0"/>
            <a:t>  Knesset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dissolved May 2019</a:t>
          </a:r>
        </a:p>
      </dsp:txBody>
      <dsp:txXfrm>
        <a:off x="2259327" y="1859925"/>
        <a:ext cx="1040855" cy="1252900"/>
      </dsp:txXfrm>
    </dsp:sp>
    <dsp:sp modelId="{1CD94149-766A-4C62-BA3A-5C036BD0F1D0}">
      <dsp:nvSpPr>
        <dsp:cNvPr id="0" name=""/>
        <dsp:cNvSpPr/>
      </dsp:nvSpPr>
      <dsp:spPr>
        <a:xfrm rot="163577">
          <a:off x="3397682" y="2512240"/>
          <a:ext cx="138371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397684" y="2514884"/>
        <a:ext cx="134258" cy="8225"/>
      </dsp:txXfrm>
    </dsp:sp>
    <dsp:sp modelId="{8A43ABA1-4B66-4EA6-82D7-2458C7ED7F9D}">
      <dsp:nvSpPr>
        <dsp:cNvPr id="0" name=""/>
        <dsp:cNvSpPr/>
      </dsp:nvSpPr>
      <dsp:spPr>
        <a:xfrm>
          <a:off x="3593347" y="1892610"/>
          <a:ext cx="1105619" cy="1317664"/>
        </a:xfrm>
        <a:prstGeom prst="roundRect">
          <a:avLst>
            <a:gd name="adj" fmla="val 10000"/>
          </a:avLst>
        </a:prstGeom>
        <a:solidFill>
          <a:srgbClr val="4695B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September 2019 election for 22</a:t>
          </a:r>
          <a:r>
            <a:rPr lang="en-US" sz="1500" kern="1200" baseline="30000" dirty="0"/>
            <a:t>nd</a:t>
          </a:r>
          <a:r>
            <a:rPr lang="en-US" sz="1500" kern="1200" dirty="0"/>
            <a:t> Knesset</a:t>
          </a:r>
        </a:p>
      </dsp:txBody>
      <dsp:txXfrm>
        <a:off x="3625729" y="1924992"/>
        <a:ext cx="1040855" cy="1252900"/>
      </dsp:txXfrm>
    </dsp:sp>
    <dsp:sp modelId="{48974AFE-E745-4A4B-AE0F-070FB7686A7C}">
      <dsp:nvSpPr>
        <dsp:cNvPr id="0" name=""/>
        <dsp:cNvSpPr/>
      </dsp:nvSpPr>
      <dsp:spPr>
        <a:xfrm rot="3990686">
          <a:off x="4408129" y="3395870"/>
          <a:ext cx="215949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409366" y="3396726"/>
        <a:ext cx="211836" cy="8225"/>
      </dsp:txXfrm>
    </dsp:sp>
    <dsp:sp modelId="{97D0E042-4A6F-4DE1-A86D-8F0D7827D44F}">
      <dsp:nvSpPr>
        <dsp:cNvPr id="0" name=""/>
        <dsp:cNvSpPr/>
      </dsp:nvSpPr>
      <dsp:spPr>
        <a:xfrm>
          <a:off x="4328368" y="3583964"/>
          <a:ext cx="1105619" cy="1317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22</a:t>
          </a:r>
          <a:r>
            <a:rPr lang="en-US" sz="1500" kern="1200" baseline="30000" dirty="0"/>
            <a:t>nd</a:t>
          </a:r>
          <a:r>
            <a:rPr lang="en-US" sz="1500" kern="1200" dirty="0"/>
            <a:t> Knesset dissolved December 2019</a:t>
          </a:r>
        </a:p>
      </dsp:txBody>
      <dsp:txXfrm>
        <a:off x="4360750" y="3616346"/>
        <a:ext cx="1040855" cy="1252900"/>
      </dsp:txXfrm>
    </dsp:sp>
    <dsp:sp modelId="{A17F59FC-D5AA-4E98-96BF-2912FFE9C3F6}">
      <dsp:nvSpPr>
        <dsp:cNvPr id="0" name=""/>
        <dsp:cNvSpPr/>
      </dsp:nvSpPr>
      <dsp:spPr>
        <a:xfrm rot="147305">
          <a:off x="5498726" y="4265367"/>
          <a:ext cx="137506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498728" y="4268021"/>
        <a:ext cx="133393" cy="8225"/>
      </dsp:txXfrm>
    </dsp:sp>
    <dsp:sp modelId="{150993B8-E070-440D-A3AA-BD36BE8D2D32}">
      <dsp:nvSpPr>
        <dsp:cNvPr id="0" name=""/>
        <dsp:cNvSpPr/>
      </dsp:nvSpPr>
      <dsp:spPr>
        <a:xfrm>
          <a:off x="5693195" y="3642482"/>
          <a:ext cx="1105619" cy="131766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March 2020 election for 23</a:t>
          </a:r>
          <a:r>
            <a:rPr lang="en-US" sz="1500" kern="1200" baseline="30000" dirty="0"/>
            <a:t>rd</a:t>
          </a:r>
          <a:r>
            <a:rPr lang="en-US" sz="1500" kern="1200" dirty="0"/>
            <a:t> Knesset</a:t>
          </a:r>
        </a:p>
      </dsp:txBody>
      <dsp:txXfrm>
        <a:off x="5725577" y="3674864"/>
        <a:ext cx="1040855" cy="1252900"/>
      </dsp:txXfrm>
    </dsp:sp>
    <dsp:sp modelId="{B3FC82C3-BDA3-420B-86AC-118FC6A1399A}">
      <dsp:nvSpPr>
        <dsp:cNvPr id="0" name=""/>
        <dsp:cNvSpPr/>
      </dsp:nvSpPr>
      <dsp:spPr>
        <a:xfrm rot="4086575">
          <a:off x="6470467" y="5216859"/>
          <a:ext cx="292320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471757" y="5217693"/>
        <a:ext cx="288207" cy="8225"/>
      </dsp:txXfrm>
    </dsp:sp>
    <dsp:sp modelId="{8DD73B87-D5A8-4491-B73D-414DE42FDE59}">
      <dsp:nvSpPr>
        <dsp:cNvPr id="0" name=""/>
        <dsp:cNvSpPr/>
      </dsp:nvSpPr>
      <dsp:spPr>
        <a:xfrm>
          <a:off x="6428272" y="5471928"/>
          <a:ext cx="1105619" cy="1317664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23</a:t>
          </a:r>
          <a:r>
            <a:rPr lang="en-US" sz="1500" kern="1200" baseline="30000" dirty="0"/>
            <a:t>rd</a:t>
          </a:r>
          <a:r>
            <a:rPr lang="en-US" sz="1500" kern="1200" dirty="0"/>
            <a:t> Knesset dissolved December 2020</a:t>
          </a:r>
        </a:p>
      </dsp:txBody>
      <dsp:txXfrm>
        <a:off x="6460654" y="5504310"/>
        <a:ext cx="1040855" cy="1252900"/>
      </dsp:txXfrm>
    </dsp:sp>
    <dsp:sp modelId="{0A49C775-ED01-4860-B96F-1739C57F4050}">
      <dsp:nvSpPr>
        <dsp:cNvPr id="0" name=""/>
        <dsp:cNvSpPr/>
      </dsp:nvSpPr>
      <dsp:spPr>
        <a:xfrm rot="13820">
          <a:off x="7598898" y="6126666"/>
          <a:ext cx="137815" cy="13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598898" y="6129400"/>
        <a:ext cx="133702" cy="8225"/>
      </dsp:txXfrm>
    </dsp:sp>
    <dsp:sp modelId="{ABF80C04-0C33-417A-9C27-6B08882B62ED}">
      <dsp:nvSpPr>
        <dsp:cNvPr id="0" name=""/>
        <dsp:cNvSpPr/>
      </dsp:nvSpPr>
      <dsp:spPr>
        <a:xfrm>
          <a:off x="7793918" y="5477418"/>
          <a:ext cx="1105619" cy="1317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March 2020 election for 24</a:t>
          </a:r>
          <a:r>
            <a:rPr lang="en-US" sz="1500" kern="1200" baseline="30000" dirty="0"/>
            <a:t>th</a:t>
          </a:r>
          <a:r>
            <a:rPr lang="en-US" sz="1500" kern="1200" dirty="0"/>
            <a:t> Knesset</a:t>
          </a:r>
        </a:p>
      </dsp:txBody>
      <dsp:txXfrm>
        <a:off x="7826300" y="5509800"/>
        <a:ext cx="1040855" cy="1252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2135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ptember_2019_Israeli_legislative_election" TargetMode="External"/><Relationship Id="rId13" Type="http://schemas.openxmlformats.org/officeDocument/2006/relationships/hyperlink" Target="https://en.wikipedia.org/wiki/2020_Israeli_legislative_election" TargetMode="External"/><Relationship Id="rId18" Type="http://schemas.openxmlformats.org/officeDocument/2006/relationships/hyperlink" Target="https://en.wikipedia.org/wiki/Supreme_Court_of_Israel" TargetMode="External"/><Relationship Id="rId3" Type="http://schemas.openxmlformats.org/officeDocument/2006/relationships/hyperlink" Target="https://en.wikipedia.org/wiki/April_2019_Israeli_legislative_election" TargetMode="External"/><Relationship Id="rId21" Type="http://schemas.openxmlformats.org/officeDocument/2006/relationships/hyperlink" Target="https://en.wikipedia.org/wiki/2019%E2%80%932020_Israeli_political_crisis#cite_note-6" TargetMode="External"/><Relationship Id="rId7" Type="http://schemas.openxmlformats.org/officeDocument/2006/relationships/hyperlink" Target="https://en.wikipedia.org/wiki/2019%E2%80%932020_Israeli_political_crisis#cite_note-dissolved-1" TargetMode="External"/><Relationship Id="rId12" Type="http://schemas.openxmlformats.org/officeDocument/2006/relationships/hyperlink" Target="https://en.wikipedia.org/wiki/2019%E2%80%932020_Israeli_political_crisis#cite_note-4" TargetMode="External"/><Relationship Id="rId17" Type="http://schemas.openxmlformats.org/officeDocument/2006/relationships/hyperlink" Target="https://en.wikipedia.org/wiki/Movement_for_Quality_Government_in_Israel" TargetMode="External"/><Relationship Id="rId2" Type="http://schemas.openxmlformats.org/officeDocument/2006/relationships/slide" Target="../slides/slide7.xml"/><Relationship Id="rId16" Type="http://schemas.openxmlformats.org/officeDocument/2006/relationships/hyperlink" Target="https://en.wikipedia.org/wiki/2019%E2%80%9320_Israeli_constitutional_crisis" TargetMode="External"/><Relationship Id="rId20" Type="http://schemas.openxmlformats.org/officeDocument/2006/relationships/hyperlink" Target="https://en.wikipedia.org/wiki/COVID-19_pandemic_in_Israe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enjamin_Netanyahu" TargetMode="External"/><Relationship Id="rId11" Type="http://schemas.openxmlformats.org/officeDocument/2006/relationships/hyperlink" Target="https://en.wikipedia.org/wiki/2019%E2%80%932020_Israeli_political_crisis#cite_note-auto2-3" TargetMode="External"/><Relationship Id="rId5" Type="http://schemas.openxmlformats.org/officeDocument/2006/relationships/hyperlink" Target="https://en.wikipedia.org/wiki/Likud" TargetMode="External"/><Relationship Id="rId15" Type="http://schemas.openxmlformats.org/officeDocument/2006/relationships/hyperlink" Target="https://en.wikipedia.org/wiki/Yuli_Edelstein" TargetMode="External"/><Relationship Id="rId10" Type="http://schemas.openxmlformats.org/officeDocument/2006/relationships/hyperlink" Target="https://en.wikipedia.org/wiki/Benny_Gantz" TargetMode="External"/><Relationship Id="rId19" Type="http://schemas.openxmlformats.org/officeDocument/2006/relationships/hyperlink" Target="https://en.wikipedia.org/wiki/2019%E2%80%932020_Israeli_political_crisis#cite_note-5" TargetMode="External"/><Relationship Id="rId4" Type="http://schemas.openxmlformats.org/officeDocument/2006/relationships/hyperlink" Target="https://en.wikipedia.org/wiki/Blue_and_White_(political_alliance)" TargetMode="External"/><Relationship Id="rId9" Type="http://schemas.openxmlformats.org/officeDocument/2006/relationships/hyperlink" Target="https://en.wikipedia.org/wiki/2019%E2%80%932020_Israeli_political_crisis#cite_note-auto-2" TargetMode="External"/><Relationship Id="rId14" Type="http://schemas.openxmlformats.org/officeDocument/2006/relationships/hyperlink" Target="https://en.wikipedia.org/wiki/Speaker_of_the_Knesset" TargetMode="External"/><Relationship Id="rId22" Type="http://schemas.openxmlformats.org/officeDocument/2006/relationships/hyperlink" Target="https://en.wikipedia.org/wiki/Unity_governmen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30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2019–2020 Israeli political crisis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began after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April 2019 Israeli legislative election"/>
              </a:rPr>
              <a:t>elections of April 2019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left no party able to form a government. The two major parties,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Blue and White (political alliance)"/>
              </a:rPr>
              <a:t>Blue and White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Likud"/>
              </a:rPr>
              <a:t>Likud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received an equal number of 35 seats. The Likud received a mandate from the president to attempt to form a government, but Chairman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Benjamin Netanyahu"/>
              </a:rPr>
              <a:t>Benjamin Netanyahu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the Likud party failed to arrange a majority coalition of 61 seats. The Knesset was dissolved shortly thereafter.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/>
              </a:rPr>
              <a:t>[1]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September 2019 Israeli legislative election"/>
              </a:rPr>
              <a:t>second election was held in September 2019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This time, Blue and White overcame the Likud by a single seat. Nonetheless, the Likud received the mandate from the president after gaining the support of one Knesset member more than Blue and White. Netanyahu again failed to form a government,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/>
              </a:rPr>
              <a:t>[2]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but this time he could not dissolve the Knesset. Therefore, the mandate passed to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Benny Gantz"/>
              </a:rPr>
              <a:t>Benny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Benny Gantz"/>
              </a:rPr>
              <a:t>Gantz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who also failed to achieve a majority.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/>
              </a:rPr>
              <a:t>[3]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The President passed the mandate to the Knesset members for 21 days.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/>
              </a:rPr>
              <a:t>[4]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After no other candidate was offered, the Knesset was dissolved.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 March 2020,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2020 Israeli legislative election"/>
              </a:rPr>
              <a:t>third election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was held. This time, Likud gained more seats than Blue and White, but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Gantz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achieved more recommendations from potential allies in the Knesset and received the mandate from the president.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Gantz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nevertheless was unable to unite enough allies into a coalition. His bloc was still agreed to replace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eaker of the Knesset"/>
              </a:rPr>
              <a:t>Speaker of the Knesset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Following this, the former Knesset Speaker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Yuli Edelstein"/>
              </a:rPr>
              <a:t>Yuli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Yuli Edelstein"/>
              </a:rPr>
              <a:t> Edelstein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refused to convene the plenary to vote on his replacement. His refusal created a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2019–20 Israeli constitutional crisis"/>
              </a:rPr>
              <a:t>constitutional crisis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Movement for Quality Government in Israel"/>
              </a:rPr>
              <a:t>Movement for Quality Government in Israel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appealed to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upreme Court of Israel"/>
              </a:rPr>
              <a:t>Supreme Court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which ordered Edelstein to convene the Knesset. Following this Edelstein resigned.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/>
              </a:rPr>
              <a:t>[5]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Meanwhile, the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VID-19 pandemic in Israel"/>
              </a:rPr>
              <a:t>Coronavirus pandemic in Israel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worsened, which precipitated negotiations for a national emergency government. On March 26,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Gantz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was sworn in as the new Knesset Speaker, with the support of the Likud party,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/>
              </a:rPr>
              <a:t>[6]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causing a split in Blue and White. Finally, on 20 April 2020, the Likud and Blue and White agreed on an equal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Unity government"/>
              </a:rPr>
              <a:t>unity government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which includes a "rotation agreement" between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Gantz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and Netanyahu on the prime minister's chair.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9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1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178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36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2967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004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8778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10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3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8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0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7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9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9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849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6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×ª××¦××ª ×ª××× × ×¢×××¨ âªisrael electionsâ¬â">
            <a:extLst>
              <a:ext uri="{FF2B5EF4-FFF2-40B4-BE49-F238E27FC236}">
                <a16:creationId xmlns:a16="http://schemas.microsoft.com/office/drawing/2014/main" id="{C1B64710-444E-4F29-AED3-CA8CC4CFB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9091" r="-1" b="-1"/>
          <a:stretch/>
        </p:blipFill>
        <p:spPr bwMode="auto">
          <a:xfrm>
            <a:off x="20" y="0"/>
            <a:ext cx="9143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802640" y="2153270"/>
            <a:ext cx="7332899" cy="2347610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Overlock"/>
              <a:buNone/>
            </a:pPr>
            <a:r>
              <a:rPr lang="en-US" sz="8000" b="1" dirty="0">
                <a:latin typeface="Overlock"/>
                <a:ea typeface="Overlock"/>
                <a:cs typeface="Overlock"/>
                <a:sym typeface="Overlock"/>
              </a:rPr>
              <a:t>Israeli Elections 2021</a:t>
            </a:r>
            <a:br>
              <a:rPr lang="en-US" sz="8000" b="1" dirty="0">
                <a:latin typeface="Overlock"/>
                <a:ea typeface="Overlock"/>
                <a:cs typeface="Overlock"/>
                <a:sym typeface="Overlock"/>
              </a:rPr>
            </a:br>
            <a:r>
              <a:rPr lang="en-US" sz="3600" b="1" dirty="0">
                <a:latin typeface="Overlock"/>
                <a:ea typeface="Overlock"/>
                <a:cs typeface="Overlock"/>
                <a:sym typeface="Overlock"/>
              </a:rPr>
              <a:t>4</a:t>
            </a:r>
            <a:r>
              <a:rPr lang="en-US" sz="3600" b="1" baseline="30000" dirty="0">
                <a:latin typeface="Overlock"/>
                <a:ea typeface="Overlock"/>
                <a:cs typeface="Overlock"/>
                <a:sym typeface="Overlock"/>
              </a:rPr>
              <a:t>th</a:t>
            </a:r>
            <a:r>
              <a:rPr lang="en-US" sz="3600" b="1" dirty="0">
                <a:latin typeface="Overlock"/>
                <a:ea typeface="Overlock"/>
                <a:cs typeface="Overlock"/>
                <a:sym typeface="Overlock"/>
              </a:rPr>
              <a:t> election within two years</a:t>
            </a:r>
            <a:br>
              <a:rPr lang="en-US" sz="6000" b="1" dirty="0">
                <a:latin typeface="Overlock"/>
                <a:ea typeface="Overlock"/>
                <a:cs typeface="Overlock"/>
                <a:sym typeface="Overlock"/>
              </a:rPr>
            </a:br>
            <a:br>
              <a:rPr lang="en-US" sz="6000" b="1" dirty="0">
                <a:latin typeface="Overlock"/>
                <a:ea typeface="Overlock"/>
                <a:cs typeface="Overlock"/>
                <a:sym typeface="Overlock"/>
              </a:rPr>
            </a:br>
            <a:endParaRPr lang="en-US" sz="6000" b="1" dirty="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211" y="50543"/>
            <a:ext cx="6631780" cy="1143000"/>
          </a:xfrm>
        </p:spPr>
        <p:txBody>
          <a:bodyPr/>
          <a:lstStyle/>
          <a:p>
            <a:pPr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כחול לבן </a:t>
            </a:r>
            <a:r>
              <a:rPr lang="en-US" sz="5400" b="1" dirty="0">
                <a:solidFill>
                  <a:schemeClr val="bg1"/>
                </a:solidFill>
                <a:latin typeface="Nunito"/>
              </a:rPr>
              <a:t>Blue &amp; White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77239" y="924999"/>
            <a:ext cx="6872770" cy="4873560"/>
          </a:xfrm>
        </p:spPr>
        <p:txBody>
          <a:bodyPr>
            <a:normAutofit/>
          </a:bodyPr>
          <a:lstStyle/>
          <a:p>
            <a:pPr algn="l" rtl="0"/>
            <a:r>
              <a:rPr lang="en-US" sz="2300" dirty="0"/>
              <a:t>The party was established in 2019 and is a merge of “Chosen </a:t>
            </a:r>
            <a:r>
              <a:rPr lang="en-US" sz="2300" dirty="0" err="1"/>
              <a:t>LeYisrael</a:t>
            </a:r>
            <a:r>
              <a:rPr lang="en-US" sz="2300" dirty="0"/>
              <a:t>” and “</a:t>
            </a:r>
            <a:r>
              <a:rPr lang="en-US" sz="2300" dirty="0" err="1"/>
              <a:t>Yesh</a:t>
            </a:r>
            <a:r>
              <a:rPr lang="en-US" sz="2300" dirty="0"/>
              <a:t> </a:t>
            </a:r>
            <a:r>
              <a:rPr lang="en-US" sz="2300" dirty="0" err="1"/>
              <a:t>Atid</a:t>
            </a:r>
            <a:r>
              <a:rPr lang="en-US" sz="2300" dirty="0"/>
              <a:t>”</a:t>
            </a:r>
          </a:p>
          <a:p>
            <a:pPr algn="l" rtl="0"/>
            <a:r>
              <a:rPr lang="en-US" sz="2300" dirty="0"/>
              <a:t>After the elections for the 23</a:t>
            </a:r>
            <a:r>
              <a:rPr lang="en-US" sz="2300" baseline="30000" dirty="0"/>
              <a:t>rd</a:t>
            </a:r>
            <a:r>
              <a:rPr lang="en-US" sz="2300" dirty="0"/>
              <a:t> Knesset </a:t>
            </a:r>
            <a:r>
              <a:rPr lang="en-US" sz="2300" dirty="0" err="1"/>
              <a:t>Gantz</a:t>
            </a:r>
            <a:r>
              <a:rPr lang="en-US" sz="2300" dirty="0"/>
              <a:t> decided to join the coalition which caused “</a:t>
            </a:r>
            <a:r>
              <a:rPr lang="en-US" sz="2300" dirty="0" err="1"/>
              <a:t>Yesh</a:t>
            </a:r>
            <a:r>
              <a:rPr lang="en-US" sz="2300" dirty="0"/>
              <a:t> </a:t>
            </a:r>
            <a:r>
              <a:rPr lang="en-US" sz="2300" dirty="0" err="1"/>
              <a:t>Atid</a:t>
            </a:r>
            <a:r>
              <a:rPr lang="en-US" sz="2300" dirty="0"/>
              <a:t>” to leave the party</a:t>
            </a:r>
          </a:p>
          <a:p>
            <a:pPr algn="l" rtl="0"/>
            <a:r>
              <a:rPr lang="en-US" sz="2300" dirty="0"/>
              <a:t>Led by Benny </a:t>
            </a:r>
            <a:r>
              <a:rPr lang="en-US" sz="2300" dirty="0" err="1"/>
              <a:t>Gantz</a:t>
            </a:r>
            <a:r>
              <a:rPr lang="en-US" sz="2300" dirty="0"/>
              <a:t>, an alternate Prime Minister of Israel</a:t>
            </a:r>
          </a:p>
          <a:p>
            <a:pPr lvl="0" algn="l" rtl="0"/>
            <a:r>
              <a:rPr lang="en-US" sz="2300" b="1" dirty="0"/>
              <a:t>Stands for </a:t>
            </a:r>
            <a:r>
              <a:rPr lang="en-US" sz="2300" dirty="0"/>
              <a:t>a political solution without withdrawing from the territories, public transportation on Shabbat, LGBTQ equal rights</a:t>
            </a:r>
            <a:endParaRPr lang="en-US" sz="2300" b="1" dirty="0"/>
          </a:p>
        </p:txBody>
      </p:sp>
      <p:cxnSp>
        <p:nvCxnSpPr>
          <p:cNvPr id="39" name="Google Shape;232;p23"/>
          <p:cNvCxnSpPr/>
          <p:nvPr/>
        </p:nvCxnSpPr>
        <p:spPr>
          <a:xfrm>
            <a:off x="1517990" y="48553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" name="Google Shape;233;p23"/>
          <p:cNvCxnSpPr/>
          <p:nvPr/>
        </p:nvCxnSpPr>
        <p:spPr>
          <a:xfrm>
            <a:off x="1517990" y="530866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" name="Google Shape;234;p23"/>
          <p:cNvCxnSpPr/>
          <p:nvPr/>
        </p:nvCxnSpPr>
        <p:spPr>
          <a:xfrm>
            <a:off x="1517990" y="575043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2" name="Google Shape;235;p23"/>
          <p:cNvCxnSpPr/>
          <p:nvPr/>
        </p:nvCxnSpPr>
        <p:spPr>
          <a:xfrm>
            <a:off x="1517990" y="61806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3" name="Google Shape;236;p23"/>
          <p:cNvSpPr txBox="1"/>
          <p:nvPr/>
        </p:nvSpPr>
        <p:spPr>
          <a:xfrm>
            <a:off x="3956157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800" b="1"/>
          </a:p>
        </p:txBody>
      </p:sp>
      <p:sp>
        <p:nvSpPr>
          <p:cNvPr id="44" name="Google Shape;237;p23"/>
          <p:cNvSpPr txBox="1"/>
          <p:nvPr/>
        </p:nvSpPr>
        <p:spPr>
          <a:xfrm>
            <a:off x="764700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800" b="1"/>
          </a:p>
        </p:txBody>
      </p:sp>
      <p:sp>
        <p:nvSpPr>
          <p:cNvPr id="45" name="Google Shape;238;p23"/>
          <p:cNvSpPr txBox="1"/>
          <p:nvPr/>
        </p:nvSpPr>
        <p:spPr>
          <a:xfrm>
            <a:off x="-49492" y="4955286"/>
            <a:ext cx="1783304" cy="73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</a:t>
            </a:r>
          </a:p>
          <a:p>
            <a:pPr marL="0" marR="0" lvl="0" indent="0" algn="ctr" rtl="0"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democratic</a:t>
            </a:r>
            <a:endParaRPr b="1" dirty="0"/>
          </a:p>
        </p:txBody>
      </p:sp>
      <p:sp>
        <p:nvSpPr>
          <p:cNvPr id="46" name="Google Shape;239;p23"/>
          <p:cNvSpPr txBox="1"/>
          <p:nvPr/>
        </p:nvSpPr>
        <p:spPr>
          <a:xfrm>
            <a:off x="3956157" y="5014557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800" b="1"/>
          </a:p>
        </p:txBody>
      </p:sp>
      <p:sp>
        <p:nvSpPr>
          <p:cNvPr id="47" name="Google Shape;240;p23"/>
          <p:cNvSpPr txBox="1"/>
          <p:nvPr/>
        </p:nvSpPr>
        <p:spPr>
          <a:xfrm>
            <a:off x="501043" y="5467898"/>
            <a:ext cx="927697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800" b="1" dirty="0"/>
          </a:p>
        </p:txBody>
      </p:sp>
      <p:sp>
        <p:nvSpPr>
          <p:cNvPr id="48" name="Google Shape;241;p23"/>
          <p:cNvSpPr txBox="1"/>
          <p:nvPr/>
        </p:nvSpPr>
        <p:spPr>
          <a:xfrm>
            <a:off x="3956157" y="546789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800" b="1"/>
          </a:p>
        </p:txBody>
      </p:sp>
      <p:sp>
        <p:nvSpPr>
          <p:cNvPr id="49" name="Google Shape;242;p23"/>
          <p:cNvSpPr txBox="1"/>
          <p:nvPr/>
        </p:nvSpPr>
        <p:spPr>
          <a:xfrm>
            <a:off x="627580" y="591564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800" b="1"/>
          </a:p>
        </p:txBody>
      </p:sp>
      <p:sp>
        <p:nvSpPr>
          <p:cNvPr id="50" name="Google Shape;243;p23"/>
          <p:cNvSpPr txBox="1"/>
          <p:nvPr/>
        </p:nvSpPr>
        <p:spPr>
          <a:xfrm>
            <a:off x="3956157" y="5898089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800" b="1"/>
          </a:p>
        </p:txBody>
      </p:sp>
      <p:sp>
        <p:nvSpPr>
          <p:cNvPr id="51" name="Google Shape;244;p23"/>
          <p:cNvSpPr/>
          <p:nvPr/>
        </p:nvSpPr>
        <p:spPr>
          <a:xfrm>
            <a:off x="2627459" y="4453729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245;p23"/>
          <p:cNvSpPr/>
          <p:nvPr/>
        </p:nvSpPr>
        <p:spPr>
          <a:xfrm>
            <a:off x="2093991" y="495129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46;p23"/>
          <p:cNvSpPr/>
          <p:nvPr/>
        </p:nvSpPr>
        <p:spPr>
          <a:xfrm>
            <a:off x="2602427" y="539306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47;p23"/>
          <p:cNvSpPr/>
          <p:nvPr/>
        </p:nvSpPr>
        <p:spPr>
          <a:xfrm>
            <a:off x="2138863" y="583107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×ª××¦××ª ×ª××× × ×¢×××¨ ×××× ×××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02" y="5009894"/>
            <a:ext cx="4006342" cy="9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7B63FCC-F023-4A83-9FE4-6E22AA4FB28C}"/>
              </a:ext>
            </a:extLst>
          </p:cNvPr>
          <p:cNvSpPr txBox="1"/>
          <p:nvPr/>
        </p:nvSpPr>
        <p:spPr>
          <a:xfrm>
            <a:off x="5933659" y="4491379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- </a:t>
            </a: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13</a:t>
            </a:r>
            <a:endParaRPr lang="en-US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עדיף בחירות: גנץ אינו כשיר לראשות הממשלה - מקור ראשון">
            <a:extLst>
              <a:ext uri="{FF2B5EF4-FFF2-40B4-BE49-F238E27FC236}">
                <a16:creationId xmlns:a16="http://schemas.microsoft.com/office/drawing/2014/main" id="{5063EA67-E7D7-406B-BA53-44F023E82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71" y="2357328"/>
            <a:ext cx="2128380" cy="14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571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894" y="155560"/>
            <a:ext cx="5568394" cy="1027993"/>
          </a:xfrm>
        </p:spPr>
        <p:txBody>
          <a:bodyPr>
            <a:normAutofit/>
          </a:bodyPr>
          <a:lstStyle/>
          <a:p>
            <a:pPr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יש עתיד </a:t>
            </a:r>
            <a:r>
              <a:rPr lang="en-US" sz="5400" b="1" dirty="0" err="1">
                <a:solidFill>
                  <a:schemeClr val="bg1"/>
                </a:solidFill>
                <a:latin typeface="Nunito"/>
              </a:rPr>
              <a:t>Yesh</a:t>
            </a:r>
            <a:r>
              <a:rPr lang="en-US" sz="5400" b="1" dirty="0">
                <a:solidFill>
                  <a:schemeClr val="bg1"/>
                </a:solidFill>
                <a:latin typeface="Nunito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Nunito"/>
              </a:rPr>
              <a:t>Atid</a:t>
            </a:r>
            <a:endParaRPr lang="en-US" sz="5400" b="1" dirty="0">
              <a:solidFill>
                <a:schemeClr val="bg1"/>
              </a:solidFill>
              <a:latin typeface="Nuni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368" y="1077240"/>
            <a:ext cx="6872770" cy="487356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Left (along with </a:t>
            </a:r>
            <a:r>
              <a:rPr lang="en-US" dirty="0" err="1"/>
              <a:t>Telem</a:t>
            </a:r>
            <a:r>
              <a:rPr lang="en-US" dirty="0"/>
              <a:t>) Blue &amp; White because they decided to join the government with Netanyahu</a:t>
            </a:r>
          </a:p>
          <a:p>
            <a:pPr algn="l" rtl="0"/>
            <a:r>
              <a:rPr lang="en-US" dirty="0"/>
              <a:t> Wishes to replace Netanyahu</a:t>
            </a:r>
          </a:p>
          <a:p>
            <a:pPr lvl="0" algn="l" rtl="0"/>
            <a:r>
              <a:rPr lang="en-US" b="1" dirty="0"/>
              <a:t>Stands for </a:t>
            </a:r>
            <a:r>
              <a:rPr lang="en-US" dirty="0"/>
              <a:t>a political solution without withdrawing from the territories, public transportation on Shabbat, LGBTQ equal rights.		</a:t>
            </a:r>
            <a:endParaRPr lang="en-US" b="1" dirty="0"/>
          </a:p>
        </p:txBody>
      </p:sp>
      <p:cxnSp>
        <p:nvCxnSpPr>
          <p:cNvPr id="39" name="Google Shape;232;p23"/>
          <p:cNvCxnSpPr/>
          <p:nvPr/>
        </p:nvCxnSpPr>
        <p:spPr>
          <a:xfrm>
            <a:off x="1517990" y="48553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" name="Google Shape;233;p23"/>
          <p:cNvCxnSpPr/>
          <p:nvPr/>
        </p:nvCxnSpPr>
        <p:spPr>
          <a:xfrm>
            <a:off x="1517990" y="530866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" name="Google Shape;234;p23"/>
          <p:cNvCxnSpPr/>
          <p:nvPr/>
        </p:nvCxnSpPr>
        <p:spPr>
          <a:xfrm>
            <a:off x="1517990" y="575043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2" name="Google Shape;235;p23"/>
          <p:cNvCxnSpPr/>
          <p:nvPr/>
        </p:nvCxnSpPr>
        <p:spPr>
          <a:xfrm>
            <a:off x="1517990" y="61806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3" name="Google Shape;236;p23"/>
          <p:cNvSpPr txBox="1"/>
          <p:nvPr/>
        </p:nvSpPr>
        <p:spPr>
          <a:xfrm>
            <a:off x="3956157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800" b="1"/>
          </a:p>
        </p:txBody>
      </p:sp>
      <p:sp>
        <p:nvSpPr>
          <p:cNvPr id="44" name="Google Shape;237;p23"/>
          <p:cNvSpPr txBox="1"/>
          <p:nvPr/>
        </p:nvSpPr>
        <p:spPr>
          <a:xfrm>
            <a:off x="764700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800" b="1"/>
          </a:p>
        </p:txBody>
      </p:sp>
      <p:sp>
        <p:nvSpPr>
          <p:cNvPr id="45" name="Google Shape;238;p23"/>
          <p:cNvSpPr txBox="1"/>
          <p:nvPr/>
        </p:nvSpPr>
        <p:spPr>
          <a:xfrm>
            <a:off x="-49492" y="4955286"/>
            <a:ext cx="1783304" cy="735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</a:t>
            </a:r>
          </a:p>
          <a:p>
            <a:pPr marL="0" marR="0" lvl="0" indent="0" algn="ctr" rtl="0"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democratic</a:t>
            </a:r>
            <a:endParaRPr b="1" dirty="0"/>
          </a:p>
        </p:txBody>
      </p:sp>
      <p:sp>
        <p:nvSpPr>
          <p:cNvPr id="46" name="Google Shape;239;p23"/>
          <p:cNvSpPr txBox="1"/>
          <p:nvPr/>
        </p:nvSpPr>
        <p:spPr>
          <a:xfrm>
            <a:off x="3956157" y="5014557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800" b="1"/>
          </a:p>
        </p:txBody>
      </p:sp>
      <p:sp>
        <p:nvSpPr>
          <p:cNvPr id="47" name="Google Shape;240;p23"/>
          <p:cNvSpPr txBox="1"/>
          <p:nvPr/>
        </p:nvSpPr>
        <p:spPr>
          <a:xfrm>
            <a:off x="501043" y="5467898"/>
            <a:ext cx="927697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800" b="1" dirty="0"/>
          </a:p>
        </p:txBody>
      </p:sp>
      <p:sp>
        <p:nvSpPr>
          <p:cNvPr id="48" name="Google Shape;241;p23"/>
          <p:cNvSpPr txBox="1"/>
          <p:nvPr/>
        </p:nvSpPr>
        <p:spPr>
          <a:xfrm>
            <a:off x="3956157" y="546789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800" b="1"/>
          </a:p>
        </p:txBody>
      </p:sp>
      <p:sp>
        <p:nvSpPr>
          <p:cNvPr id="49" name="Google Shape;242;p23"/>
          <p:cNvSpPr txBox="1"/>
          <p:nvPr/>
        </p:nvSpPr>
        <p:spPr>
          <a:xfrm>
            <a:off x="627580" y="591564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800" b="1"/>
          </a:p>
        </p:txBody>
      </p:sp>
      <p:sp>
        <p:nvSpPr>
          <p:cNvPr id="50" name="Google Shape;243;p23"/>
          <p:cNvSpPr txBox="1"/>
          <p:nvPr/>
        </p:nvSpPr>
        <p:spPr>
          <a:xfrm>
            <a:off x="3956157" y="5898089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800" b="1"/>
          </a:p>
        </p:txBody>
      </p:sp>
      <p:sp>
        <p:nvSpPr>
          <p:cNvPr id="51" name="Google Shape;244;p23"/>
          <p:cNvSpPr/>
          <p:nvPr/>
        </p:nvSpPr>
        <p:spPr>
          <a:xfrm>
            <a:off x="2627459" y="4453729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245;p23"/>
          <p:cNvSpPr/>
          <p:nvPr/>
        </p:nvSpPr>
        <p:spPr>
          <a:xfrm>
            <a:off x="2093991" y="495129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46;p23"/>
          <p:cNvSpPr/>
          <p:nvPr/>
        </p:nvSpPr>
        <p:spPr>
          <a:xfrm>
            <a:off x="2602427" y="539306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47;p23"/>
          <p:cNvSpPr/>
          <p:nvPr/>
        </p:nvSpPr>
        <p:spPr>
          <a:xfrm>
            <a:off x="2138863" y="583107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63FCC-F023-4A83-9FE4-6E22AA4FB28C}"/>
              </a:ext>
            </a:extLst>
          </p:cNvPr>
          <p:cNvSpPr txBox="1"/>
          <p:nvPr/>
        </p:nvSpPr>
        <p:spPr>
          <a:xfrm>
            <a:off x="6351160" y="4453729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15</a:t>
            </a:r>
          </a:p>
        </p:txBody>
      </p:sp>
      <p:pic>
        <p:nvPicPr>
          <p:cNvPr id="2058" name="Picture 10" descr="מפלגת יש עתיד - בכל צומת, בכל גשר, בכל הארץ: מנותקים נמאסתם! | Facebook">
            <a:extLst>
              <a:ext uri="{FF2B5EF4-FFF2-40B4-BE49-F238E27FC236}">
                <a16:creationId xmlns:a16="http://schemas.microsoft.com/office/drawing/2014/main" id="{17529405-B055-4B75-93FA-75701BFE4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943" y="4895448"/>
            <a:ext cx="1834357" cy="18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6539DDB-3C6C-4D39-B3A2-EEE79634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38" y="1424687"/>
            <a:ext cx="19050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34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096"/>
            <a:ext cx="8229600" cy="1143000"/>
          </a:xfrm>
        </p:spPr>
        <p:txBody>
          <a:bodyPr/>
          <a:lstStyle/>
          <a:p>
            <a:pPr lvl="0" algn="ctr" rtl="0"/>
            <a:r>
              <a:rPr lang="en-US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The Labor Party </a:t>
            </a:r>
            <a:r>
              <a:rPr lang="he-IL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העבודה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89741" y="1285165"/>
            <a:ext cx="6699574" cy="4525963"/>
          </a:xfrm>
        </p:spPr>
        <p:txBody>
          <a:bodyPr/>
          <a:lstStyle/>
          <a:p>
            <a:pPr lvl="0" algn="l" rtl="0"/>
            <a:r>
              <a:rPr lang="en-US" sz="2800" dirty="0"/>
              <a:t> Tradition party was established in 1968, now lead by </a:t>
            </a:r>
            <a:r>
              <a:rPr lang="en-US" sz="2800" dirty="0" err="1"/>
              <a:t>Merav</a:t>
            </a:r>
            <a:r>
              <a:rPr lang="en-US" sz="2800" dirty="0"/>
              <a:t> </a:t>
            </a:r>
            <a:r>
              <a:rPr lang="en-US" sz="2800" dirty="0" err="1"/>
              <a:t>Michaeli</a:t>
            </a:r>
            <a:r>
              <a:rPr lang="en-US" sz="2800" dirty="0"/>
              <a:t>.</a:t>
            </a:r>
          </a:p>
          <a:p>
            <a:pPr algn="l" rtl="0"/>
            <a:r>
              <a:rPr lang="en-US" sz="2800" dirty="0"/>
              <a:t> For years the party was suffering from internal instability </a:t>
            </a:r>
          </a:p>
          <a:p>
            <a:pPr lvl="0" algn="l" rtl="0"/>
            <a:r>
              <a:rPr lang="en-US" sz="2800" b="1" dirty="0"/>
              <a:t> Stands for </a:t>
            </a:r>
            <a:r>
              <a:rPr lang="en-US" sz="2800" dirty="0"/>
              <a:t>a two-state solution, country without corruption, LGBTQ equal rights</a:t>
            </a:r>
            <a:endParaRPr lang="en-US" sz="2800" b="1" dirty="0"/>
          </a:p>
        </p:txBody>
      </p:sp>
      <p:pic>
        <p:nvPicPr>
          <p:cNvPr id="20" name="Google Shape;31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94483" y="4855325"/>
            <a:ext cx="2064854" cy="184208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21" name="Google Shape;334;p26"/>
          <p:cNvCxnSpPr/>
          <p:nvPr/>
        </p:nvCxnSpPr>
        <p:spPr>
          <a:xfrm>
            <a:off x="2093934" y="5034012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2" name="Google Shape;335;p26"/>
          <p:cNvCxnSpPr/>
          <p:nvPr/>
        </p:nvCxnSpPr>
        <p:spPr>
          <a:xfrm>
            <a:off x="2093934" y="548735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3" name="Google Shape;336;p26"/>
          <p:cNvCxnSpPr/>
          <p:nvPr/>
        </p:nvCxnSpPr>
        <p:spPr>
          <a:xfrm>
            <a:off x="2093934" y="5929121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4" name="Google Shape;337;p26"/>
          <p:cNvCxnSpPr/>
          <p:nvPr/>
        </p:nvCxnSpPr>
        <p:spPr>
          <a:xfrm>
            <a:off x="2093934" y="6359312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5" name="Google Shape;338;p26"/>
          <p:cNvSpPr txBox="1"/>
          <p:nvPr/>
        </p:nvSpPr>
        <p:spPr>
          <a:xfrm>
            <a:off x="4532101" y="4763052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/>
          </a:p>
        </p:txBody>
      </p:sp>
      <p:sp>
        <p:nvSpPr>
          <p:cNvPr id="26" name="Google Shape;339;p26"/>
          <p:cNvSpPr txBox="1"/>
          <p:nvPr/>
        </p:nvSpPr>
        <p:spPr>
          <a:xfrm>
            <a:off x="1340644" y="4763052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27" name="Google Shape;340;p26"/>
          <p:cNvSpPr txBox="1"/>
          <p:nvPr/>
        </p:nvSpPr>
        <p:spPr>
          <a:xfrm>
            <a:off x="-29527" y="5192292"/>
            <a:ext cx="2278047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28" name="Google Shape;341;p26"/>
          <p:cNvSpPr txBox="1"/>
          <p:nvPr/>
        </p:nvSpPr>
        <p:spPr>
          <a:xfrm>
            <a:off x="4532101" y="5193244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/>
          </a:p>
        </p:txBody>
      </p:sp>
      <p:sp>
        <p:nvSpPr>
          <p:cNvPr id="29" name="Google Shape;342;p26"/>
          <p:cNvSpPr txBox="1"/>
          <p:nvPr/>
        </p:nvSpPr>
        <p:spPr>
          <a:xfrm>
            <a:off x="1203524" y="5646585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30" name="Google Shape;343;p26"/>
          <p:cNvSpPr txBox="1"/>
          <p:nvPr/>
        </p:nvSpPr>
        <p:spPr>
          <a:xfrm>
            <a:off x="4532101" y="5646585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31" name="Google Shape;344;p26"/>
          <p:cNvSpPr txBox="1"/>
          <p:nvPr/>
        </p:nvSpPr>
        <p:spPr>
          <a:xfrm>
            <a:off x="1203524" y="6094334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sp>
        <p:nvSpPr>
          <p:cNvPr id="32" name="Google Shape;345;p26"/>
          <p:cNvSpPr txBox="1"/>
          <p:nvPr/>
        </p:nvSpPr>
        <p:spPr>
          <a:xfrm>
            <a:off x="4532101" y="6076776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33" name="Google Shape;346;p26"/>
          <p:cNvSpPr/>
          <p:nvPr/>
        </p:nvSpPr>
        <p:spPr>
          <a:xfrm>
            <a:off x="2827045" y="4652646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7;p26"/>
          <p:cNvSpPr/>
          <p:nvPr/>
        </p:nvSpPr>
        <p:spPr>
          <a:xfrm>
            <a:off x="2693503" y="510134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48;p26"/>
          <p:cNvSpPr/>
          <p:nvPr/>
        </p:nvSpPr>
        <p:spPr>
          <a:xfrm>
            <a:off x="2784154" y="553997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49;p26"/>
          <p:cNvSpPr/>
          <p:nvPr/>
        </p:nvSpPr>
        <p:spPr>
          <a:xfrm>
            <a:off x="2643338" y="597396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מרב מיכאלי – ויקיפדיה">
            <a:extLst>
              <a:ext uri="{FF2B5EF4-FFF2-40B4-BE49-F238E27FC236}">
                <a16:creationId xmlns:a16="http://schemas.microsoft.com/office/drawing/2014/main" id="{C00E159B-97E0-415B-BED2-F7307AF8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19" y="1493438"/>
            <a:ext cx="1945084" cy="25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E70DFF-4C4E-44D6-83D8-2C69A142FBE8}"/>
              </a:ext>
            </a:extLst>
          </p:cNvPr>
          <p:cNvSpPr txBox="1"/>
          <p:nvPr/>
        </p:nvSpPr>
        <p:spPr>
          <a:xfrm>
            <a:off x="6421000" y="4445005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3</a:t>
            </a:r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EED8DA71-30B4-4C29-AF20-2500E1FD349E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994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378"/>
            <a:ext cx="8229600" cy="1143000"/>
          </a:xfrm>
        </p:spPr>
        <p:txBody>
          <a:bodyPr/>
          <a:lstStyle/>
          <a:p>
            <a:pPr lvl="0" algn="ctr" rtl="0"/>
            <a:r>
              <a:rPr lang="en-US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Yamina</a:t>
            </a:r>
            <a:r>
              <a:rPr lang="en-US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he-IL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ימינה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206680" y="1186842"/>
            <a:ext cx="6653225" cy="4525963"/>
          </a:xfrm>
        </p:spPr>
        <p:txBody>
          <a:bodyPr/>
          <a:lstStyle/>
          <a:p>
            <a:pPr algn="l" rtl="0"/>
            <a:r>
              <a:rPr lang="en-US" sz="2800" dirty="0"/>
              <a:t> Led by </a:t>
            </a:r>
            <a:r>
              <a:rPr lang="en-US" sz="2800" dirty="0" err="1"/>
              <a:t>Nafatali</a:t>
            </a:r>
            <a:r>
              <a:rPr lang="en-US" sz="2800" dirty="0"/>
              <a:t> Bennett and </a:t>
            </a:r>
            <a:r>
              <a:rPr lang="en-US" sz="2800" dirty="0" err="1"/>
              <a:t>Ayalet</a:t>
            </a:r>
            <a:r>
              <a:rPr lang="en-US" sz="2800" dirty="0"/>
              <a:t> Shaked, two former members of “</a:t>
            </a:r>
            <a:r>
              <a:rPr lang="en-US" sz="2800" dirty="0" err="1"/>
              <a:t>Habait</a:t>
            </a:r>
            <a:r>
              <a:rPr lang="en-US" sz="2800" dirty="0"/>
              <a:t> </a:t>
            </a:r>
            <a:r>
              <a:rPr lang="en-US" sz="2800" dirty="0" err="1"/>
              <a:t>HaYehudi</a:t>
            </a:r>
            <a:r>
              <a:rPr lang="en-US" sz="2800" dirty="0"/>
              <a:t>” party</a:t>
            </a:r>
          </a:p>
          <a:p>
            <a:pPr lvl="0" algn="l" rtl="0"/>
            <a:r>
              <a:rPr lang="en-US" sz="2800" dirty="0"/>
              <a:t>Aims to be a bridge for religious and secular Israelis.</a:t>
            </a:r>
          </a:p>
          <a:p>
            <a:pPr lvl="0" algn="l" rtl="0"/>
            <a:r>
              <a:rPr lang="en-US" sz="2800" dirty="0"/>
              <a:t>Stands strongly against two-state solution, Jerusalem united and Jewish</a:t>
            </a:r>
          </a:p>
        </p:txBody>
      </p:sp>
      <p:pic>
        <p:nvPicPr>
          <p:cNvPr id="4" name="Google Shape;33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71092" y="2546257"/>
            <a:ext cx="1568304" cy="221234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34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9905" y="1000602"/>
            <a:ext cx="2119353" cy="12614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7" name="Google Shape;368;p27"/>
          <p:cNvCxnSpPr/>
          <p:nvPr/>
        </p:nvCxnSpPr>
        <p:spPr>
          <a:xfrm>
            <a:off x="2225620" y="5029560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8" name="Google Shape;369;p27"/>
          <p:cNvCxnSpPr/>
          <p:nvPr/>
        </p:nvCxnSpPr>
        <p:spPr>
          <a:xfrm>
            <a:off x="2225620" y="5482902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9" name="Google Shape;370;p27"/>
          <p:cNvCxnSpPr/>
          <p:nvPr/>
        </p:nvCxnSpPr>
        <p:spPr>
          <a:xfrm>
            <a:off x="2225620" y="5924669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0" name="Google Shape;371;p27"/>
          <p:cNvCxnSpPr/>
          <p:nvPr/>
        </p:nvCxnSpPr>
        <p:spPr>
          <a:xfrm>
            <a:off x="2225620" y="6354860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1" name="Google Shape;372;p27"/>
          <p:cNvSpPr txBox="1"/>
          <p:nvPr/>
        </p:nvSpPr>
        <p:spPr>
          <a:xfrm>
            <a:off x="4663787" y="4758600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/>
          </a:p>
        </p:txBody>
      </p:sp>
      <p:sp>
        <p:nvSpPr>
          <p:cNvPr id="12" name="Google Shape;373;p27"/>
          <p:cNvSpPr txBox="1"/>
          <p:nvPr/>
        </p:nvSpPr>
        <p:spPr>
          <a:xfrm>
            <a:off x="1472330" y="4758600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13" name="Google Shape;374;p27"/>
          <p:cNvSpPr txBox="1"/>
          <p:nvPr/>
        </p:nvSpPr>
        <p:spPr>
          <a:xfrm>
            <a:off x="39529" y="5200366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14" name="Google Shape;375;p27"/>
          <p:cNvSpPr txBox="1"/>
          <p:nvPr/>
        </p:nvSpPr>
        <p:spPr>
          <a:xfrm>
            <a:off x="4663787" y="5211942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/>
          </a:p>
        </p:txBody>
      </p:sp>
      <p:sp>
        <p:nvSpPr>
          <p:cNvPr id="15" name="Google Shape;376;p27"/>
          <p:cNvSpPr txBox="1"/>
          <p:nvPr/>
        </p:nvSpPr>
        <p:spPr>
          <a:xfrm>
            <a:off x="1335210" y="5642133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16" name="Google Shape;377;p27"/>
          <p:cNvSpPr txBox="1"/>
          <p:nvPr/>
        </p:nvSpPr>
        <p:spPr>
          <a:xfrm>
            <a:off x="4663787" y="5642133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17" name="Google Shape;378;p27"/>
          <p:cNvSpPr txBox="1"/>
          <p:nvPr/>
        </p:nvSpPr>
        <p:spPr>
          <a:xfrm>
            <a:off x="1335210" y="6089882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sp>
        <p:nvSpPr>
          <p:cNvPr id="18" name="Google Shape;379;p27"/>
          <p:cNvSpPr txBox="1"/>
          <p:nvPr/>
        </p:nvSpPr>
        <p:spPr>
          <a:xfrm>
            <a:off x="4663787" y="6072324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19" name="Google Shape;380;p27"/>
          <p:cNvSpPr/>
          <p:nvPr/>
        </p:nvSpPr>
        <p:spPr>
          <a:xfrm>
            <a:off x="3993560" y="4606797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81;p27"/>
          <p:cNvSpPr/>
          <p:nvPr/>
        </p:nvSpPr>
        <p:spPr>
          <a:xfrm>
            <a:off x="3973210" y="508509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82;p27"/>
          <p:cNvSpPr/>
          <p:nvPr/>
        </p:nvSpPr>
        <p:spPr>
          <a:xfrm>
            <a:off x="3973210" y="551931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83;p27"/>
          <p:cNvSpPr/>
          <p:nvPr/>
        </p:nvSpPr>
        <p:spPr>
          <a:xfrm>
            <a:off x="3760305" y="5983765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78AFE6-28B7-4062-8916-975AB261A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57" y="5596309"/>
            <a:ext cx="2196043" cy="10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1FF9D0-B427-4F39-821C-9082F1275397}"/>
              </a:ext>
            </a:extLst>
          </p:cNvPr>
          <p:cNvSpPr txBox="1"/>
          <p:nvPr/>
        </p:nvSpPr>
        <p:spPr>
          <a:xfrm>
            <a:off x="6526836" y="5058261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3</a:t>
            </a: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E007FEEE-FFF9-4FA5-A32B-E8BB4E035DDB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064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96" y="165131"/>
            <a:ext cx="8229600" cy="1465449"/>
          </a:xfrm>
        </p:spPr>
        <p:txBody>
          <a:bodyPr>
            <a:normAutofit/>
          </a:bodyPr>
          <a:lstStyle/>
          <a:p>
            <a:pPr lvl="0" algn="ctr" rtl="0"/>
            <a:r>
              <a:rPr lang="he-IL" sz="4000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יהדות התורה המאוחדת</a:t>
            </a:r>
            <a:br>
              <a:rPr lang="he-IL" sz="40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40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United Torah Judaism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94570" y="1474940"/>
            <a:ext cx="6757792" cy="4525963"/>
          </a:xfrm>
        </p:spPr>
        <p:txBody>
          <a:bodyPr/>
          <a:lstStyle/>
          <a:p>
            <a:pPr algn="l" rtl="0"/>
            <a:r>
              <a:rPr lang="en-US" sz="2800" dirty="0"/>
              <a:t> United Torah Judaism is a coalition of two Ultra-Orthodox parties</a:t>
            </a:r>
          </a:p>
          <a:p>
            <a:pPr algn="l" rtl="0"/>
            <a:r>
              <a:rPr lang="en-US" sz="2800" dirty="0"/>
              <a:t>Ashkenazi – </a:t>
            </a:r>
            <a:r>
              <a:rPr lang="en-US" sz="2800" dirty="0" err="1"/>
              <a:t>haredi</a:t>
            </a:r>
            <a:r>
              <a:rPr lang="en-US" sz="2800" dirty="0"/>
              <a:t> party, only men </a:t>
            </a:r>
          </a:p>
          <a:p>
            <a:pPr algn="l" rtl="0"/>
            <a:r>
              <a:rPr lang="en-US" sz="2800" dirty="0"/>
              <a:t> Will not take a role of a minister</a:t>
            </a:r>
          </a:p>
          <a:p>
            <a:pPr lvl="0" algn="l" rtl="0"/>
            <a:r>
              <a:rPr lang="en-US" sz="2800" b="1" dirty="0"/>
              <a:t> Stands to </a:t>
            </a:r>
            <a:r>
              <a:rPr lang="en-US" sz="2800" dirty="0"/>
              <a:t>promote the interests of the Haredi community, preserve the religious character of Israel</a:t>
            </a:r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Google Shape;39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11517" y="4777310"/>
            <a:ext cx="2452566" cy="156086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39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90533" y="2035855"/>
            <a:ext cx="1652326" cy="174636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6" name="Google Shape;436;p29"/>
          <p:cNvCxnSpPr/>
          <p:nvPr/>
        </p:nvCxnSpPr>
        <p:spPr>
          <a:xfrm>
            <a:off x="2213162" y="513347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7" name="Google Shape;437;p29"/>
          <p:cNvCxnSpPr/>
          <p:nvPr/>
        </p:nvCxnSpPr>
        <p:spPr>
          <a:xfrm>
            <a:off x="2213162" y="558681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8" name="Google Shape;438;p29"/>
          <p:cNvCxnSpPr/>
          <p:nvPr/>
        </p:nvCxnSpPr>
        <p:spPr>
          <a:xfrm>
            <a:off x="2213162" y="602858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9" name="Google Shape;439;p29"/>
          <p:cNvCxnSpPr/>
          <p:nvPr/>
        </p:nvCxnSpPr>
        <p:spPr>
          <a:xfrm>
            <a:off x="2213162" y="645877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0" name="Google Shape;440;p29"/>
          <p:cNvSpPr txBox="1"/>
          <p:nvPr/>
        </p:nvSpPr>
        <p:spPr>
          <a:xfrm>
            <a:off x="4651329" y="486251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/>
          </a:p>
        </p:txBody>
      </p:sp>
      <p:sp>
        <p:nvSpPr>
          <p:cNvPr id="11" name="Google Shape;441;p29"/>
          <p:cNvSpPr txBox="1"/>
          <p:nvPr/>
        </p:nvSpPr>
        <p:spPr>
          <a:xfrm>
            <a:off x="1459872" y="4862515"/>
            <a:ext cx="67635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12" name="Google Shape;442;p29"/>
          <p:cNvSpPr txBox="1"/>
          <p:nvPr/>
        </p:nvSpPr>
        <p:spPr>
          <a:xfrm>
            <a:off x="2019" y="5304281"/>
            <a:ext cx="2336403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13" name="Google Shape;443;p29"/>
          <p:cNvSpPr txBox="1"/>
          <p:nvPr/>
        </p:nvSpPr>
        <p:spPr>
          <a:xfrm>
            <a:off x="4651329" y="5315857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 dirty="0"/>
          </a:p>
        </p:txBody>
      </p:sp>
      <p:sp>
        <p:nvSpPr>
          <p:cNvPr id="14" name="Google Shape;444;p29"/>
          <p:cNvSpPr txBox="1"/>
          <p:nvPr/>
        </p:nvSpPr>
        <p:spPr>
          <a:xfrm>
            <a:off x="1322752" y="5746048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15" name="Google Shape;445;p29"/>
          <p:cNvSpPr txBox="1"/>
          <p:nvPr/>
        </p:nvSpPr>
        <p:spPr>
          <a:xfrm>
            <a:off x="4651329" y="574604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16" name="Google Shape;446;p29"/>
          <p:cNvSpPr txBox="1"/>
          <p:nvPr/>
        </p:nvSpPr>
        <p:spPr>
          <a:xfrm>
            <a:off x="4651329" y="6176239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17" name="Google Shape;447;p29"/>
          <p:cNvSpPr/>
          <p:nvPr/>
        </p:nvSpPr>
        <p:spPr>
          <a:xfrm>
            <a:off x="3527842" y="471939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48;p29"/>
          <p:cNvSpPr/>
          <p:nvPr/>
        </p:nvSpPr>
        <p:spPr>
          <a:xfrm>
            <a:off x="3964105" y="5218915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49;p29"/>
          <p:cNvSpPr/>
          <p:nvPr/>
        </p:nvSpPr>
        <p:spPr>
          <a:xfrm>
            <a:off x="3459998" y="5634803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50;p29"/>
          <p:cNvSpPr/>
          <p:nvPr/>
        </p:nvSpPr>
        <p:spPr>
          <a:xfrm>
            <a:off x="4264729" y="608034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51;p29"/>
          <p:cNvSpPr txBox="1"/>
          <p:nvPr/>
        </p:nvSpPr>
        <p:spPr>
          <a:xfrm>
            <a:off x="1322752" y="615493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8F9985-78D7-4F1F-930C-8DBFD7D6E597}"/>
              </a:ext>
            </a:extLst>
          </p:cNvPr>
          <p:cNvSpPr txBox="1"/>
          <p:nvPr/>
        </p:nvSpPr>
        <p:spPr>
          <a:xfrm>
            <a:off x="6484891" y="4307982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7</a:t>
            </a: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1ADF865E-48E3-42B8-BC76-55FB93CDB7DC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487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70" y="248253"/>
            <a:ext cx="8229600" cy="1143000"/>
          </a:xfrm>
        </p:spPr>
        <p:txBody>
          <a:bodyPr/>
          <a:lstStyle/>
          <a:p>
            <a:pPr lvl="0" algn="ctr"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מרצ</a:t>
            </a:r>
            <a:r>
              <a:rPr lang="he-IL" sz="5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Meretz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08869" y="1275634"/>
            <a:ext cx="5863098" cy="4525963"/>
          </a:xfrm>
        </p:spPr>
        <p:txBody>
          <a:bodyPr/>
          <a:lstStyle/>
          <a:p>
            <a:pPr lvl="0" algn="l" rtl="0"/>
            <a:r>
              <a:rPr lang="en-US" sz="2800" dirty="0"/>
              <a:t>Social democratic left-wing party</a:t>
            </a:r>
          </a:p>
          <a:p>
            <a:pPr algn="l" rtl="0"/>
            <a:r>
              <a:rPr lang="en-US" sz="2800" dirty="0"/>
              <a:t>Considered today as an “extreme” left wing party</a:t>
            </a:r>
          </a:p>
          <a:p>
            <a:pPr algn="l" rtl="0"/>
            <a:r>
              <a:rPr lang="en-US" sz="2800" b="1" dirty="0"/>
              <a:t> Stands for</a:t>
            </a:r>
            <a:r>
              <a:rPr lang="en-US" sz="2800" dirty="0"/>
              <a:t> a</a:t>
            </a:r>
            <a:r>
              <a:rPr lang="en-US" sz="2800" b="1" dirty="0"/>
              <a:t> </a:t>
            </a:r>
            <a:r>
              <a:rPr lang="en-US" sz="2800" dirty="0"/>
              <a:t>two-state solution, Israel is the state of the Jewish people and a state of all its citizens, complete separation of religion and state</a:t>
            </a:r>
            <a:endParaRPr lang="en-US" sz="2800" b="1" dirty="0"/>
          </a:p>
        </p:txBody>
      </p:sp>
      <p:pic>
        <p:nvPicPr>
          <p:cNvPr id="5" name="Google Shape;50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10674" y="4762145"/>
            <a:ext cx="2568733" cy="149605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6" name="Google Shape;538;p32"/>
          <p:cNvCxnSpPr/>
          <p:nvPr/>
        </p:nvCxnSpPr>
        <p:spPr>
          <a:xfrm>
            <a:off x="2104817" y="523673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7" name="Google Shape;539;p32"/>
          <p:cNvCxnSpPr/>
          <p:nvPr/>
        </p:nvCxnSpPr>
        <p:spPr>
          <a:xfrm>
            <a:off x="2104817" y="5690076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8" name="Google Shape;540;p32"/>
          <p:cNvCxnSpPr/>
          <p:nvPr/>
        </p:nvCxnSpPr>
        <p:spPr>
          <a:xfrm>
            <a:off x="2104817" y="6131843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9" name="Google Shape;541;p32"/>
          <p:cNvCxnSpPr/>
          <p:nvPr/>
        </p:nvCxnSpPr>
        <p:spPr>
          <a:xfrm>
            <a:off x="2104817" y="656203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0" name="Google Shape;542;p32"/>
          <p:cNvSpPr txBox="1"/>
          <p:nvPr/>
        </p:nvSpPr>
        <p:spPr>
          <a:xfrm>
            <a:off x="4542984" y="4965774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/>
          </a:p>
        </p:txBody>
      </p:sp>
      <p:sp>
        <p:nvSpPr>
          <p:cNvPr id="11" name="Google Shape;543;p32"/>
          <p:cNvSpPr txBox="1"/>
          <p:nvPr/>
        </p:nvSpPr>
        <p:spPr>
          <a:xfrm>
            <a:off x="1364053" y="4965774"/>
            <a:ext cx="67635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12" name="Google Shape;544;p32"/>
          <p:cNvSpPr txBox="1"/>
          <p:nvPr/>
        </p:nvSpPr>
        <p:spPr>
          <a:xfrm>
            <a:off x="-18644" y="5407540"/>
            <a:ext cx="2336403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13" name="Google Shape;545;p32"/>
          <p:cNvSpPr txBox="1"/>
          <p:nvPr/>
        </p:nvSpPr>
        <p:spPr>
          <a:xfrm>
            <a:off x="4575617" y="5419116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/>
          </a:p>
        </p:txBody>
      </p:sp>
      <p:sp>
        <p:nvSpPr>
          <p:cNvPr id="14" name="Google Shape;546;p32"/>
          <p:cNvSpPr txBox="1"/>
          <p:nvPr/>
        </p:nvSpPr>
        <p:spPr>
          <a:xfrm>
            <a:off x="1214407" y="5849307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15" name="Google Shape;547;p32"/>
          <p:cNvSpPr txBox="1"/>
          <p:nvPr/>
        </p:nvSpPr>
        <p:spPr>
          <a:xfrm>
            <a:off x="4542984" y="584930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16" name="Google Shape;548;p32"/>
          <p:cNvSpPr txBox="1"/>
          <p:nvPr/>
        </p:nvSpPr>
        <p:spPr>
          <a:xfrm>
            <a:off x="4542984" y="627949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17" name="Google Shape;549;p32"/>
          <p:cNvSpPr/>
          <p:nvPr/>
        </p:nvSpPr>
        <p:spPr>
          <a:xfrm>
            <a:off x="2459757" y="4849906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550;p32"/>
          <p:cNvSpPr/>
          <p:nvPr/>
        </p:nvSpPr>
        <p:spPr>
          <a:xfrm>
            <a:off x="2459757" y="532205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551;p32"/>
          <p:cNvSpPr/>
          <p:nvPr/>
        </p:nvSpPr>
        <p:spPr>
          <a:xfrm>
            <a:off x="2724885" y="5764076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552;p32"/>
          <p:cNvSpPr/>
          <p:nvPr/>
        </p:nvSpPr>
        <p:spPr>
          <a:xfrm>
            <a:off x="2259341" y="6183359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53;p32"/>
          <p:cNvSpPr txBox="1"/>
          <p:nvPr/>
        </p:nvSpPr>
        <p:spPr>
          <a:xfrm>
            <a:off x="1214407" y="6258196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pic>
        <p:nvPicPr>
          <p:cNvPr id="1028" name="Picture 4" descr="ניצן הורוביץ: &quot;העבודה נטשו, כחול לבן כושלים&quot; | ישראל היום">
            <a:extLst>
              <a:ext uri="{FF2B5EF4-FFF2-40B4-BE49-F238E27FC236}">
                <a16:creationId xmlns:a16="http://schemas.microsoft.com/office/drawing/2014/main" id="{6AABBFFE-6327-4A7B-93E1-14DC5CE1C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10" y="2048155"/>
            <a:ext cx="2426260" cy="1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8DD081-8912-45DD-AAFA-67748B78B2D7}"/>
              </a:ext>
            </a:extLst>
          </p:cNvPr>
          <p:cNvSpPr txBox="1"/>
          <p:nvPr/>
        </p:nvSpPr>
        <p:spPr>
          <a:xfrm>
            <a:off x="6484891" y="4288082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3</a:t>
            </a:r>
          </a:p>
        </p:txBody>
      </p:sp>
    </p:spTree>
    <p:extLst>
      <p:ext uri="{BB962C8B-B14F-4D97-AF65-F5344CB8AC3E}">
        <p14:creationId xmlns:p14="http://schemas.microsoft.com/office/powerpoint/2010/main" val="2754719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48C7686-678B-4305-8B97-919D7812F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0" y="29922"/>
            <a:ext cx="8229600" cy="1143000"/>
          </a:xfrm>
        </p:spPr>
        <p:txBody>
          <a:bodyPr/>
          <a:lstStyle/>
          <a:p>
            <a:pPr lvl="0" algn="ctr"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ש"ס</a:t>
            </a:r>
            <a:r>
              <a:rPr lang="he-IL" sz="5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Shas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160046-971A-4293-A7A0-D43A3F5F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669" y="1394760"/>
            <a:ext cx="1931426" cy="25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076BCE-7FD6-4370-9981-D107C518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47" y="5022650"/>
            <a:ext cx="1240870" cy="119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131AA-8872-44B8-8054-A505165E9463}"/>
              </a:ext>
            </a:extLst>
          </p:cNvPr>
          <p:cNvSpPr txBox="1"/>
          <p:nvPr/>
        </p:nvSpPr>
        <p:spPr>
          <a:xfrm>
            <a:off x="6937896" y="4490672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9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A8917CF-51C4-4342-BC17-EEAE692B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02" y="931218"/>
            <a:ext cx="6712491" cy="4256788"/>
          </a:xfrm>
        </p:spPr>
        <p:txBody>
          <a:bodyPr>
            <a:normAutofit/>
          </a:bodyPr>
          <a:lstStyle/>
          <a:p>
            <a:pPr lvl="0" algn="l" rtl="0"/>
            <a:r>
              <a:rPr lang="en-US" sz="2600" dirty="0"/>
              <a:t>Led by Aria Deri who was convicted of bribery, fraud, and breach of trust, and given a three-year jail sentence</a:t>
            </a:r>
          </a:p>
          <a:p>
            <a:pPr lvl="0" algn="l" rtl="0"/>
            <a:r>
              <a:rPr lang="en-US" sz="2600" dirty="0"/>
              <a:t>At the end of 2012, ahead of the elections for the nineteenth Knesset, he returned to lead the “Shas” party</a:t>
            </a:r>
          </a:p>
          <a:p>
            <a:pPr lvl="0" algn="l" rtl="0"/>
            <a:r>
              <a:rPr lang="en-US" sz="2600" dirty="0" err="1"/>
              <a:t>Sefardic</a:t>
            </a:r>
            <a:r>
              <a:rPr lang="en-US" sz="2600" dirty="0"/>
              <a:t> – Zionist Haredi party, only men</a:t>
            </a:r>
          </a:p>
          <a:p>
            <a:pPr lvl="0" algn="l" rtl="0"/>
            <a:r>
              <a:rPr lang="en-US" sz="2600" b="1" dirty="0"/>
              <a:t>Stands to </a:t>
            </a:r>
            <a:r>
              <a:rPr lang="en-US" sz="2600" dirty="0"/>
              <a:t>promote the interests of the orthodox </a:t>
            </a:r>
            <a:r>
              <a:rPr lang="en-US" sz="2600" dirty="0" err="1"/>
              <a:t>sefardic</a:t>
            </a:r>
            <a:r>
              <a:rPr lang="en-US" sz="2600" dirty="0"/>
              <a:t> community, preserve the religious character of Israel</a:t>
            </a:r>
            <a:endParaRPr lang="en-US" sz="2600" b="1" dirty="0"/>
          </a:p>
          <a:p>
            <a:endParaRPr lang="en-US" sz="2600" dirty="0"/>
          </a:p>
        </p:txBody>
      </p:sp>
      <p:cxnSp>
        <p:nvCxnSpPr>
          <p:cNvPr id="9" name="Google Shape;436;p29">
            <a:extLst>
              <a:ext uri="{FF2B5EF4-FFF2-40B4-BE49-F238E27FC236}">
                <a16:creationId xmlns:a16="http://schemas.microsoft.com/office/drawing/2014/main" id="{895DC036-50D5-4184-97F4-1C6F20BFC997}"/>
              </a:ext>
            </a:extLst>
          </p:cNvPr>
          <p:cNvCxnSpPr/>
          <p:nvPr/>
        </p:nvCxnSpPr>
        <p:spPr>
          <a:xfrm>
            <a:off x="2210765" y="525016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0" name="Google Shape;437;p29">
            <a:extLst>
              <a:ext uri="{FF2B5EF4-FFF2-40B4-BE49-F238E27FC236}">
                <a16:creationId xmlns:a16="http://schemas.microsoft.com/office/drawing/2014/main" id="{E8315EFD-C4CA-4724-B934-B4303BA7E48E}"/>
              </a:ext>
            </a:extLst>
          </p:cNvPr>
          <p:cNvCxnSpPr/>
          <p:nvPr/>
        </p:nvCxnSpPr>
        <p:spPr>
          <a:xfrm>
            <a:off x="2210765" y="5703506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1" name="Google Shape;438;p29">
            <a:extLst>
              <a:ext uri="{FF2B5EF4-FFF2-40B4-BE49-F238E27FC236}">
                <a16:creationId xmlns:a16="http://schemas.microsoft.com/office/drawing/2014/main" id="{EBAA9095-0D80-4122-BE37-AB11B30EB35A}"/>
              </a:ext>
            </a:extLst>
          </p:cNvPr>
          <p:cNvCxnSpPr/>
          <p:nvPr/>
        </p:nvCxnSpPr>
        <p:spPr>
          <a:xfrm>
            <a:off x="2210765" y="6145273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2" name="Google Shape;439;p29">
            <a:extLst>
              <a:ext uri="{FF2B5EF4-FFF2-40B4-BE49-F238E27FC236}">
                <a16:creationId xmlns:a16="http://schemas.microsoft.com/office/drawing/2014/main" id="{0799B1EE-F338-492D-8B12-ACC2243628B6}"/>
              </a:ext>
            </a:extLst>
          </p:cNvPr>
          <p:cNvCxnSpPr/>
          <p:nvPr/>
        </p:nvCxnSpPr>
        <p:spPr>
          <a:xfrm>
            <a:off x="2210765" y="657546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3" name="Google Shape;440;p29">
            <a:extLst>
              <a:ext uri="{FF2B5EF4-FFF2-40B4-BE49-F238E27FC236}">
                <a16:creationId xmlns:a16="http://schemas.microsoft.com/office/drawing/2014/main" id="{2710BDC5-476F-497D-95E6-8F102F2036E4}"/>
              </a:ext>
            </a:extLst>
          </p:cNvPr>
          <p:cNvSpPr txBox="1"/>
          <p:nvPr/>
        </p:nvSpPr>
        <p:spPr>
          <a:xfrm>
            <a:off x="4648932" y="4979204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 dirty="0"/>
          </a:p>
        </p:txBody>
      </p:sp>
      <p:sp>
        <p:nvSpPr>
          <p:cNvPr id="14" name="Google Shape;441;p29">
            <a:extLst>
              <a:ext uri="{FF2B5EF4-FFF2-40B4-BE49-F238E27FC236}">
                <a16:creationId xmlns:a16="http://schemas.microsoft.com/office/drawing/2014/main" id="{A5DAA310-9FA3-4863-B86B-76F42F6EC348}"/>
              </a:ext>
            </a:extLst>
          </p:cNvPr>
          <p:cNvSpPr txBox="1"/>
          <p:nvPr/>
        </p:nvSpPr>
        <p:spPr>
          <a:xfrm>
            <a:off x="1457475" y="4979204"/>
            <a:ext cx="67635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15" name="Google Shape;442;p29">
            <a:extLst>
              <a:ext uri="{FF2B5EF4-FFF2-40B4-BE49-F238E27FC236}">
                <a16:creationId xmlns:a16="http://schemas.microsoft.com/office/drawing/2014/main" id="{483F1806-EE94-428F-8AE5-94AB3B187075}"/>
              </a:ext>
            </a:extLst>
          </p:cNvPr>
          <p:cNvSpPr txBox="1"/>
          <p:nvPr/>
        </p:nvSpPr>
        <p:spPr>
          <a:xfrm>
            <a:off x="328902" y="5387606"/>
            <a:ext cx="2336403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16" name="Google Shape;444;p29">
            <a:extLst>
              <a:ext uri="{FF2B5EF4-FFF2-40B4-BE49-F238E27FC236}">
                <a16:creationId xmlns:a16="http://schemas.microsoft.com/office/drawing/2014/main" id="{EA5BEFCA-2C8C-4A18-B862-ADD641BC0982}"/>
              </a:ext>
            </a:extLst>
          </p:cNvPr>
          <p:cNvSpPr txBox="1"/>
          <p:nvPr/>
        </p:nvSpPr>
        <p:spPr>
          <a:xfrm>
            <a:off x="1320355" y="5862737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17" name="Google Shape;445;p29">
            <a:extLst>
              <a:ext uri="{FF2B5EF4-FFF2-40B4-BE49-F238E27FC236}">
                <a16:creationId xmlns:a16="http://schemas.microsoft.com/office/drawing/2014/main" id="{B4EC05CF-6D13-473E-A269-4E199526BDC6}"/>
              </a:ext>
            </a:extLst>
          </p:cNvPr>
          <p:cNvSpPr txBox="1"/>
          <p:nvPr/>
        </p:nvSpPr>
        <p:spPr>
          <a:xfrm>
            <a:off x="4648932" y="586273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18" name="Google Shape;446;p29">
            <a:extLst>
              <a:ext uri="{FF2B5EF4-FFF2-40B4-BE49-F238E27FC236}">
                <a16:creationId xmlns:a16="http://schemas.microsoft.com/office/drawing/2014/main" id="{AC3FC6A7-66C3-4F77-9879-90500BA12A3A}"/>
              </a:ext>
            </a:extLst>
          </p:cNvPr>
          <p:cNvSpPr txBox="1"/>
          <p:nvPr/>
        </p:nvSpPr>
        <p:spPr>
          <a:xfrm>
            <a:off x="4648932" y="629292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19" name="Google Shape;447;p29">
            <a:extLst>
              <a:ext uri="{FF2B5EF4-FFF2-40B4-BE49-F238E27FC236}">
                <a16:creationId xmlns:a16="http://schemas.microsoft.com/office/drawing/2014/main" id="{949A4BE9-B6F2-4DDE-9E89-7BCC5B535520}"/>
              </a:ext>
            </a:extLst>
          </p:cNvPr>
          <p:cNvSpPr/>
          <p:nvPr/>
        </p:nvSpPr>
        <p:spPr>
          <a:xfrm>
            <a:off x="3650082" y="484355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48;p29">
            <a:extLst>
              <a:ext uri="{FF2B5EF4-FFF2-40B4-BE49-F238E27FC236}">
                <a16:creationId xmlns:a16="http://schemas.microsoft.com/office/drawing/2014/main" id="{35FC14E0-19A3-43D9-B7B5-D5619EE61794}"/>
              </a:ext>
            </a:extLst>
          </p:cNvPr>
          <p:cNvSpPr/>
          <p:nvPr/>
        </p:nvSpPr>
        <p:spPr>
          <a:xfrm>
            <a:off x="2919807" y="529740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49;p29">
            <a:extLst>
              <a:ext uri="{FF2B5EF4-FFF2-40B4-BE49-F238E27FC236}">
                <a16:creationId xmlns:a16="http://schemas.microsoft.com/office/drawing/2014/main" id="{9E2EFCBA-4E26-4AEB-889A-F357F6C16043}"/>
              </a:ext>
            </a:extLst>
          </p:cNvPr>
          <p:cNvSpPr/>
          <p:nvPr/>
        </p:nvSpPr>
        <p:spPr>
          <a:xfrm>
            <a:off x="3636368" y="575780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50;p29">
            <a:extLst>
              <a:ext uri="{FF2B5EF4-FFF2-40B4-BE49-F238E27FC236}">
                <a16:creationId xmlns:a16="http://schemas.microsoft.com/office/drawing/2014/main" id="{80455604-6668-4B00-B634-B8833AB32E36}"/>
              </a:ext>
            </a:extLst>
          </p:cNvPr>
          <p:cNvSpPr/>
          <p:nvPr/>
        </p:nvSpPr>
        <p:spPr>
          <a:xfrm>
            <a:off x="4262332" y="6197033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51;p29">
            <a:extLst>
              <a:ext uri="{FF2B5EF4-FFF2-40B4-BE49-F238E27FC236}">
                <a16:creationId xmlns:a16="http://schemas.microsoft.com/office/drawing/2014/main" id="{48B3C5B1-F8B8-42F9-982D-3D8ED1DC6CDC}"/>
              </a:ext>
            </a:extLst>
          </p:cNvPr>
          <p:cNvSpPr txBox="1"/>
          <p:nvPr/>
        </p:nvSpPr>
        <p:spPr>
          <a:xfrm>
            <a:off x="1320355" y="6271626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sp>
        <p:nvSpPr>
          <p:cNvPr id="24" name="Google Shape;443;p29">
            <a:extLst>
              <a:ext uri="{FF2B5EF4-FFF2-40B4-BE49-F238E27FC236}">
                <a16:creationId xmlns:a16="http://schemas.microsoft.com/office/drawing/2014/main" id="{4794D4B5-DBE5-4DEE-B8DE-479B2398B437}"/>
              </a:ext>
            </a:extLst>
          </p:cNvPr>
          <p:cNvSpPr txBox="1"/>
          <p:nvPr/>
        </p:nvSpPr>
        <p:spPr>
          <a:xfrm>
            <a:off x="4580217" y="5392168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353511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8B7FE3A-1D34-4FCE-A85C-D4888325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59" y="5845204"/>
            <a:ext cx="2644104" cy="6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53016-22D7-49F2-B999-47ED7556EB2A}"/>
              </a:ext>
            </a:extLst>
          </p:cNvPr>
          <p:cNvSpPr txBox="1"/>
          <p:nvPr/>
        </p:nvSpPr>
        <p:spPr>
          <a:xfrm>
            <a:off x="6568781" y="5321182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7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6444053-4FD1-4763-AEB6-EF88C829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48" y="1483662"/>
            <a:ext cx="1587100" cy="235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C9207A6-63BA-43DD-98E5-50B25F0F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02" y="205244"/>
            <a:ext cx="8229600" cy="1143000"/>
          </a:xfrm>
        </p:spPr>
        <p:txBody>
          <a:bodyPr>
            <a:normAutofit fontScale="90000"/>
          </a:bodyPr>
          <a:lstStyle/>
          <a:p>
            <a:pPr lvl="0" algn="ctr"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</a:rPr>
              <a:t>ישראל ביתנו </a:t>
            </a:r>
            <a:r>
              <a:rPr lang="en-US" sz="5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Yisrael Beiteinu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1E4E6E-C230-4A61-8878-E764E835F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72" y="1403529"/>
            <a:ext cx="6484769" cy="2771230"/>
          </a:xfrm>
        </p:spPr>
        <p:txBody>
          <a:bodyPr>
            <a:normAutofit fontScale="85000" lnSpcReduction="10000"/>
          </a:bodyPr>
          <a:lstStyle/>
          <a:p>
            <a:pPr lvl="0" algn="l" rtl="0"/>
            <a:r>
              <a:rPr lang="en-US" sz="2800" dirty="0"/>
              <a:t>Led by Avigdor Liberman, Russian-speaking Israelis, mostly secular</a:t>
            </a:r>
          </a:p>
          <a:p>
            <a:pPr lvl="0" algn="l" rtl="0"/>
            <a:r>
              <a:rPr lang="en-US" sz="2800" dirty="0"/>
              <a:t>“Yes” to a Jewish state, “no” to a halakhic state</a:t>
            </a:r>
          </a:p>
          <a:p>
            <a:pPr lvl="0" algn="l" rtl="0"/>
            <a:r>
              <a:rPr lang="en-US" sz="2800" dirty="0"/>
              <a:t> Announced that will not collaborate with Netanyahu anymore</a:t>
            </a:r>
          </a:p>
          <a:p>
            <a:pPr algn="l" rtl="0"/>
            <a:r>
              <a:rPr lang="en-US" sz="2800" b="1" dirty="0"/>
              <a:t>Stands for </a:t>
            </a:r>
            <a:r>
              <a:rPr lang="en-US" sz="2800" dirty="0"/>
              <a:t>mandatory recruitment for all, freedom from religion, two-state solution, death penalty for terrorists</a:t>
            </a:r>
          </a:p>
          <a:p>
            <a:pPr lvl="0" algn="l" rtl="0"/>
            <a:endParaRPr lang="en-US" sz="2800" dirty="0"/>
          </a:p>
          <a:p>
            <a:pPr lvl="0" algn="l" rtl="0"/>
            <a:endParaRPr lang="en-US" sz="2800" dirty="0"/>
          </a:p>
          <a:p>
            <a:endParaRPr lang="en-US" sz="2800" dirty="0"/>
          </a:p>
        </p:txBody>
      </p:sp>
      <p:cxnSp>
        <p:nvCxnSpPr>
          <p:cNvPr id="9" name="Google Shape;538;p32">
            <a:extLst>
              <a:ext uri="{FF2B5EF4-FFF2-40B4-BE49-F238E27FC236}">
                <a16:creationId xmlns:a16="http://schemas.microsoft.com/office/drawing/2014/main" id="{CD920723-4817-4402-8294-81528EA77EA2}"/>
              </a:ext>
            </a:extLst>
          </p:cNvPr>
          <p:cNvCxnSpPr/>
          <p:nvPr/>
        </p:nvCxnSpPr>
        <p:spPr>
          <a:xfrm>
            <a:off x="1711105" y="493224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0" name="Google Shape;539;p32">
            <a:extLst>
              <a:ext uri="{FF2B5EF4-FFF2-40B4-BE49-F238E27FC236}">
                <a16:creationId xmlns:a16="http://schemas.microsoft.com/office/drawing/2014/main" id="{F4580482-49E4-4100-9B1D-CC037007C652}"/>
              </a:ext>
            </a:extLst>
          </p:cNvPr>
          <p:cNvCxnSpPr/>
          <p:nvPr/>
        </p:nvCxnSpPr>
        <p:spPr>
          <a:xfrm>
            <a:off x="1728638" y="5374938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1" name="Google Shape;540;p32">
            <a:extLst>
              <a:ext uri="{FF2B5EF4-FFF2-40B4-BE49-F238E27FC236}">
                <a16:creationId xmlns:a16="http://schemas.microsoft.com/office/drawing/2014/main" id="{0ABD88FD-35C2-48DF-802F-677AB4408AE3}"/>
              </a:ext>
            </a:extLst>
          </p:cNvPr>
          <p:cNvCxnSpPr/>
          <p:nvPr/>
        </p:nvCxnSpPr>
        <p:spPr>
          <a:xfrm>
            <a:off x="1711105" y="5827356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2" name="Google Shape;541;p32">
            <a:extLst>
              <a:ext uri="{FF2B5EF4-FFF2-40B4-BE49-F238E27FC236}">
                <a16:creationId xmlns:a16="http://schemas.microsoft.com/office/drawing/2014/main" id="{3477BB7C-4ED6-4704-B45E-EA50A575129C}"/>
              </a:ext>
            </a:extLst>
          </p:cNvPr>
          <p:cNvCxnSpPr/>
          <p:nvPr/>
        </p:nvCxnSpPr>
        <p:spPr>
          <a:xfrm>
            <a:off x="1711105" y="625754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3" name="Google Shape;542;p32">
            <a:extLst>
              <a:ext uri="{FF2B5EF4-FFF2-40B4-BE49-F238E27FC236}">
                <a16:creationId xmlns:a16="http://schemas.microsoft.com/office/drawing/2014/main" id="{544089F1-6E57-4D15-A0FD-C519B226FCBC}"/>
              </a:ext>
            </a:extLst>
          </p:cNvPr>
          <p:cNvSpPr txBox="1"/>
          <p:nvPr/>
        </p:nvSpPr>
        <p:spPr>
          <a:xfrm>
            <a:off x="4149272" y="4661287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600" b="1"/>
          </a:p>
        </p:txBody>
      </p:sp>
      <p:sp>
        <p:nvSpPr>
          <p:cNvPr id="14" name="Google Shape;543;p32">
            <a:extLst>
              <a:ext uri="{FF2B5EF4-FFF2-40B4-BE49-F238E27FC236}">
                <a16:creationId xmlns:a16="http://schemas.microsoft.com/office/drawing/2014/main" id="{CBE1B0FB-34D2-45D4-9E7B-8700D096C591}"/>
              </a:ext>
            </a:extLst>
          </p:cNvPr>
          <p:cNvSpPr txBox="1"/>
          <p:nvPr/>
        </p:nvSpPr>
        <p:spPr>
          <a:xfrm>
            <a:off x="970341" y="4661287"/>
            <a:ext cx="67635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600" b="1"/>
          </a:p>
        </p:txBody>
      </p:sp>
      <p:sp>
        <p:nvSpPr>
          <p:cNvPr id="15" name="Google Shape;545;p32">
            <a:extLst>
              <a:ext uri="{FF2B5EF4-FFF2-40B4-BE49-F238E27FC236}">
                <a16:creationId xmlns:a16="http://schemas.microsoft.com/office/drawing/2014/main" id="{D7DA6060-9A21-4354-9E7E-4A7559F95584}"/>
              </a:ext>
            </a:extLst>
          </p:cNvPr>
          <p:cNvSpPr txBox="1"/>
          <p:nvPr/>
        </p:nvSpPr>
        <p:spPr>
          <a:xfrm>
            <a:off x="4149272" y="5114629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600" b="1"/>
          </a:p>
        </p:txBody>
      </p:sp>
      <p:sp>
        <p:nvSpPr>
          <p:cNvPr id="16" name="Google Shape;546;p32">
            <a:extLst>
              <a:ext uri="{FF2B5EF4-FFF2-40B4-BE49-F238E27FC236}">
                <a16:creationId xmlns:a16="http://schemas.microsoft.com/office/drawing/2014/main" id="{00D7B531-1C3A-4DD5-B19F-156378D54D28}"/>
              </a:ext>
            </a:extLst>
          </p:cNvPr>
          <p:cNvSpPr txBox="1"/>
          <p:nvPr/>
        </p:nvSpPr>
        <p:spPr>
          <a:xfrm>
            <a:off x="820695" y="5544820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600" b="1"/>
          </a:p>
        </p:txBody>
      </p:sp>
      <p:sp>
        <p:nvSpPr>
          <p:cNvPr id="17" name="Google Shape;547;p32">
            <a:extLst>
              <a:ext uri="{FF2B5EF4-FFF2-40B4-BE49-F238E27FC236}">
                <a16:creationId xmlns:a16="http://schemas.microsoft.com/office/drawing/2014/main" id="{FDD264D6-E9DC-4B14-A70D-D3DF0E97B339}"/>
              </a:ext>
            </a:extLst>
          </p:cNvPr>
          <p:cNvSpPr txBox="1"/>
          <p:nvPr/>
        </p:nvSpPr>
        <p:spPr>
          <a:xfrm>
            <a:off x="4149272" y="5544820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600" b="1"/>
          </a:p>
        </p:txBody>
      </p:sp>
      <p:sp>
        <p:nvSpPr>
          <p:cNvPr id="18" name="Google Shape;548;p32">
            <a:extLst>
              <a:ext uri="{FF2B5EF4-FFF2-40B4-BE49-F238E27FC236}">
                <a16:creationId xmlns:a16="http://schemas.microsoft.com/office/drawing/2014/main" id="{22D3A583-BEB6-44E6-B962-C2AE5762FA14}"/>
              </a:ext>
            </a:extLst>
          </p:cNvPr>
          <p:cNvSpPr txBox="1"/>
          <p:nvPr/>
        </p:nvSpPr>
        <p:spPr>
          <a:xfrm>
            <a:off x="4149272" y="5975011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600" b="1"/>
          </a:p>
        </p:txBody>
      </p:sp>
      <p:sp>
        <p:nvSpPr>
          <p:cNvPr id="19" name="Google Shape;549;p32">
            <a:extLst>
              <a:ext uri="{FF2B5EF4-FFF2-40B4-BE49-F238E27FC236}">
                <a16:creationId xmlns:a16="http://schemas.microsoft.com/office/drawing/2014/main" id="{9E50DEB4-BDB7-423B-BBBF-5C6B90666090}"/>
              </a:ext>
            </a:extLst>
          </p:cNvPr>
          <p:cNvSpPr/>
          <p:nvPr/>
        </p:nvSpPr>
        <p:spPr>
          <a:xfrm>
            <a:off x="3757058" y="4538548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550;p32">
            <a:extLst>
              <a:ext uri="{FF2B5EF4-FFF2-40B4-BE49-F238E27FC236}">
                <a16:creationId xmlns:a16="http://schemas.microsoft.com/office/drawing/2014/main" id="{A4249863-60AB-4A99-B50E-18CB5AEF77B0}"/>
              </a:ext>
            </a:extLst>
          </p:cNvPr>
          <p:cNvSpPr/>
          <p:nvPr/>
        </p:nvSpPr>
        <p:spPr>
          <a:xfrm>
            <a:off x="2570532" y="4991528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551;p32">
            <a:extLst>
              <a:ext uri="{FF2B5EF4-FFF2-40B4-BE49-F238E27FC236}">
                <a16:creationId xmlns:a16="http://schemas.microsoft.com/office/drawing/2014/main" id="{2D34766E-F3AF-4C65-9624-EA81C9DA05FE}"/>
              </a:ext>
            </a:extLst>
          </p:cNvPr>
          <p:cNvSpPr/>
          <p:nvPr/>
        </p:nvSpPr>
        <p:spPr>
          <a:xfrm>
            <a:off x="3720817" y="5442312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552;p32">
            <a:extLst>
              <a:ext uri="{FF2B5EF4-FFF2-40B4-BE49-F238E27FC236}">
                <a16:creationId xmlns:a16="http://schemas.microsoft.com/office/drawing/2014/main" id="{D6095A7B-D297-40F0-AA48-EDD4789B42C0}"/>
              </a:ext>
            </a:extLst>
          </p:cNvPr>
          <p:cNvSpPr/>
          <p:nvPr/>
        </p:nvSpPr>
        <p:spPr>
          <a:xfrm>
            <a:off x="1957399" y="588644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553;p32">
            <a:extLst>
              <a:ext uri="{FF2B5EF4-FFF2-40B4-BE49-F238E27FC236}">
                <a16:creationId xmlns:a16="http://schemas.microsoft.com/office/drawing/2014/main" id="{1886A86E-D9D4-49DA-8828-BA31CB9F8ADC}"/>
              </a:ext>
            </a:extLst>
          </p:cNvPr>
          <p:cNvSpPr txBox="1"/>
          <p:nvPr/>
        </p:nvSpPr>
        <p:spPr>
          <a:xfrm>
            <a:off x="820695" y="5953709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600" b="1"/>
          </a:p>
        </p:txBody>
      </p:sp>
      <p:sp>
        <p:nvSpPr>
          <p:cNvPr id="24" name="Google Shape;544;p32">
            <a:extLst>
              <a:ext uri="{FF2B5EF4-FFF2-40B4-BE49-F238E27FC236}">
                <a16:creationId xmlns:a16="http://schemas.microsoft.com/office/drawing/2014/main" id="{4C0DCBA6-487F-43CE-A4C2-C97510569AB0}"/>
              </a:ext>
            </a:extLst>
          </p:cNvPr>
          <p:cNvSpPr txBox="1"/>
          <p:nvPr/>
        </p:nvSpPr>
        <p:spPr>
          <a:xfrm>
            <a:off x="-46024" y="5074439"/>
            <a:ext cx="2271999" cy="54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8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600" b="1" dirty="0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0AF71632-5660-456C-9B0D-A86D9DF366A2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359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9" y="224493"/>
            <a:ext cx="9144000" cy="1143000"/>
          </a:xfrm>
        </p:spPr>
        <p:txBody>
          <a:bodyPr/>
          <a:lstStyle/>
          <a:p>
            <a:pPr algn="ctr" rtl="1"/>
            <a:r>
              <a:rPr lang="he-IL" sz="4200" b="1" dirty="0">
                <a:solidFill>
                  <a:schemeClr val="bg1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</a:rPr>
              <a:t>הרשימה המשותפת </a:t>
            </a:r>
            <a:r>
              <a:rPr lang="en-US" sz="4200" b="1" dirty="0">
                <a:solidFill>
                  <a:schemeClr val="bg1"/>
                </a:solidFill>
                <a:latin typeface="Nunito"/>
                <a:ea typeface="Nunito"/>
                <a:cs typeface="Nunito"/>
              </a:rPr>
              <a:t>Join list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05871" y="1274606"/>
            <a:ext cx="6620005" cy="4525963"/>
          </a:xfrm>
        </p:spPr>
        <p:txBody>
          <a:bodyPr>
            <a:normAutofit/>
          </a:bodyPr>
          <a:lstStyle/>
          <a:p>
            <a:pPr lvl="0" algn="l" rtl="0"/>
            <a:r>
              <a:rPr lang="en-US" sz="2800" dirty="0"/>
              <a:t> Two alliances of two Arab parties, each two parties, having only one Jewish member</a:t>
            </a:r>
          </a:p>
          <a:p>
            <a:pPr lvl="0" algn="l" rtl="0"/>
            <a:r>
              <a:rPr lang="en-US" sz="2800" dirty="0"/>
              <a:t> Used to be united in “The Arab Parties Alliance” and disintegrated following internal disagreements</a:t>
            </a:r>
          </a:p>
          <a:p>
            <a:pPr lvl="0" algn="l" rtl="0"/>
            <a:r>
              <a:rPr lang="en-US" sz="2800" dirty="0"/>
              <a:t> Criticized by both Arabs and Jews</a:t>
            </a:r>
          </a:p>
        </p:txBody>
      </p:sp>
      <p:sp>
        <p:nvSpPr>
          <p:cNvPr id="5" name="AutoShape 2" descr="×ª××¦××ª ×ª××× × ×¢×××¨ ×××© ×ª×¢×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×ª××¦××ª ×ª××× × ×¢×××¨ ×××© ×ª×¢×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9" name="Google Shape;402;p28"/>
          <p:cNvCxnSpPr/>
          <p:nvPr/>
        </p:nvCxnSpPr>
        <p:spPr>
          <a:xfrm>
            <a:off x="2166302" y="5040340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0" name="Google Shape;403;p28"/>
          <p:cNvCxnSpPr/>
          <p:nvPr/>
        </p:nvCxnSpPr>
        <p:spPr>
          <a:xfrm>
            <a:off x="2166302" y="5493682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1" name="Google Shape;404;p28"/>
          <p:cNvCxnSpPr/>
          <p:nvPr/>
        </p:nvCxnSpPr>
        <p:spPr>
          <a:xfrm>
            <a:off x="2166302" y="5935449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2" name="Google Shape;405;p28"/>
          <p:cNvCxnSpPr/>
          <p:nvPr/>
        </p:nvCxnSpPr>
        <p:spPr>
          <a:xfrm>
            <a:off x="2166302" y="6365640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3" name="Google Shape;406;p28"/>
          <p:cNvSpPr txBox="1"/>
          <p:nvPr/>
        </p:nvSpPr>
        <p:spPr>
          <a:xfrm>
            <a:off x="4604469" y="4769380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b="1" dirty="0"/>
          </a:p>
        </p:txBody>
      </p:sp>
      <p:sp>
        <p:nvSpPr>
          <p:cNvPr id="14" name="Google Shape;407;p28"/>
          <p:cNvSpPr txBox="1"/>
          <p:nvPr/>
        </p:nvSpPr>
        <p:spPr>
          <a:xfrm>
            <a:off x="1413012" y="4769380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b="1"/>
          </a:p>
        </p:txBody>
      </p:sp>
      <p:sp>
        <p:nvSpPr>
          <p:cNvPr id="15" name="Google Shape;408;p28"/>
          <p:cNvSpPr txBox="1"/>
          <p:nvPr/>
        </p:nvSpPr>
        <p:spPr>
          <a:xfrm>
            <a:off x="493273" y="5203718"/>
            <a:ext cx="2109367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b="1" dirty="0"/>
          </a:p>
        </p:txBody>
      </p:sp>
      <p:sp>
        <p:nvSpPr>
          <p:cNvPr id="16" name="Google Shape;409;p28"/>
          <p:cNvSpPr txBox="1"/>
          <p:nvPr/>
        </p:nvSpPr>
        <p:spPr>
          <a:xfrm>
            <a:off x="4604469" y="5222722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b="1"/>
          </a:p>
        </p:txBody>
      </p:sp>
      <p:sp>
        <p:nvSpPr>
          <p:cNvPr id="17" name="Google Shape;410;p28"/>
          <p:cNvSpPr txBox="1"/>
          <p:nvPr/>
        </p:nvSpPr>
        <p:spPr>
          <a:xfrm>
            <a:off x="1275892" y="5641337"/>
            <a:ext cx="913560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b="1"/>
          </a:p>
        </p:txBody>
      </p:sp>
      <p:sp>
        <p:nvSpPr>
          <p:cNvPr id="18" name="Google Shape;411;p28"/>
          <p:cNvSpPr txBox="1"/>
          <p:nvPr/>
        </p:nvSpPr>
        <p:spPr>
          <a:xfrm>
            <a:off x="4604469" y="5652913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b="1"/>
          </a:p>
        </p:txBody>
      </p:sp>
      <p:sp>
        <p:nvSpPr>
          <p:cNvPr id="19" name="Google Shape;412;p28"/>
          <p:cNvSpPr txBox="1"/>
          <p:nvPr/>
        </p:nvSpPr>
        <p:spPr>
          <a:xfrm>
            <a:off x="4604469" y="6083104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b="1"/>
          </a:p>
        </p:txBody>
      </p:sp>
      <p:sp>
        <p:nvSpPr>
          <p:cNvPr id="20" name="Google Shape;413;p28"/>
          <p:cNvSpPr/>
          <p:nvPr/>
        </p:nvSpPr>
        <p:spPr>
          <a:xfrm>
            <a:off x="2246206" y="4663696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14;p28"/>
          <p:cNvSpPr/>
          <p:nvPr/>
        </p:nvSpPr>
        <p:spPr>
          <a:xfrm>
            <a:off x="2246206" y="51187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15;p28"/>
          <p:cNvSpPr/>
          <p:nvPr/>
        </p:nvSpPr>
        <p:spPr>
          <a:xfrm>
            <a:off x="2246206" y="559475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416;p28"/>
          <p:cNvSpPr/>
          <p:nvPr/>
        </p:nvSpPr>
        <p:spPr>
          <a:xfrm>
            <a:off x="2240806" y="6008267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418;p28"/>
          <p:cNvSpPr txBox="1"/>
          <p:nvPr/>
        </p:nvSpPr>
        <p:spPr>
          <a:xfrm>
            <a:off x="1275892" y="6050226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b="1"/>
          </a:p>
        </p:txBody>
      </p:sp>
      <p:pic>
        <p:nvPicPr>
          <p:cNvPr id="4104" name="Picture 8" descr="×ª××× × ×§×©××¨×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0" y="2648193"/>
            <a:ext cx="1365599" cy="11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×ª××¦××ª ×ª××× × ×¢×××¨ ×ª×¢&quot;×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285" y="3952348"/>
            <a:ext cx="1336764" cy="101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DCFC87A-F5E8-427E-82B4-3222F7CEE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71" y="5713755"/>
            <a:ext cx="2321358" cy="6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A5A8E8-A9D5-4974-99BC-3F36F0587A14}"/>
              </a:ext>
            </a:extLst>
          </p:cNvPr>
          <p:cNvSpPr txBox="1"/>
          <p:nvPr/>
        </p:nvSpPr>
        <p:spPr>
          <a:xfrm>
            <a:off x="6572239" y="5212488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– 15</a:t>
            </a:r>
          </a:p>
        </p:txBody>
      </p:sp>
      <p:pic>
        <p:nvPicPr>
          <p:cNvPr id="4102" name="Picture 6" descr="איימן עודה – ויקיפדיה">
            <a:extLst>
              <a:ext uri="{FF2B5EF4-FFF2-40B4-BE49-F238E27FC236}">
                <a16:creationId xmlns:a16="http://schemas.microsoft.com/office/drawing/2014/main" id="{B6F5B965-53AB-4225-9251-24C0E7C7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5" y="1182798"/>
            <a:ext cx="1209663" cy="134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00AAFC5-9E2D-4EBB-89CE-15AA701522F6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9424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9F38F4-E960-486D-94B4-E32D8F79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224" y="527066"/>
            <a:ext cx="9144000" cy="1143000"/>
          </a:xfrm>
        </p:spPr>
        <p:txBody>
          <a:bodyPr>
            <a:noAutofit/>
          </a:bodyPr>
          <a:lstStyle/>
          <a:p>
            <a:pPr algn="ctr" rtl="1"/>
            <a:r>
              <a:rPr lang="en-US" sz="5400" b="1" dirty="0">
                <a:solidFill>
                  <a:schemeClr val="bg1"/>
                </a:solidFill>
                <a:latin typeface="Nunito"/>
                <a:ea typeface="Nunito"/>
                <a:cs typeface="Nunito"/>
              </a:rPr>
              <a:t>New players</a:t>
            </a:r>
            <a:br>
              <a:rPr lang="en-US" sz="5400" b="1" dirty="0">
                <a:solidFill>
                  <a:schemeClr val="bg1"/>
                </a:solidFill>
                <a:latin typeface="Nunito"/>
                <a:ea typeface="Nunito"/>
                <a:cs typeface="Nunito"/>
              </a:rPr>
            </a:br>
            <a:endParaRPr lang="en-US" sz="5400" b="1" dirty="0">
              <a:solidFill>
                <a:schemeClr val="bg1"/>
              </a:solidFill>
              <a:latin typeface="Nunito"/>
              <a:ea typeface="Nunito"/>
              <a:cs typeface="Nunito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8008837-0011-448F-AD96-F8743E130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81" y="1140101"/>
            <a:ext cx="2484714" cy="10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4C5915-B443-439F-ACB6-5479ECCBEDA0}"/>
              </a:ext>
            </a:extLst>
          </p:cNvPr>
          <p:cNvSpPr txBox="1">
            <a:spLocks/>
          </p:cNvSpPr>
          <p:nvPr/>
        </p:nvSpPr>
        <p:spPr>
          <a:xfrm>
            <a:off x="476600" y="2266420"/>
            <a:ext cx="3127695" cy="386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Nunito"/>
                <a:ea typeface="Nunito"/>
                <a:cs typeface="Nunito"/>
              </a:rPr>
              <a:t>New Hope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6B49C273-8326-4757-B30C-49FF86ED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21" y="2734018"/>
            <a:ext cx="2246851" cy="224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2DC9660-4E29-403E-ADDC-8D373304F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00" y="5061789"/>
            <a:ext cx="3823108" cy="1505168"/>
          </a:xfrm>
        </p:spPr>
        <p:txBody>
          <a:bodyPr>
            <a:normAutofit fontScale="92500"/>
          </a:bodyPr>
          <a:lstStyle/>
          <a:p>
            <a:pPr marL="0" lvl="0" indent="0" algn="l" rtl="0">
              <a:buNone/>
            </a:pPr>
            <a:r>
              <a:rPr lang="en-US" sz="2000" dirty="0"/>
              <a:t>Gideon Saar was in the Likud for 11 years before taking a five-year break and returning in 2019 to try and take Netanyahu's seat. In 2021 he left the Likud to start New Hope.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E5CD606-5E25-4184-AB69-49A01AE7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5" y="1291905"/>
            <a:ext cx="3249686" cy="6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BE1411A-811D-479B-B7D5-5D8C67CC0280}"/>
              </a:ext>
            </a:extLst>
          </p:cNvPr>
          <p:cNvSpPr txBox="1">
            <a:spLocks/>
          </p:cNvSpPr>
          <p:nvPr/>
        </p:nvSpPr>
        <p:spPr>
          <a:xfrm>
            <a:off x="5478709" y="2203573"/>
            <a:ext cx="3127695" cy="386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Nunito"/>
                <a:ea typeface="Nunito"/>
                <a:cs typeface="Nunito"/>
              </a:rPr>
              <a:t>The Israelis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6E6B251-4142-460C-B6B5-45498E3A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9"/>
          <a:stretch/>
        </p:blipFill>
        <p:spPr bwMode="auto">
          <a:xfrm>
            <a:off x="6161801" y="2706682"/>
            <a:ext cx="1761513" cy="224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1FBD55-2200-4A58-A7E5-B08C4A1B2452}"/>
              </a:ext>
            </a:extLst>
          </p:cNvPr>
          <p:cNvSpPr txBox="1">
            <a:spLocks/>
          </p:cNvSpPr>
          <p:nvPr/>
        </p:nvSpPr>
        <p:spPr>
          <a:xfrm>
            <a:off x="4972270" y="5069965"/>
            <a:ext cx="3951215" cy="159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000" dirty="0"/>
              <a:t>Ron Huldai is the current mayor of Tel Aviv since 1998. He was asked to join politics many times, but only now agreed. His main goal is to replace Netanyahu.</a:t>
            </a:r>
          </a:p>
        </p:txBody>
      </p:sp>
    </p:spTree>
    <p:extLst>
      <p:ext uri="{BB962C8B-B14F-4D97-AF65-F5344CB8AC3E}">
        <p14:creationId xmlns:p14="http://schemas.microsoft.com/office/powerpoint/2010/main" val="999379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×ª××¦××ª ×ª××× × ×¢×××¨ ××××¨××ª 2019">
            <a:extLst>
              <a:ext uri="{FF2B5EF4-FFF2-40B4-BE49-F238E27FC236}">
                <a16:creationId xmlns:a16="http://schemas.microsoft.com/office/drawing/2014/main" id="{F9B1B1CC-972E-446D-B7E5-D6340BEC0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7" r="32152"/>
          <a:stretch/>
        </p:blipFill>
        <p:spPr bwMode="auto">
          <a:xfrm>
            <a:off x="5664708" y="10"/>
            <a:ext cx="34792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97E60398-905F-436C-AB6F-00D742F62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64708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Google Shape;98;p14"/>
          <p:cNvSpPr txBox="1">
            <a:spLocks noGrp="1"/>
          </p:cNvSpPr>
          <p:nvPr>
            <p:ph idx="1"/>
          </p:nvPr>
        </p:nvSpPr>
        <p:spPr>
          <a:xfrm>
            <a:off x="200025" y="731043"/>
            <a:ext cx="5154295" cy="5395913"/>
          </a:xfrm>
          <a:prstGeom prst="rect">
            <a:avLst/>
          </a:prstGeom>
        </p:spPr>
        <p:txBody>
          <a:bodyPr spcFirstLastPara="1" lIns="91425" tIns="45700" rIns="91425" bIns="45700" anchorCtr="0">
            <a:normAutofit lnSpcReduction="10000"/>
          </a:bodyPr>
          <a:lstStyle/>
          <a:p>
            <a:pPr marL="774700" indent="-5715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</a:rPr>
              <a:t>The Israeli democracy system</a:t>
            </a:r>
          </a:p>
          <a:p>
            <a:pPr marL="203200" indent="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774700" indent="-5715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</a:rPr>
              <a:t>How did we end up with 4 elections in 2 years?</a:t>
            </a:r>
          </a:p>
          <a:p>
            <a:pPr marL="774700" indent="-5715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Font typeface="Wingdings" panose="05000000000000000000" pitchFamily="2" charset="2"/>
              <a:buChar char="Ø"/>
            </a:pPr>
            <a:endParaRPr lang="en-US" sz="3200" b="1" dirty="0">
              <a:solidFill>
                <a:schemeClr val="tx1"/>
              </a:solidFill>
            </a:endParaRPr>
          </a:p>
          <a:p>
            <a:pPr marL="774700" indent="-5715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</a:rPr>
              <a:t>The different political parties and new players</a:t>
            </a:r>
          </a:p>
          <a:p>
            <a:pPr marL="203200" indent="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774700" indent="-571500" algn="l" rtl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3200"/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</a:rPr>
              <a:t>Open discussion and questions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BB5F5F0-4636-4D87-9D9E-AD24AC5CD30B}"/>
              </a:ext>
            </a:extLst>
          </p:cNvPr>
          <p:cNvSpPr txBox="1"/>
          <p:nvPr/>
        </p:nvSpPr>
        <p:spPr>
          <a:xfrm>
            <a:off x="3662619" y="590839"/>
            <a:ext cx="293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01/24/2020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217CB2-44E3-49AE-B95C-DAA84666DD0F}"/>
              </a:ext>
            </a:extLst>
          </p:cNvPr>
          <p:cNvSpPr txBox="1"/>
          <p:nvPr/>
        </p:nvSpPr>
        <p:spPr>
          <a:xfrm>
            <a:off x="2495266" y="1111229"/>
            <a:ext cx="461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Nunito"/>
              </a:rPr>
              <a:t>Average of 5 different surveys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47642-F3B7-4732-BB2C-17155333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8" y="1821944"/>
            <a:ext cx="7377057" cy="3768219"/>
          </a:xfrm>
          <a:prstGeom prst="rect">
            <a:avLst/>
          </a:prstGeom>
        </p:spPr>
      </p:pic>
      <p:sp>
        <p:nvSpPr>
          <p:cNvPr id="26" name="Google Shape;406;p28">
            <a:extLst>
              <a:ext uri="{FF2B5EF4-FFF2-40B4-BE49-F238E27FC236}">
                <a16:creationId xmlns:a16="http://schemas.microsoft.com/office/drawing/2014/main" id="{D0E86FE8-0712-411D-97FA-49A184A7AEC3}"/>
              </a:ext>
            </a:extLst>
          </p:cNvPr>
          <p:cNvSpPr txBox="1"/>
          <p:nvPr/>
        </p:nvSpPr>
        <p:spPr>
          <a:xfrm>
            <a:off x="1265651" y="5490833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Likud</a:t>
            </a:r>
            <a:endParaRPr b="1" dirty="0"/>
          </a:p>
        </p:txBody>
      </p:sp>
      <p:sp>
        <p:nvSpPr>
          <p:cNvPr id="27" name="Google Shape;406;p28">
            <a:extLst>
              <a:ext uri="{FF2B5EF4-FFF2-40B4-BE49-F238E27FC236}">
                <a16:creationId xmlns:a16="http://schemas.microsoft.com/office/drawing/2014/main" id="{A433A83C-B875-444A-B8C2-AB0AA0F16583}"/>
              </a:ext>
            </a:extLst>
          </p:cNvPr>
          <p:cNvSpPr txBox="1"/>
          <p:nvPr/>
        </p:nvSpPr>
        <p:spPr>
          <a:xfrm>
            <a:off x="1812334" y="5490833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 err="1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Yesh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Atid</a:t>
            </a:r>
            <a:endParaRPr b="1" dirty="0"/>
          </a:p>
        </p:txBody>
      </p:sp>
      <p:sp>
        <p:nvSpPr>
          <p:cNvPr id="28" name="Google Shape;406;p28">
            <a:extLst>
              <a:ext uri="{FF2B5EF4-FFF2-40B4-BE49-F238E27FC236}">
                <a16:creationId xmlns:a16="http://schemas.microsoft.com/office/drawing/2014/main" id="{54478C84-4210-47AF-A608-75AC51044DCE}"/>
              </a:ext>
            </a:extLst>
          </p:cNvPr>
          <p:cNvSpPr txBox="1"/>
          <p:nvPr/>
        </p:nvSpPr>
        <p:spPr>
          <a:xfrm>
            <a:off x="2329812" y="5490833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New Hope</a:t>
            </a:r>
            <a:endParaRPr b="1" dirty="0"/>
          </a:p>
        </p:txBody>
      </p:sp>
      <p:sp>
        <p:nvSpPr>
          <p:cNvPr id="29" name="Google Shape;406;p28">
            <a:extLst>
              <a:ext uri="{FF2B5EF4-FFF2-40B4-BE49-F238E27FC236}">
                <a16:creationId xmlns:a16="http://schemas.microsoft.com/office/drawing/2014/main" id="{43682801-A240-408C-A45E-B1FD60F5082E}"/>
              </a:ext>
            </a:extLst>
          </p:cNvPr>
          <p:cNvSpPr txBox="1"/>
          <p:nvPr/>
        </p:nvSpPr>
        <p:spPr>
          <a:xfrm>
            <a:off x="2797624" y="5474196"/>
            <a:ext cx="864995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 err="1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Yamina</a:t>
            </a:r>
            <a:endParaRPr b="1" dirty="0"/>
          </a:p>
        </p:txBody>
      </p:sp>
      <p:sp>
        <p:nvSpPr>
          <p:cNvPr id="30" name="Google Shape;406;p28">
            <a:extLst>
              <a:ext uri="{FF2B5EF4-FFF2-40B4-BE49-F238E27FC236}">
                <a16:creationId xmlns:a16="http://schemas.microsoft.com/office/drawing/2014/main" id="{ACEE941D-5B03-496F-9904-702D6D93C239}"/>
              </a:ext>
            </a:extLst>
          </p:cNvPr>
          <p:cNvSpPr txBox="1"/>
          <p:nvPr/>
        </p:nvSpPr>
        <p:spPr>
          <a:xfrm>
            <a:off x="3525682" y="5490833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Joint list</a:t>
            </a:r>
            <a:endParaRPr b="1" dirty="0"/>
          </a:p>
        </p:txBody>
      </p:sp>
      <p:sp>
        <p:nvSpPr>
          <p:cNvPr id="31" name="Google Shape;406;p28">
            <a:extLst>
              <a:ext uri="{FF2B5EF4-FFF2-40B4-BE49-F238E27FC236}">
                <a16:creationId xmlns:a16="http://schemas.microsoft.com/office/drawing/2014/main" id="{8956A40A-FEC3-4F7B-9CEB-039B7DE4FA60}"/>
              </a:ext>
            </a:extLst>
          </p:cNvPr>
          <p:cNvSpPr txBox="1"/>
          <p:nvPr/>
        </p:nvSpPr>
        <p:spPr>
          <a:xfrm>
            <a:off x="4049346" y="5507470"/>
            <a:ext cx="864994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United Torah Judaism</a:t>
            </a:r>
            <a:endParaRPr b="1" dirty="0"/>
          </a:p>
        </p:txBody>
      </p:sp>
      <p:sp>
        <p:nvSpPr>
          <p:cNvPr id="33" name="Google Shape;406;p28">
            <a:extLst>
              <a:ext uri="{FF2B5EF4-FFF2-40B4-BE49-F238E27FC236}">
                <a16:creationId xmlns:a16="http://schemas.microsoft.com/office/drawing/2014/main" id="{9DAF3E50-6B11-4F1E-A17D-606769C58220}"/>
              </a:ext>
            </a:extLst>
          </p:cNvPr>
          <p:cNvSpPr txBox="1"/>
          <p:nvPr/>
        </p:nvSpPr>
        <p:spPr>
          <a:xfrm>
            <a:off x="4802319" y="5511234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Shas</a:t>
            </a:r>
            <a:endParaRPr b="1" dirty="0"/>
          </a:p>
        </p:txBody>
      </p:sp>
      <p:sp>
        <p:nvSpPr>
          <p:cNvPr id="34" name="Google Shape;406;p28">
            <a:extLst>
              <a:ext uri="{FF2B5EF4-FFF2-40B4-BE49-F238E27FC236}">
                <a16:creationId xmlns:a16="http://schemas.microsoft.com/office/drawing/2014/main" id="{47A8ADA8-BEED-4AEB-B1A0-B2DC25C4214D}"/>
              </a:ext>
            </a:extLst>
          </p:cNvPr>
          <p:cNvSpPr txBox="1"/>
          <p:nvPr/>
        </p:nvSpPr>
        <p:spPr>
          <a:xfrm>
            <a:off x="5331210" y="5532180"/>
            <a:ext cx="864994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Israel Beitenu</a:t>
            </a:r>
            <a:endParaRPr b="1" dirty="0"/>
          </a:p>
        </p:txBody>
      </p:sp>
      <p:sp>
        <p:nvSpPr>
          <p:cNvPr id="35" name="Google Shape;406;p28">
            <a:extLst>
              <a:ext uri="{FF2B5EF4-FFF2-40B4-BE49-F238E27FC236}">
                <a16:creationId xmlns:a16="http://schemas.microsoft.com/office/drawing/2014/main" id="{9106F565-B447-4F02-B4A4-3510DB912288}"/>
              </a:ext>
            </a:extLst>
          </p:cNvPr>
          <p:cNvSpPr txBox="1"/>
          <p:nvPr/>
        </p:nvSpPr>
        <p:spPr>
          <a:xfrm>
            <a:off x="6003416" y="5548817"/>
            <a:ext cx="80001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Meretz</a:t>
            </a:r>
            <a:endParaRPr b="1" dirty="0"/>
          </a:p>
        </p:txBody>
      </p:sp>
      <p:sp>
        <p:nvSpPr>
          <p:cNvPr id="36" name="Google Shape;406;p28">
            <a:extLst>
              <a:ext uri="{FF2B5EF4-FFF2-40B4-BE49-F238E27FC236}">
                <a16:creationId xmlns:a16="http://schemas.microsoft.com/office/drawing/2014/main" id="{59B073C4-DC5E-4F91-8CDE-0112CA6D3C8B}"/>
              </a:ext>
            </a:extLst>
          </p:cNvPr>
          <p:cNvSpPr txBox="1"/>
          <p:nvPr/>
        </p:nvSpPr>
        <p:spPr>
          <a:xfrm>
            <a:off x="6725095" y="5551912"/>
            <a:ext cx="672206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Blue and white</a:t>
            </a:r>
            <a:endParaRPr b="1" dirty="0"/>
          </a:p>
        </p:txBody>
      </p:sp>
      <p:sp>
        <p:nvSpPr>
          <p:cNvPr id="37" name="Google Shape;406;p28">
            <a:extLst>
              <a:ext uri="{FF2B5EF4-FFF2-40B4-BE49-F238E27FC236}">
                <a16:creationId xmlns:a16="http://schemas.microsoft.com/office/drawing/2014/main" id="{994DB057-8822-46A5-BE8F-66C95C5E324F}"/>
              </a:ext>
            </a:extLst>
          </p:cNvPr>
          <p:cNvSpPr txBox="1"/>
          <p:nvPr/>
        </p:nvSpPr>
        <p:spPr>
          <a:xfrm>
            <a:off x="7331666" y="5570626"/>
            <a:ext cx="787314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The Israelis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49939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סקר מעריב (צילום: מעריב אונליין)">
            <a:extLst>
              <a:ext uri="{FF2B5EF4-FFF2-40B4-BE49-F238E27FC236}">
                <a16:creationId xmlns:a16="http://schemas.microsoft.com/office/drawing/2014/main" id="{72DD04AE-C061-4284-AF05-92BA2F66A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4" y="2343428"/>
            <a:ext cx="8376545" cy="311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4D8B0-6525-4BFA-9779-BBB087260DA2}"/>
              </a:ext>
            </a:extLst>
          </p:cNvPr>
          <p:cNvSpPr txBox="1"/>
          <p:nvPr/>
        </p:nvSpPr>
        <p:spPr>
          <a:xfrm>
            <a:off x="3520577" y="724004"/>
            <a:ext cx="293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01/29/2020</a:t>
            </a:r>
          </a:p>
        </p:txBody>
      </p:sp>
    </p:spTree>
    <p:extLst>
      <p:ext uri="{BB962C8B-B14F-4D97-AF65-F5344CB8AC3E}">
        <p14:creationId xmlns:p14="http://schemas.microsoft.com/office/powerpoint/2010/main" val="2644396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112"/>
            <a:ext cx="8229600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8480" y="2621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rtl="1"/>
            <a:r>
              <a:rPr lang="en-US" b="1" dirty="0">
                <a:solidFill>
                  <a:schemeClr val="bg1"/>
                </a:solidFill>
                <a:latin typeface="Nunito"/>
                <a:ea typeface="+mn-ea"/>
                <a:cs typeface="+mn-cs"/>
              </a:rPr>
              <a:t>Our personal perspectives </a:t>
            </a:r>
          </a:p>
        </p:txBody>
      </p:sp>
      <p:pic>
        <p:nvPicPr>
          <p:cNvPr id="8" name="Picture 7" descr="A picture containing text, blue, container&#10;&#10;Description automatically generated">
            <a:extLst>
              <a:ext uri="{FF2B5EF4-FFF2-40B4-BE49-F238E27FC236}">
                <a16:creationId xmlns:a16="http://schemas.microsoft.com/office/drawing/2014/main" id="{2DEDDC37-35C3-43E6-8E2E-43C435EF9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13" y="1405112"/>
            <a:ext cx="7482980" cy="499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580" y="378620"/>
            <a:ext cx="3894837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Nunito"/>
                <a:ea typeface="+mn-ea"/>
                <a:cs typeface="+mn-cs"/>
                <a:sym typeface="Calibri"/>
              </a:rPr>
              <a:t>Questions?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2224" y="5637050"/>
            <a:ext cx="3188099" cy="84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 rtl="1">
              <a:lnSpc>
                <a:spcPct val="9000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Nunito"/>
                <a:ea typeface="+mn-ea"/>
                <a:cs typeface="+mn-cs"/>
              </a:rPr>
              <a:t>Toda Raba!</a:t>
            </a:r>
          </a:p>
        </p:txBody>
      </p:sp>
      <p:pic>
        <p:nvPicPr>
          <p:cNvPr id="2050" name="Picture 2" descr="×ª××¦××ª ×ª××× × ×¢×××¨ ××××¨××ª 2019">
            <a:extLst>
              <a:ext uri="{FF2B5EF4-FFF2-40B4-BE49-F238E27FC236}">
                <a16:creationId xmlns:a16="http://schemas.microsoft.com/office/drawing/2014/main" id="{90ED42BE-2822-407D-9848-439D0DA5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24" y="1748154"/>
            <a:ext cx="3188099" cy="36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7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20" y="185944"/>
            <a:ext cx="84201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Nunito"/>
              </a:rPr>
              <a:t>Israel is a </a:t>
            </a:r>
            <a:r>
              <a:rPr lang="en-US" b="1" dirty="0">
                <a:solidFill>
                  <a:schemeClr val="bg1"/>
                </a:solidFill>
                <a:latin typeface="Nunito"/>
              </a:rPr>
              <a:t>parliamentary</a:t>
            </a:r>
            <a:r>
              <a:rPr lang="en-US" sz="4000" b="1" dirty="0">
                <a:solidFill>
                  <a:schemeClr val="bg1"/>
                </a:solidFill>
                <a:latin typeface="Nunito"/>
              </a:rPr>
              <a:t> Democracy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88235" y="1347438"/>
            <a:ext cx="8767529" cy="4491495"/>
          </a:xfrm>
        </p:spPr>
        <p:txBody>
          <a:bodyPr>
            <a:normAutofit/>
          </a:bodyPr>
          <a:lstStyle/>
          <a:p>
            <a:pPr algn="l" rtl="0"/>
            <a:r>
              <a:rPr lang="en-US" sz="3200" dirty="0">
                <a:solidFill>
                  <a:schemeClr val="tx1"/>
                </a:solidFill>
              </a:rPr>
              <a:t> Separation of powers – three independent authorities with balance between them</a:t>
            </a:r>
          </a:p>
          <a:p>
            <a:pPr algn="l" rtl="0"/>
            <a:r>
              <a:rPr lang="en-US" sz="3200" dirty="0">
                <a:solidFill>
                  <a:schemeClr val="tx1"/>
                </a:solidFill>
              </a:rPr>
              <a:t> Prevents a single branch to have absolute power</a:t>
            </a:r>
          </a:p>
        </p:txBody>
      </p:sp>
      <p:pic>
        <p:nvPicPr>
          <p:cNvPr id="1026" name="Picture 2" descr="×ª××¦××ª ×ª××× × ×¢×××¨ ××× ×¡×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1" y="4574452"/>
            <a:ext cx="2520405" cy="20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×ª××¦××ª ×ª××× × ×¢×××¨ ×××©××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1"/>
          <a:stretch/>
        </p:blipFill>
        <p:spPr bwMode="auto">
          <a:xfrm>
            <a:off x="3012558" y="4589817"/>
            <a:ext cx="2763403" cy="198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×ª××× × ×§×©××¨×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9335"/>
          <a:stretch/>
        </p:blipFill>
        <p:spPr bwMode="auto">
          <a:xfrm>
            <a:off x="6035683" y="4605182"/>
            <a:ext cx="2937591" cy="198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520" y="3621185"/>
            <a:ext cx="236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Knesset determines the laws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3726" y="3661309"/>
            <a:ext cx="236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government executes the laws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78932" y="3664459"/>
            <a:ext cx="2368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Supremecourt</a:t>
            </a:r>
            <a:r>
              <a:rPr lang="en-US" b="1" dirty="0"/>
              <a:t> interprets the laws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2B860AE-CC4D-453A-BB65-50262A2FCAFF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405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lebrating Democracy - Israel's Election Process">
            <a:hlinkClick r:id="" action="ppaction://media"/>
            <a:extLst>
              <a:ext uri="{FF2B5EF4-FFF2-40B4-BE49-F238E27FC236}">
                <a16:creationId xmlns:a16="http://schemas.microsoft.com/office/drawing/2014/main" id="{D540A5A6-F741-4BCE-9154-2A0C04C4A1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737" y="305484"/>
            <a:ext cx="5724525" cy="852704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Nunito"/>
              </a:rPr>
              <a:t>The Elections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265130"/>
            <a:ext cx="8398701" cy="4861034"/>
          </a:xfrm>
        </p:spPr>
        <p:txBody>
          <a:bodyPr/>
          <a:lstStyle/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The elections are held every 4 years (almost)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Voting for a list and not for an individual candidate.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Proportional representation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Who can vote? Israeli citizens over the age of 18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Who can run for office? 21+</a:t>
            </a:r>
          </a:p>
          <a:p>
            <a:pPr algn="l" rtl="0"/>
            <a:r>
              <a:rPr lang="en-US" sz="2400" b="1" dirty="0">
                <a:solidFill>
                  <a:schemeClr val="tx1"/>
                </a:solidFill>
              </a:rPr>
              <a:t>Who determents a party’s list of representatives? Leader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sz="2400" b="1" dirty="0">
                <a:solidFill>
                  <a:schemeClr val="tx1"/>
                </a:solidFill>
              </a:rPr>
              <a:t> primaries/committee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Google Shape;15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054" y="4459424"/>
            <a:ext cx="4551195" cy="21480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0FED4FC5-F1D9-4555-889D-1B713F366A7C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958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;p23"/>
          <p:cNvSpPr txBox="1"/>
          <p:nvPr/>
        </p:nvSpPr>
        <p:spPr>
          <a:xfrm>
            <a:off x="-874588" y="333245"/>
            <a:ext cx="11265074" cy="85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Israel's election process</a:t>
            </a:r>
            <a:endParaRPr sz="54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Google Shape;183;p23"/>
          <p:cNvSpPr txBox="1"/>
          <p:nvPr/>
        </p:nvSpPr>
        <p:spPr>
          <a:xfrm>
            <a:off x="1420704" y="3455264"/>
            <a:ext cx="2038040" cy="36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Nunito"/>
                <a:ea typeface="Nunito"/>
                <a:cs typeface="Nunito"/>
                <a:sym typeface="Nunito"/>
              </a:rPr>
              <a:t>The People</a:t>
            </a:r>
            <a:endParaRPr sz="2000" dirty="0"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6" name="Google Shape;18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0360" y="1358945"/>
            <a:ext cx="2069246" cy="205569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7" name="Google Shape;1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1811" y="1462115"/>
            <a:ext cx="3623045" cy="17992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18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7160" y="4144939"/>
            <a:ext cx="1659607" cy="213107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9" name="Google Shape;18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1977" y="4128275"/>
            <a:ext cx="2131366" cy="216440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88;p23"/>
          <p:cNvSpPr txBox="1"/>
          <p:nvPr/>
        </p:nvSpPr>
        <p:spPr>
          <a:xfrm>
            <a:off x="5524313" y="3325128"/>
            <a:ext cx="2038040" cy="36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Nunito"/>
                <a:ea typeface="Nunito"/>
                <a:cs typeface="Nunito"/>
                <a:sym typeface="Nunito"/>
              </a:rPr>
              <a:t>The Knesset</a:t>
            </a:r>
            <a:endParaRPr sz="2000" dirty="0"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1" name="Google Shape;189;p23"/>
          <p:cNvSpPr txBox="1"/>
          <p:nvPr/>
        </p:nvSpPr>
        <p:spPr>
          <a:xfrm>
            <a:off x="1399057" y="6326121"/>
            <a:ext cx="2038040" cy="36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Nunito"/>
                <a:ea typeface="Nunito"/>
                <a:cs typeface="Nunito"/>
                <a:sym typeface="Nunito"/>
              </a:rPr>
              <a:t>The President</a:t>
            </a:r>
            <a:endParaRPr sz="2000" dirty="0"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2" name="Google Shape;190;p23"/>
          <p:cNvSpPr txBox="1"/>
          <p:nvPr/>
        </p:nvSpPr>
        <p:spPr>
          <a:xfrm>
            <a:off x="4572000" y="6326121"/>
            <a:ext cx="2763037" cy="6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Nunito"/>
                <a:ea typeface="Nunito"/>
                <a:cs typeface="Nunito"/>
                <a:sym typeface="Nunito"/>
              </a:rPr>
              <a:t>The Prime Minister</a:t>
            </a:r>
            <a:endParaRPr sz="2000" dirty="0"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682652" y="1929008"/>
            <a:ext cx="876822" cy="6764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682652" y="4963942"/>
            <a:ext cx="876822" cy="67640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78D1714-DB1B-47F1-9812-937FAE04FDA2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60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7DE0BE0-C748-42AB-B10E-2F01B0705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3210331"/>
              </p:ext>
            </p:extLst>
          </p:nvPr>
        </p:nvGraphicFramePr>
        <p:xfrm>
          <a:off x="0" y="46139"/>
          <a:ext cx="9009776" cy="6795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099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נשיא המדינה פתח בנאומו את הכנסת ה-23 ונשא תפילה לשלום המדינה | בית הנשיא">
            <a:extLst>
              <a:ext uri="{FF2B5EF4-FFF2-40B4-BE49-F238E27FC236}">
                <a16:creationId xmlns:a16="http://schemas.microsoft.com/office/drawing/2014/main" id="{730F451E-02E5-4FAA-B020-B80053DD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51" y="2768367"/>
            <a:ext cx="4100082" cy="27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82;p23">
            <a:extLst>
              <a:ext uri="{FF2B5EF4-FFF2-40B4-BE49-F238E27FC236}">
                <a16:creationId xmlns:a16="http://schemas.microsoft.com/office/drawing/2014/main" id="{46382433-6C8D-4C72-AF3A-19652448AB86}"/>
              </a:ext>
            </a:extLst>
          </p:cNvPr>
          <p:cNvSpPr txBox="1"/>
          <p:nvPr/>
        </p:nvSpPr>
        <p:spPr>
          <a:xfrm>
            <a:off x="-975988" y="390663"/>
            <a:ext cx="11265074" cy="853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Why are there new elections, again?</a:t>
            </a:r>
            <a:endParaRPr sz="4400" b="1" dirty="0">
              <a:solidFill>
                <a:schemeClr val="bg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2A28038-5607-4CE6-A226-29D806178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6966"/>
            <a:ext cx="8398701" cy="4861034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>
                <a:solidFill>
                  <a:schemeClr val="tx1"/>
                </a:solidFill>
              </a:rPr>
              <a:t> Disagreement on the yearly budget</a:t>
            </a:r>
          </a:p>
          <a:p>
            <a:pPr algn="l" rtl="0"/>
            <a:endParaRPr lang="en-US" sz="3200" b="1" dirty="0">
              <a:solidFill>
                <a:schemeClr val="tx1"/>
              </a:solidFill>
            </a:endParaRPr>
          </a:p>
          <a:p>
            <a:pPr algn="l" rtl="0"/>
            <a:r>
              <a:rPr lang="en-US" sz="3200" b="1" dirty="0">
                <a:solidFill>
                  <a:schemeClr val="tx1"/>
                </a:solidFill>
              </a:rPr>
              <a:t> Fragile coalition</a:t>
            </a:r>
          </a:p>
          <a:p>
            <a:pPr algn="l" rtl="0"/>
            <a:endParaRPr lang="en-US" sz="3200" b="1" dirty="0">
              <a:solidFill>
                <a:schemeClr val="tx1"/>
              </a:solidFill>
            </a:endParaRPr>
          </a:p>
          <a:p>
            <a:pPr algn="l" rtl="0"/>
            <a:r>
              <a:rPr lang="en-US" sz="3200" b="1" dirty="0">
                <a:solidFill>
                  <a:schemeClr val="tx1"/>
                </a:solidFill>
              </a:rPr>
              <a:t> COVID and the influences</a:t>
            </a:r>
          </a:p>
          <a:p>
            <a:pPr algn="l" rtl="0"/>
            <a:endParaRPr lang="en-US" sz="3200" b="1" dirty="0">
              <a:solidFill>
                <a:schemeClr val="tx1"/>
              </a:solidFill>
            </a:endParaRPr>
          </a:p>
          <a:p>
            <a:pPr algn="l" rtl="0"/>
            <a:r>
              <a:rPr lang="en-US" sz="3200" b="1" dirty="0">
                <a:solidFill>
                  <a:schemeClr val="tx1"/>
                </a:solidFill>
              </a:rPr>
              <a:t> Netanyahu's trail</a:t>
            </a:r>
          </a:p>
          <a:p>
            <a:pPr algn="l" rtl="0"/>
            <a:endParaRPr lang="en-US" sz="3200" b="1" dirty="0">
              <a:solidFill>
                <a:schemeClr val="tx1"/>
              </a:solidFill>
            </a:endParaRPr>
          </a:p>
          <a:p>
            <a:pPr algn="l" rtl="0"/>
            <a:endParaRPr lang="en-US" sz="3200" b="1" dirty="0">
              <a:solidFill>
                <a:schemeClr val="tx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1FF1DB8C-2E72-4814-B682-33FC84EC2289}"/>
              </a:ext>
            </a:extLst>
          </p:cNvPr>
          <p:cNvSpPr/>
          <p:nvPr/>
        </p:nvSpPr>
        <p:spPr>
          <a:xfrm>
            <a:off x="188235" y="185944"/>
            <a:ext cx="120285" cy="812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0085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742" y="148768"/>
            <a:ext cx="7886700" cy="1325563"/>
          </a:xfrm>
        </p:spPr>
        <p:txBody>
          <a:bodyPr>
            <a:normAutofit/>
          </a:bodyPr>
          <a:lstStyle/>
          <a:p>
            <a:pPr algn="ctr" rtl="1"/>
            <a:r>
              <a:rPr lang="he-IL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הליכוד</a:t>
            </a:r>
            <a:r>
              <a:rPr lang="he-IL" sz="5400" b="1" dirty="0">
                <a:solidFill>
                  <a:schemeClr val="bg1"/>
                </a:solidFill>
                <a:latin typeface="Nunito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Nunito"/>
              </a:rPr>
              <a:t>HaLikud</a:t>
            </a:r>
            <a:endParaRPr lang="en-US" sz="5400" b="1" dirty="0">
              <a:solidFill>
                <a:schemeClr val="bg1"/>
              </a:solidFill>
              <a:latin typeface="Nuni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6368" y="1277656"/>
            <a:ext cx="7246307" cy="4873560"/>
          </a:xfrm>
        </p:spPr>
        <p:txBody>
          <a:bodyPr/>
          <a:lstStyle/>
          <a:p>
            <a:pPr algn="l" rtl="0"/>
            <a:r>
              <a:rPr lang="en-US" sz="2800" dirty="0"/>
              <a:t> The biggest party since 2009 and has been in power for 12 years</a:t>
            </a:r>
          </a:p>
          <a:p>
            <a:pPr algn="l" rtl="0"/>
            <a:r>
              <a:rPr lang="en-US" sz="2800" dirty="0"/>
              <a:t> Benjamin Netanyahu is still in the process of trail about the corruption cases</a:t>
            </a:r>
          </a:p>
          <a:p>
            <a:pPr lvl="0" algn="l" rtl="0"/>
            <a:r>
              <a:rPr lang="en-US" sz="2800" b="1" dirty="0"/>
              <a:t> Stands for </a:t>
            </a:r>
            <a:r>
              <a:rPr lang="en-US" sz="2800" dirty="0"/>
              <a:t>a free market, Iranian threat, against unilateral withdrawal from the territories</a:t>
            </a:r>
            <a:endParaRPr lang="en-US" sz="2800" b="1" dirty="0"/>
          </a:p>
        </p:txBody>
      </p:sp>
      <p:pic>
        <p:nvPicPr>
          <p:cNvPr id="22" name="Google Shape;21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93724" y="4712653"/>
            <a:ext cx="1596125" cy="159612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3" name="Google Shape;217;p26"/>
          <p:cNvPicPr preferRelativeResize="0"/>
          <p:nvPr/>
        </p:nvPicPr>
        <p:blipFill rotWithShape="1">
          <a:blip r:embed="rId3">
            <a:alphaModFix/>
          </a:blip>
          <a:srcRect l="16454" r="13117"/>
          <a:stretch/>
        </p:blipFill>
        <p:spPr>
          <a:xfrm>
            <a:off x="7295415" y="1540699"/>
            <a:ext cx="1485330" cy="170354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39" name="Google Shape;232;p23"/>
          <p:cNvCxnSpPr/>
          <p:nvPr/>
        </p:nvCxnSpPr>
        <p:spPr>
          <a:xfrm>
            <a:off x="2582700" y="48553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" name="Google Shape;233;p23"/>
          <p:cNvCxnSpPr/>
          <p:nvPr/>
        </p:nvCxnSpPr>
        <p:spPr>
          <a:xfrm>
            <a:off x="2582700" y="5308667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" name="Google Shape;234;p23"/>
          <p:cNvCxnSpPr/>
          <p:nvPr/>
        </p:nvCxnSpPr>
        <p:spPr>
          <a:xfrm>
            <a:off x="2582700" y="5750434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2" name="Google Shape;235;p23"/>
          <p:cNvCxnSpPr/>
          <p:nvPr/>
        </p:nvCxnSpPr>
        <p:spPr>
          <a:xfrm>
            <a:off x="2582700" y="6180625"/>
            <a:ext cx="2361235" cy="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3" name="Google Shape;236;p23"/>
          <p:cNvSpPr txBox="1"/>
          <p:nvPr/>
        </p:nvSpPr>
        <p:spPr>
          <a:xfrm>
            <a:off x="5020867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Right</a:t>
            </a:r>
            <a:endParaRPr sz="1800" b="1"/>
          </a:p>
        </p:txBody>
      </p:sp>
      <p:sp>
        <p:nvSpPr>
          <p:cNvPr id="44" name="Google Shape;237;p23"/>
          <p:cNvSpPr txBox="1"/>
          <p:nvPr/>
        </p:nvSpPr>
        <p:spPr>
          <a:xfrm>
            <a:off x="1829410" y="4584365"/>
            <a:ext cx="138986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Left</a:t>
            </a:r>
            <a:endParaRPr sz="1800" b="1"/>
          </a:p>
        </p:txBody>
      </p:sp>
      <p:sp>
        <p:nvSpPr>
          <p:cNvPr id="45" name="Google Shape;238;p23"/>
          <p:cNvSpPr txBox="1"/>
          <p:nvPr/>
        </p:nvSpPr>
        <p:spPr>
          <a:xfrm>
            <a:off x="246297" y="5026131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Social democratic</a:t>
            </a:r>
            <a:endParaRPr sz="1800" b="1"/>
          </a:p>
        </p:txBody>
      </p:sp>
      <p:sp>
        <p:nvSpPr>
          <p:cNvPr id="46" name="Google Shape;239;p23"/>
          <p:cNvSpPr txBox="1"/>
          <p:nvPr/>
        </p:nvSpPr>
        <p:spPr>
          <a:xfrm>
            <a:off x="5020867" y="5014557"/>
            <a:ext cx="2972981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Capitalist</a:t>
            </a:r>
            <a:endParaRPr sz="1800" b="1"/>
          </a:p>
        </p:txBody>
      </p:sp>
      <p:sp>
        <p:nvSpPr>
          <p:cNvPr id="47" name="Google Shape;240;p23"/>
          <p:cNvSpPr txBox="1"/>
          <p:nvPr/>
        </p:nvSpPr>
        <p:spPr>
          <a:xfrm>
            <a:off x="1565753" y="5467898"/>
            <a:ext cx="927697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Peace</a:t>
            </a:r>
            <a:endParaRPr sz="1800" b="1" dirty="0"/>
          </a:p>
        </p:txBody>
      </p:sp>
      <p:sp>
        <p:nvSpPr>
          <p:cNvPr id="48" name="Google Shape;241;p23"/>
          <p:cNvSpPr txBox="1"/>
          <p:nvPr/>
        </p:nvSpPr>
        <p:spPr>
          <a:xfrm>
            <a:off x="5020867" y="5467898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Security</a:t>
            </a:r>
            <a:endParaRPr sz="1800" b="1"/>
          </a:p>
        </p:txBody>
      </p:sp>
      <p:sp>
        <p:nvSpPr>
          <p:cNvPr id="49" name="Google Shape;242;p23"/>
          <p:cNvSpPr txBox="1"/>
          <p:nvPr/>
        </p:nvSpPr>
        <p:spPr>
          <a:xfrm>
            <a:off x="1692290" y="5915647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State</a:t>
            </a:r>
            <a:endParaRPr sz="1800" b="1"/>
          </a:p>
        </p:txBody>
      </p:sp>
      <p:sp>
        <p:nvSpPr>
          <p:cNvPr id="50" name="Google Shape;243;p23"/>
          <p:cNvSpPr txBox="1"/>
          <p:nvPr/>
        </p:nvSpPr>
        <p:spPr>
          <a:xfrm>
            <a:off x="5020867" y="5898089"/>
            <a:ext cx="1326748" cy="5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usine"/>
              <a:buNone/>
            </a:pPr>
            <a:r>
              <a:rPr lang="en-US" sz="2000" b="1" i="0" u="none" strike="noStrike" cap="none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Religion</a:t>
            </a:r>
            <a:endParaRPr sz="1800" b="1"/>
          </a:p>
        </p:txBody>
      </p:sp>
      <p:sp>
        <p:nvSpPr>
          <p:cNvPr id="51" name="Google Shape;244;p23"/>
          <p:cNvSpPr/>
          <p:nvPr/>
        </p:nvSpPr>
        <p:spPr>
          <a:xfrm>
            <a:off x="4033889" y="4453729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245;p23"/>
          <p:cNvSpPr/>
          <p:nvPr/>
        </p:nvSpPr>
        <p:spPr>
          <a:xfrm>
            <a:off x="4298567" y="4951294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246;p23"/>
          <p:cNvSpPr/>
          <p:nvPr/>
        </p:nvSpPr>
        <p:spPr>
          <a:xfrm>
            <a:off x="4168177" y="539306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247;p23"/>
          <p:cNvSpPr/>
          <p:nvPr/>
        </p:nvSpPr>
        <p:spPr>
          <a:xfrm>
            <a:off x="3917555" y="5831070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7CF993-80D7-4919-8A59-C64ACD507A45}"/>
              </a:ext>
            </a:extLst>
          </p:cNvPr>
          <p:cNvSpPr txBox="1"/>
          <p:nvPr/>
        </p:nvSpPr>
        <p:spPr>
          <a:xfrm>
            <a:off x="6724534" y="4256882"/>
            <a:ext cx="33847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dirty="0">
                <a:latin typeface="David" panose="020E0502060401010101" pitchFamily="34" charset="-79"/>
                <a:cs typeface="David" panose="020E0502060401010101" pitchFamily="34" charset="-79"/>
              </a:rPr>
              <a:t>Current seats - 36</a:t>
            </a:r>
          </a:p>
        </p:txBody>
      </p:sp>
    </p:spTree>
    <p:extLst>
      <p:ext uri="{BB962C8B-B14F-4D97-AF65-F5344CB8AC3E}">
        <p14:creationId xmlns:p14="http://schemas.microsoft.com/office/powerpoint/2010/main" val="338092641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1393</Words>
  <Application>Microsoft Office PowerPoint</Application>
  <PresentationFormat>On-screen Show (4:3)</PresentationFormat>
  <Paragraphs>208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Lustria</vt:lpstr>
      <vt:lpstr>Corbel</vt:lpstr>
      <vt:lpstr>David</vt:lpstr>
      <vt:lpstr>Nunito</vt:lpstr>
      <vt:lpstr>Overlock</vt:lpstr>
      <vt:lpstr>Wingdings</vt:lpstr>
      <vt:lpstr>Bahnschrift SemiBold</vt:lpstr>
      <vt:lpstr>Cousine</vt:lpstr>
      <vt:lpstr>Calibri</vt:lpstr>
      <vt:lpstr>Depth</vt:lpstr>
      <vt:lpstr>Israeli Elections 2021 4th election within two years  </vt:lpstr>
      <vt:lpstr>PowerPoint Presentation</vt:lpstr>
      <vt:lpstr>Israel is a parliamentary Democracy</vt:lpstr>
      <vt:lpstr>PowerPoint Presentation</vt:lpstr>
      <vt:lpstr>The Elections Process</vt:lpstr>
      <vt:lpstr>PowerPoint Presentation</vt:lpstr>
      <vt:lpstr>PowerPoint Presentation</vt:lpstr>
      <vt:lpstr>PowerPoint Presentation</vt:lpstr>
      <vt:lpstr>הליכוד HaLikud</vt:lpstr>
      <vt:lpstr>כחול לבן Blue &amp; White</vt:lpstr>
      <vt:lpstr>יש עתיד Yesh Atid</vt:lpstr>
      <vt:lpstr>The Labor Party העבודה</vt:lpstr>
      <vt:lpstr> Yamina ימינה</vt:lpstr>
      <vt:lpstr>יהדות התורה המאוחדת  United Torah Judaism</vt:lpstr>
      <vt:lpstr>מרצ Meretz</vt:lpstr>
      <vt:lpstr>ש"ס Shas</vt:lpstr>
      <vt:lpstr>ישראל ביתנו Yisrael Beiteinu</vt:lpstr>
      <vt:lpstr>הרשימה המשותפת Join list</vt:lpstr>
      <vt:lpstr>New players </vt:lpstr>
      <vt:lpstr>PowerPoint Presentation</vt:lpstr>
      <vt:lpstr>PowerPoint Presentation</vt:lpstr>
      <vt:lpstr>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Elections 2019</dc:title>
  <dc:creator>rotem</dc:creator>
  <cp:lastModifiedBy>last first</cp:lastModifiedBy>
  <cp:revision>61</cp:revision>
  <dcterms:created xsi:type="dcterms:W3CDTF">2019-03-16T15:39:09Z</dcterms:created>
  <dcterms:modified xsi:type="dcterms:W3CDTF">2021-01-31T19:59:04Z</dcterms:modified>
</cp:coreProperties>
</file>