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345" r:id="rId3"/>
    <p:sldId id="30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2" r:id="rId27"/>
    <p:sldId id="283" r:id="rId28"/>
    <p:sldId id="284" r:id="rId29"/>
    <p:sldId id="285" r:id="rId30"/>
    <p:sldId id="286" r:id="rId31"/>
    <p:sldId id="287" r:id="rId32"/>
    <p:sldId id="288" r:id="rId33"/>
    <p:sldId id="289" r:id="rId34"/>
    <p:sldId id="290" r:id="rId35"/>
    <p:sldId id="291" r:id="rId36"/>
    <p:sldId id="279" r:id="rId37"/>
    <p:sldId id="280" r:id="rId38"/>
    <p:sldId id="292" r:id="rId39"/>
    <p:sldId id="293" r:id="rId40"/>
    <p:sldId id="294" r:id="rId41"/>
    <p:sldId id="295" r:id="rId42"/>
    <p:sldId id="296" r:id="rId43"/>
    <p:sldId id="297" r:id="rId44"/>
    <p:sldId id="298" r:id="rId45"/>
    <p:sldId id="299" r:id="rId46"/>
    <p:sldId id="300" r:id="rId47"/>
    <p:sldId id="301"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25" r:id="rId62"/>
    <p:sldId id="317" r:id="rId63"/>
    <p:sldId id="318" r:id="rId64"/>
    <p:sldId id="319" r:id="rId65"/>
    <p:sldId id="320" r:id="rId66"/>
    <p:sldId id="321" r:id="rId67"/>
    <p:sldId id="322" r:id="rId68"/>
    <p:sldId id="326" r:id="rId69"/>
    <p:sldId id="327" r:id="rId70"/>
    <p:sldId id="328" r:id="rId71"/>
    <p:sldId id="329" r:id="rId72"/>
    <p:sldId id="330" r:id="rId73"/>
    <p:sldId id="331" r:id="rId74"/>
    <p:sldId id="332" r:id="rId75"/>
    <p:sldId id="323" r:id="rId76"/>
    <p:sldId id="333" r:id="rId77"/>
    <p:sldId id="334" r:id="rId78"/>
    <p:sldId id="335" r:id="rId79"/>
    <p:sldId id="336" r:id="rId80"/>
    <p:sldId id="337" r:id="rId81"/>
    <p:sldId id="338" r:id="rId82"/>
    <p:sldId id="339" r:id="rId83"/>
    <p:sldId id="340" r:id="rId84"/>
    <p:sldId id="341"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90" d="100"/>
          <a:sy n="90" d="100"/>
        </p:scale>
        <p:origin x="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12/20/2019</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12/20/2019</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12/20/2019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12/20/2019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12/20/2019</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9600" dirty="0" smtClean="0">
                <a:latin typeface="Segoe UI Light" panose="020B0502040204020203" pitchFamily="34" charset="0"/>
                <a:cs typeface="Segoe UI Light" panose="020B0502040204020203" pitchFamily="34" charset="0"/>
              </a:rPr>
              <a:t>חידון לחג חנוכה</a:t>
            </a:r>
            <a:endParaRPr lang="en-US" sz="96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761590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מדליקים את הנר הימני</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621210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היכן </a:t>
            </a:r>
            <a:r>
              <a:rPr lang="he-IL" dirty="0">
                <a:latin typeface="Segoe UI Light" panose="020B0502040204020203" pitchFamily="34" charset="0"/>
                <a:cs typeface="Segoe UI Light" panose="020B0502040204020203" pitchFamily="34" charset="0"/>
              </a:rPr>
              <a:t>נהוג להדליק את נרות החנוכה?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22935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ליד החלון</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416015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6000" dirty="0" smtClean="0">
                <a:latin typeface="Segoe UI Light" panose="020B0502040204020203" pitchFamily="34" charset="0"/>
                <a:cs typeface="Segoe UI Light" panose="020B0502040204020203" pitchFamily="34" charset="0"/>
              </a:rPr>
              <a:t>בהמשך </a:t>
            </a:r>
            <a:r>
              <a:rPr lang="he-IL" sz="6000" dirty="0">
                <a:latin typeface="Segoe UI Light" panose="020B0502040204020203" pitchFamily="34" charset="0"/>
                <a:cs typeface="Segoe UI Light" panose="020B0502040204020203" pitchFamily="34" charset="0"/>
              </a:rPr>
              <a:t>החג, כאשר הנרות מונחים לפנינו, מאיזה צד מתחילים להדליק את הנרות?</a:t>
            </a:r>
            <a:r>
              <a:rPr lang="he-IL" sz="6000" b="1" dirty="0"/>
              <a:t> </a:t>
            </a:r>
            <a:endParaRPr lang="en-US" sz="6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277573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משמאל לימין</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63665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כמה </a:t>
            </a:r>
            <a:r>
              <a:rPr lang="he-IL" dirty="0">
                <a:latin typeface="Segoe UI Light" panose="020B0502040204020203" pitchFamily="34" charset="0"/>
                <a:cs typeface="Segoe UI Light" panose="020B0502040204020203" pitchFamily="34" charset="0"/>
              </a:rPr>
              <a:t>נרות מדליקים סך </a:t>
            </a:r>
            <a:r>
              <a:rPr lang="he-IL" dirty="0" err="1">
                <a:latin typeface="Segoe UI Light" panose="020B0502040204020203" pitchFamily="34" charset="0"/>
                <a:cs typeface="Segoe UI Light" panose="020B0502040204020203" pitchFamily="34" charset="0"/>
              </a:rPr>
              <a:t>הכל</a:t>
            </a:r>
            <a:r>
              <a:rPr lang="he-IL" dirty="0">
                <a:latin typeface="Segoe UI Light" panose="020B0502040204020203" pitchFamily="34" charset="0"/>
                <a:cs typeface="Segoe UI Light" panose="020B0502040204020203" pitchFamily="34" charset="0"/>
              </a:rPr>
              <a:t> </a:t>
            </a:r>
            <a:r>
              <a:rPr lang="he-IL" dirty="0" smtClean="0">
                <a:latin typeface="Segoe UI Light" panose="020B0502040204020203" pitchFamily="34" charset="0"/>
                <a:cs typeface="Segoe UI Light" panose="020B0502040204020203" pitchFamily="34" charset="0"/>
              </a:rPr>
              <a:t>כלל בחג </a:t>
            </a:r>
            <a:r>
              <a:rPr lang="he-IL" dirty="0">
                <a:latin typeface="Segoe UI Light" panose="020B0502040204020203" pitchFamily="34" charset="0"/>
                <a:cs typeface="Segoe UI Light" panose="020B0502040204020203" pitchFamily="34" charset="0"/>
              </a:rPr>
              <a:t>החנוכה?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188495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44 נרות</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02354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כמה קנים יש למנורה, לעומת מספר הקנים שיש </a:t>
            </a:r>
            <a:r>
              <a:rPr lang="he-IL" dirty="0" err="1" smtClean="0">
                <a:latin typeface="Segoe UI Light" panose="020B0502040204020203" pitchFamily="34" charset="0"/>
                <a:cs typeface="Segoe UI Light" panose="020B0502040204020203" pitchFamily="34" charset="0"/>
              </a:rPr>
              <a:t>לחנוכיה</a:t>
            </a:r>
            <a:r>
              <a:rPr lang="he-IL" dirty="0" smtClean="0">
                <a:latin typeface="Segoe UI Light" panose="020B0502040204020203" pitchFamily="34" charset="0"/>
                <a:cs typeface="Segoe UI Light" panose="020B0502040204020203" pitchFamily="34" charset="0"/>
              </a:rPr>
              <a:t>?</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20621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למנורה 7 קנים ולחנוכייה 9 קנים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634209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pPr rtl="1"/>
            <a:r>
              <a:rPr lang="he-IL" dirty="0" smtClean="0">
                <a:latin typeface="Segoe UI Light" panose="020B0502040204020203" pitchFamily="34" charset="0"/>
                <a:cs typeface="Segoe UI Light" panose="020B0502040204020203" pitchFamily="34" charset="0"/>
              </a:rPr>
              <a:t>תנו </a:t>
            </a:r>
            <a:r>
              <a:rPr lang="he-IL" dirty="0">
                <a:latin typeface="Segoe UI Light" panose="020B0502040204020203" pitchFamily="34" charset="0"/>
                <a:cs typeface="Segoe UI Light" panose="020B0502040204020203" pitchFamily="34" charset="0"/>
              </a:rPr>
              <a:t>דוגמאות של שלושה שירים ששרים בחנוכה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548011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3200" dirty="0" smtClean="0">
                <a:latin typeface="Segoe UI Light" panose="020B0502040204020203" pitchFamily="34" charset="0"/>
                <a:cs typeface="Segoe UI Light" panose="020B0502040204020203" pitchFamily="34" charset="0"/>
              </a:rPr>
              <a:t>כל קבוצה מקבלת פעמון. על הקבוצה ללחוץ על הפעמון רק כשהיא בטוחה שהיא יודעת את התשובה לשאלה. </a:t>
            </a:r>
            <a:br>
              <a:rPr lang="he-IL" sz="3200" dirty="0" smtClean="0">
                <a:latin typeface="Segoe UI Light" panose="020B0502040204020203" pitchFamily="34" charset="0"/>
                <a:cs typeface="Segoe UI Light" panose="020B0502040204020203" pitchFamily="34" charset="0"/>
              </a:rPr>
            </a:br>
            <a:r>
              <a:rPr lang="he-IL" sz="3200" dirty="0" smtClean="0">
                <a:latin typeface="Segoe UI Light" panose="020B0502040204020203" pitchFamily="34" charset="0"/>
                <a:cs typeface="Segoe UI Light" panose="020B0502040204020203" pitchFamily="34" charset="0"/>
              </a:rPr>
              <a:t>במידה והקבוצה צדקה, היא תקבל 100 נקודות. במידה והקבוצה טעתה, ירדו לה 50 נקודות.</a:t>
            </a:r>
            <a:br>
              <a:rPr lang="he-IL" sz="3200" dirty="0" smtClean="0">
                <a:latin typeface="Segoe UI Light" panose="020B0502040204020203" pitchFamily="34" charset="0"/>
                <a:cs typeface="Segoe UI Light" panose="020B0502040204020203" pitchFamily="34" charset="0"/>
              </a:rPr>
            </a:br>
            <a:r>
              <a:rPr lang="he-IL" sz="3200" dirty="0" smtClean="0">
                <a:latin typeface="Segoe UI Light" panose="020B0502040204020203" pitchFamily="34" charset="0"/>
                <a:cs typeface="Segoe UI Light" panose="020B0502040204020203" pitchFamily="34" charset="0"/>
              </a:rPr>
              <a:t>רק לאחר שמיעת הפעמון תוכלו לענות את תשובתכם.</a:t>
            </a:r>
            <a:br>
              <a:rPr lang="he-IL" sz="3200" dirty="0" smtClean="0">
                <a:latin typeface="Segoe UI Light" panose="020B0502040204020203" pitchFamily="34" charset="0"/>
                <a:cs typeface="Segoe UI Light" panose="020B0502040204020203" pitchFamily="34" charset="0"/>
              </a:rPr>
            </a:br>
            <a:r>
              <a:rPr lang="he-IL" sz="3200" dirty="0" smtClean="0">
                <a:latin typeface="Segoe UI Light" panose="020B0502040204020203" pitchFamily="34" charset="0"/>
                <a:cs typeface="Segoe UI Light" panose="020B0502040204020203" pitchFamily="34" charset="0"/>
              </a:rPr>
              <a:t>בהצלחה!</a:t>
            </a:r>
            <a:endParaRPr lang="en-US" sz="3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696479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ימי החנוכה</a:t>
            </a:r>
            <a:br>
              <a:rPr lang="he-IL" dirty="0" smtClean="0">
                <a:latin typeface="Segoe UI Light" panose="020B0502040204020203" pitchFamily="34" charset="0"/>
                <a:cs typeface="Segoe UI Light" panose="020B0502040204020203" pitchFamily="34" charset="0"/>
              </a:rPr>
            </a:br>
            <a:r>
              <a:rPr lang="he-IL" dirty="0" smtClean="0">
                <a:latin typeface="Segoe UI Light" panose="020B0502040204020203" pitchFamily="34" charset="0"/>
                <a:cs typeface="Segoe UI Light" panose="020B0502040204020203" pitchFamily="34" charset="0"/>
              </a:rPr>
              <a:t>מעוז צור</a:t>
            </a:r>
            <a:br>
              <a:rPr lang="he-IL" dirty="0" smtClean="0">
                <a:latin typeface="Segoe UI Light" panose="020B0502040204020203" pitchFamily="34" charset="0"/>
                <a:cs typeface="Segoe UI Light" panose="020B0502040204020203" pitchFamily="34" charset="0"/>
              </a:rPr>
            </a:br>
            <a:r>
              <a:rPr lang="he-IL" dirty="0" smtClean="0">
                <a:latin typeface="Segoe UI Light" panose="020B0502040204020203" pitchFamily="34" charset="0"/>
                <a:cs typeface="Segoe UI Light" panose="020B0502040204020203" pitchFamily="34" charset="0"/>
              </a:rPr>
              <a:t>סביבון סוב </a:t>
            </a:r>
            <a:r>
              <a:rPr lang="he-IL" dirty="0" err="1" smtClean="0">
                <a:latin typeface="Segoe UI Light" panose="020B0502040204020203" pitchFamily="34" charset="0"/>
                <a:cs typeface="Segoe UI Light" panose="020B0502040204020203" pitchFamily="34" charset="0"/>
              </a:rPr>
              <a:t>סוב</a:t>
            </a:r>
            <a:r>
              <a:rPr lang="he-IL" dirty="0" smtClean="0">
                <a:latin typeface="Segoe UI Light" panose="020B0502040204020203" pitchFamily="34" charset="0"/>
                <a:cs typeface="Segoe UI Light" panose="020B0502040204020203" pitchFamily="34" charset="0"/>
              </a:rPr>
              <a:t> </a:t>
            </a:r>
            <a:r>
              <a:rPr lang="he-IL" dirty="0" err="1" smtClean="0">
                <a:latin typeface="Segoe UI Light" panose="020B0502040204020203" pitchFamily="34" charset="0"/>
                <a:cs typeface="Segoe UI Light" panose="020B0502040204020203" pitchFamily="34" charset="0"/>
              </a:rPr>
              <a:t>סוב</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268641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באיזה </a:t>
            </a:r>
            <a:r>
              <a:rPr lang="he-IL" dirty="0">
                <a:latin typeface="Segoe UI Light" panose="020B0502040204020203" pitchFamily="34" charset="0"/>
                <a:cs typeface="Segoe UI Light" panose="020B0502040204020203" pitchFamily="34" charset="0"/>
              </a:rPr>
              <a:t>זמן ביום הדלקת נרות </a:t>
            </a:r>
            <a:r>
              <a:rPr lang="he-IL" dirty="0" smtClean="0">
                <a:latin typeface="Segoe UI Light" panose="020B0502040204020203" pitchFamily="34" charset="0"/>
                <a:cs typeface="Segoe UI Light" panose="020B0502040204020203" pitchFamily="34" charset="0"/>
              </a:rPr>
              <a:t>החנוכה?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59753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בזמן השקיעה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873389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כמה </a:t>
            </a:r>
            <a:r>
              <a:rPr lang="he-IL" dirty="0">
                <a:latin typeface="Segoe UI Light" panose="020B0502040204020203" pitchFamily="34" charset="0"/>
                <a:cs typeface="Segoe UI Light" panose="020B0502040204020203" pitchFamily="34" charset="0"/>
              </a:rPr>
              <a:t>קלוריות יש בסופגנייה בגודל בינוני? </a:t>
            </a:r>
            <a:endParaRPr lang="en-US" dirty="0"/>
          </a:p>
        </p:txBody>
      </p:sp>
    </p:spTree>
    <p:extLst>
      <p:ext uri="{BB962C8B-B14F-4D97-AF65-F5344CB8AC3E}">
        <p14:creationId xmlns:p14="http://schemas.microsoft.com/office/powerpoint/2010/main" val="1391178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350 קלוריות</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57541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1206" y="2204675"/>
            <a:ext cx="9068586" cy="2590800"/>
          </a:xfrm>
        </p:spPr>
        <p:txBody>
          <a:bodyPr/>
          <a:lstStyle/>
          <a:p>
            <a:pPr lvl="0" rtl="1" eaLnBrk="0" fontAlgn="base" hangingPunct="0">
              <a:lnSpc>
                <a:spcPct val="100000"/>
              </a:lnSpc>
              <a:spcAft>
                <a:spcPct val="0"/>
              </a:spcAft>
            </a:pPr>
            <a:r>
              <a:rPr lang="he-IL" dirty="0">
                <a:latin typeface="Segoe UI Light" panose="020B0502040204020203" pitchFamily="34" charset="0"/>
                <a:cs typeface="Segoe UI Light" panose="020B0502040204020203" pitchFamily="34" charset="0"/>
              </a:rPr>
              <a:t>מה </a:t>
            </a:r>
            <a:r>
              <a:rPr lang="he-IL" altLang="en-US" dirty="0" smtClean="0">
                <a:latin typeface="Segoe UI Light" panose="020B0502040204020203" pitchFamily="34" charset="0"/>
                <a:cs typeface="Segoe UI Light" panose="020B0502040204020203" pitchFamily="34" charset="0"/>
              </a:rPr>
              <a:t>הכוונה </a:t>
            </a:r>
            <a:r>
              <a:rPr lang="he-IL" altLang="en-US" dirty="0" smtClean="0">
                <a:latin typeface="Segoe UI Light" panose="020B0502040204020203" pitchFamily="34" charset="0"/>
                <a:cs typeface="Segoe UI Light" panose="020B0502040204020203" pitchFamily="34" charset="0"/>
              </a:rPr>
              <a:t>ולמי שרים במשפט</a:t>
            </a:r>
            <a:r>
              <a:rPr lang="en-US" altLang="en-US" dirty="0" smtClean="0">
                <a:latin typeface="Segoe UI Light" panose="020B0502040204020203" pitchFamily="34" charset="0"/>
                <a:cs typeface="Segoe UI Light" panose="020B0502040204020203" pitchFamily="34" charset="0"/>
              </a:rPr>
              <a:t> </a:t>
            </a:r>
            <a:r>
              <a:rPr lang="en-US" altLang="en-US" dirty="0">
                <a:latin typeface="Segoe UI Light" panose="020B0502040204020203" pitchFamily="34" charset="0"/>
                <a:cs typeface="Segoe UI Light" panose="020B0502040204020203" pitchFamily="34" charset="0"/>
              </a:rPr>
              <a:t>"</a:t>
            </a:r>
            <a:r>
              <a:rPr lang="he-IL" altLang="en-US" dirty="0">
                <a:latin typeface="Segoe UI Light" panose="020B0502040204020203" pitchFamily="34" charset="0"/>
                <a:cs typeface="Segoe UI Light" panose="020B0502040204020203" pitchFamily="34" charset="0"/>
              </a:rPr>
              <a:t>מעוז צור ישועתי</a:t>
            </a:r>
            <a:r>
              <a:rPr lang="en-US" altLang="en-US" dirty="0" smtClean="0">
                <a:latin typeface="Segoe UI Light" panose="020B0502040204020203" pitchFamily="34" charset="0"/>
                <a:cs typeface="Segoe UI Light" panose="020B0502040204020203" pitchFamily="34" charset="0"/>
              </a:rPr>
              <a:t>"?</a:t>
            </a:r>
            <a:endParaRPr lang="en-US" alt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381716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קריאה לאלוהים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507078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מי </a:t>
            </a:r>
            <a:r>
              <a:rPr lang="he-IL" dirty="0">
                <a:latin typeface="Segoe UI Light" panose="020B0502040204020203" pitchFamily="34" charset="0"/>
                <a:cs typeface="Segoe UI Light" panose="020B0502040204020203" pitchFamily="34" charset="0"/>
              </a:rPr>
              <a:t>שלט בירושלים ובבית המקדש </a:t>
            </a:r>
            <a:r>
              <a:rPr lang="he-IL" dirty="0" smtClean="0">
                <a:latin typeface="Segoe UI Light" panose="020B0502040204020203" pitchFamily="34" charset="0"/>
                <a:cs typeface="Segoe UI Light" panose="020B0502040204020203" pitchFamily="34" charset="0"/>
              </a:rPr>
              <a:t>לפני מרד החשמונאים?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073082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היוונים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673708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יעשה עני שאין לו כסף לקנות נר 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42328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a:latin typeface="Segoe UI Light" panose="020B0502040204020203" pitchFamily="34" charset="0"/>
                <a:cs typeface="Segoe UI Light" panose="020B0502040204020203" pitchFamily="34" charset="0"/>
              </a:rPr>
              <a:t>מה השם של הנר שמדליק את שאר הנרות?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6420379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אפילו </a:t>
            </a:r>
            <a:r>
              <a:rPr lang="he-IL" dirty="0">
                <a:latin typeface="Segoe UI Light" panose="020B0502040204020203" pitchFamily="34" charset="0"/>
                <a:cs typeface="Segoe UI Light" panose="020B0502040204020203" pitchFamily="34" charset="0"/>
              </a:rPr>
              <a:t>ימכור את בגדיו בשביל לקנות נרות</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146046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השם הנוסף של 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833275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חג האורים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24248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כד </a:t>
            </a:r>
            <a:r>
              <a:rPr lang="he-IL" dirty="0">
                <a:latin typeface="Segoe UI Light" panose="020B0502040204020203" pitchFamily="34" charset="0"/>
                <a:cs typeface="Segoe UI Light" panose="020B0502040204020203" pitchFamily="34" charset="0"/>
              </a:rPr>
              <a:t>קטן, כד קטן שמונה ימים_____ נתן</a:t>
            </a:r>
            <a:r>
              <a:rPr lang="en-US" dirty="0">
                <a:latin typeface="Segoe UI Light" panose="020B0502040204020203" pitchFamily="34" charset="0"/>
                <a:cs typeface="Segoe UI Light" panose="020B0502040204020203" pitchFamily="34" charset="0"/>
              </a:rPr>
              <a:t> </a:t>
            </a:r>
          </a:p>
        </p:txBody>
      </p:sp>
    </p:spTree>
    <p:extLst>
      <p:ext uri="{BB962C8B-B14F-4D97-AF65-F5344CB8AC3E}">
        <p14:creationId xmlns:p14="http://schemas.microsoft.com/office/powerpoint/2010/main" val="14386312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שמנו</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398508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איפה </a:t>
            </a:r>
            <a:r>
              <a:rPr lang="he-IL" dirty="0">
                <a:latin typeface="Segoe UI Light" panose="020B0502040204020203" pitchFamily="34" charset="0"/>
                <a:cs typeface="Segoe UI Light" panose="020B0502040204020203" pitchFamily="34" charset="0"/>
              </a:rPr>
              <a:t>מדליקים נרות בזמן סכנה?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443382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בתוך הבית</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89531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היכן </a:t>
            </a:r>
            <a:r>
              <a:rPr lang="he-IL" dirty="0">
                <a:latin typeface="Segoe UI Light" panose="020B0502040204020203" pitchFamily="34" charset="0"/>
                <a:cs typeface="Segoe UI Light" panose="020B0502040204020203" pitchFamily="34" charset="0"/>
              </a:rPr>
              <a:t>הומצא הסביבון, בו נהוג לשחק בחג </a:t>
            </a:r>
            <a:r>
              <a:rPr lang="he-IL" dirty="0" smtClean="0">
                <a:latin typeface="Segoe UI Light" panose="020B0502040204020203" pitchFamily="34" charset="0"/>
                <a:cs typeface="Segoe UI Light" panose="020B0502040204020203" pitchFamily="34" charset="0"/>
              </a:rPr>
              <a:t>החנוכה?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9908801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בגרמניה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3136534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היוונים הטילו על היהודים?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5280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שמש</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776607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גזרות</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489085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הפרי שממנו מפיקים שמן?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2008742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זית</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3093542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האם </a:t>
            </a:r>
            <a:r>
              <a:rPr lang="he-IL" dirty="0">
                <a:latin typeface="Segoe UI Light" panose="020B0502040204020203" pitchFamily="34" charset="0"/>
                <a:cs typeface="Segoe UI Light" panose="020B0502040204020203" pitchFamily="34" charset="0"/>
              </a:rPr>
              <a:t>ניתן להשתמש בחנוכיה חשמלית כדי לקיים את מצוות </a:t>
            </a:r>
            <a:r>
              <a:rPr lang="he-IL" dirty="0" smtClean="0">
                <a:latin typeface="Segoe UI Light" panose="020B0502040204020203" pitchFamily="34" charset="0"/>
                <a:cs typeface="Segoe UI Light" panose="020B0502040204020203" pitchFamily="34" charset="0"/>
              </a:rPr>
              <a:t>החג?</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2440256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4400" dirty="0">
                <a:latin typeface="Segoe UI Light" panose="020B0502040204020203" pitchFamily="34" charset="0"/>
                <a:cs typeface="Segoe UI Light" panose="020B0502040204020203" pitchFamily="34" charset="0"/>
              </a:rPr>
              <a:t>מה חנוכיה חשמלית היא דרך מצויינת לפרסם את נס החנוכה. ניתן להניח אותה בחלון הבית או בחלון ראווה של החנות. עם זאת, כדי לקיים את מצוות החנוכה יש להדליק את </a:t>
            </a:r>
            <a:r>
              <a:rPr lang="he-IL" sz="4400" dirty="0" smtClean="0">
                <a:latin typeface="Segoe UI Light" panose="020B0502040204020203" pitchFamily="34" charset="0"/>
                <a:cs typeface="Segoe UI Light" panose="020B0502040204020203" pitchFamily="34" charset="0"/>
              </a:rPr>
              <a:t>החנוכייה בנרות/שמן</a:t>
            </a:r>
            <a:endParaRPr lang="en-US" sz="44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179817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מי </a:t>
            </a:r>
            <a:r>
              <a:rPr lang="he-IL" dirty="0">
                <a:latin typeface="Segoe UI Light" panose="020B0502040204020203" pitchFamily="34" charset="0"/>
                <a:cs typeface="Segoe UI Light" panose="020B0502040204020203" pitchFamily="34" charset="0"/>
              </a:rPr>
              <a:t>הנהיג את המרד נגד היוונים?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1593488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יהודה המכבי</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9514664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אם </a:t>
            </a:r>
            <a:r>
              <a:rPr lang="he-IL" dirty="0">
                <a:latin typeface="Segoe UI Light" panose="020B0502040204020203" pitchFamily="34" charset="0"/>
                <a:cs typeface="Segoe UI Light" panose="020B0502040204020203" pitchFamily="34" charset="0"/>
              </a:rPr>
              <a:t>נכבה הנר מיד לאחר ההדלקה, מה עושים?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1462456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לא חייבים להדליק שוב</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4738515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מי היו </a:t>
            </a:r>
            <a:r>
              <a:rPr lang="he-IL" dirty="0" err="1" smtClean="0">
                <a:latin typeface="Segoe UI Light" panose="020B0502040204020203" pitchFamily="34" charset="0"/>
                <a:cs typeface="Segoe UI Light" panose="020B0502040204020203" pitchFamily="34" charset="0"/>
              </a:rPr>
              <a:t>המיתיוונים</a:t>
            </a:r>
            <a:r>
              <a:rPr lang="he-IL" dirty="0" smtClean="0">
                <a:latin typeface="Segoe UI Light" panose="020B0502040204020203" pitchFamily="34" charset="0"/>
                <a:cs typeface="Segoe UI Light" panose="020B0502040204020203" pitchFamily="34" charset="0"/>
              </a:rPr>
              <a:t>?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503468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a:latin typeface="Segoe UI Light" panose="020B0502040204020203" pitchFamily="34" charset="0"/>
                <a:cs typeface="Segoe UI Light" panose="020B0502040204020203" pitchFamily="34" charset="0"/>
              </a:rPr>
              <a:t>כמה ימים נחגג חג החנוכה?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942410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יהודים שקיבלו את עצמם את תרבות יוון</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2763963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מדליקים קודם ביום שישי בחג החנוכה- נר שבת או נר </a:t>
            </a:r>
            <a:r>
              <a:rPr lang="he-IL" dirty="0" smtClean="0">
                <a:latin typeface="Segoe UI Light" panose="020B0502040204020203" pitchFamily="34" charset="0"/>
                <a:cs typeface="Segoe UI Light" panose="020B0502040204020203" pitchFamily="34" charset="0"/>
              </a:rPr>
              <a:t>חנוכה?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5612417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נר </a:t>
            </a:r>
            <a:r>
              <a:rPr lang="he-IL" dirty="0">
                <a:latin typeface="Segoe UI Light" panose="020B0502040204020203" pitchFamily="34" charset="0"/>
                <a:cs typeface="Segoe UI Light" panose="020B0502040204020203" pitchFamily="34" charset="0"/>
              </a:rPr>
              <a:t>חנוכה קודם, לפני כניסת </a:t>
            </a:r>
            <a:r>
              <a:rPr lang="he-IL" dirty="0" smtClean="0">
                <a:latin typeface="Segoe UI Light" panose="020B0502040204020203" pitchFamily="34" charset="0"/>
                <a:cs typeface="Segoe UI Light" panose="020B0502040204020203" pitchFamily="34" charset="0"/>
              </a:rPr>
              <a:t>השבת</a:t>
            </a:r>
            <a:r>
              <a:rPr lang="he-IL" dirty="0">
                <a:latin typeface="Segoe UI Light" panose="020B0502040204020203" pitchFamily="34" charset="0"/>
                <a:cs typeface="Segoe UI Light" panose="020B0502040204020203" pitchFamily="34" charset="0"/>
              </a:rPr>
              <a:t>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323840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מדוע </a:t>
            </a:r>
            <a:r>
              <a:rPr lang="he-IL" dirty="0">
                <a:latin typeface="Segoe UI Light" panose="020B0502040204020203" pitchFamily="34" charset="0"/>
                <a:cs typeface="Segoe UI Light" panose="020B0502040204020203" pitchFamily="34" charset="0"/>
              </a:rPr>
              <a:t>חוגגים את חג החנוכה שמונה </a:t>
            </a:r>
            <a:r>
              <a:rPr lang="he-IL" dirty="0" smtClean="0">
                <a:latin typeface="Segoe UI Light" panose="020B0502040204020203" pitchFamily="34" charset="0"/>
                <a:cs typeface="Segoe UI Light" panose="020B0502040204020203" pitchFamily="34" charset="0"/>
              </a:rPr>
              <a:t>ימים?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9000566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6000" dirty="0" smtClean="0">
                <a:latin typeface="Segoe UI Light" panose="020B0502040204020203" pitchFamily="34" charset="0"/>
                <a:cs typeface="Segoe UI Light" panose="020B0502040204020203" pitchFamily="34" charset="0"/>
              </a:rPr>
              <a:t>בזכות </a:t>
            </a:r>
            <a:r>
              <a:rPr lang="he-IL" sz="6000" dirty="0">
                <a:latin typeface="Segoe UI Light" panose="020B0502040204020203" pitchFamily="34" charset="0"/>
                <a:cs typeface="Segoe UI Light" panose="020B0502040204020203" pitchFamily="34" charset="0"/>
              </a:rPr>
              <a:t>נס פך השמן שבמקום להספיק ליום אחד, הספיק לשמונה ימים</a:t>
            </a:r>
            <a:endParaRPr lang="en-US" sz="6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9261358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9000" y="2571912"/>
            <a:ext cx="9068586" cy="2590800"/>
          </a:xfrm>
        </p:spPr>
        <p:txBody>
          <a:bodyPr/>
          <a:lstStyle/>
          <a:p>
            <a:r>
              <a:rPr lang="he-IL" sz="6600" dirty="0" smtClean="0">
                <a:latin typeface="Segoe UI Light" panose="020B0502040204020203" pitchFamily="34" charset="0"/>
                <a:cs typeface="Segoe UI Light" panose="020B0502040204020203" pitchFamily="34" charset="0"/>
              </a:rPr>
              <a:t>בשיר </a:t>
            </a:r>
            <a:r>
              <a:rPr lang="he-IL" sz="6600" dirty="0" smtClean="0">
                <a:latin typeface="Segoe UI Light" panose="020B0502040204020203" pitchFamily="34" charset="0"/>
                <a:cs typeface="Segoe UI Light" panose="020B0502040204020203" pitchFamily="34" charset="0"/>
              </a:rPr>
              <a:t>"באנו </a:t>
            </a:r>
            <a:r>
              <a:rPr lang="he-IL" sz="6600" dirty="0">
                <a:latin typeface="Segoe UI Light" panose="020B0502040204020203" pitchFamily="34" charset="0"/>
                <a:cs typeface="Segoe UI Light" panose="020B0502040204020203" pitchFamily="34" charset="0"/>
              </a:rPr>
              <a:t>חושך לגרש" - כל אחד הוא אור קטן, </a:t>
            </a:r>
            <a:r>
              <a:rPr lang="he-IL" sz="6600" dirty="0" smtClean="0">
                <a:latin typeface="Segoe UI Light" panose="020B0502040204020203" pitchFamily="34" charset="0"/>
                <a:cs typeface="Segoe UI Light" panose="020B0502040204020203" pitchFamily="34" charset="0"/>
              </a:rPr>
              <a:t>וכולנו ________</a:t>
            </a:r>
            <a:endParaRPr lang="en-US" sz="66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7783141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אור איתן</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9811696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6000" dirty="0" smtClean="0">
                <a:latin typeface="Segoe UI Light" panose="020B0502040204020203" pitchFamily="34" charset="0"/>
                <a:cs typeface="Segoe UI Light" panose="020B0502040204020203" pitchFamily="34" charset="0"/>
              </a:rPr>
              <a:t>מה </a:t>
            </a:r>
            <a:r>
              <a:rPr lang="he-IL" sz="6000" dirty="0">
                <a:latin typeface="Segoe UI Light" panose="020B0502040204020203" pitchFamily="34" charset="0"/>
                <a:cs typeface="Segoe UI Light" panose="020B0502040204020203" pitchFamily="34" charset="0"/>
              </a:rPr>
              <a:t>פירוש האותיות המופיעות על סביבוני חנוכה בישראל– נ', </a:t>
            </a:r>
            <a:r>
              <a:rPr lang="he-IL" sz="6000" dirty="0" err="1">
                <a:latin typeface="Segoe UI Light" panose="020B0502040204020203" pitchFamily="34" charset="0"/>
                <a:cs typeface="Segoe UI Light" panose="020B0502040204020203" pitchFamily="34" charset="0"/>
              </a:rPr>
              <a:t>ג',ה',</a:t>
            </a:r>
            <a:r>
              <a:rPr lang="he-IL" sz="6000" dirty="0" err="1" smtClean="0">
                <a:latin typeface="Segoe UI Light" panose="020B0502040204020203" pitchFamily="34" charset="0"/>
                <a:cs typeface="Segoe UI Light" panose="020B0502040204020203" pitchFamily="34" charset="0"/>
              </a:rPr>
              <a:t>פ</a:t>
            </a:r>
            <a:r>
              <a:rPr lang="he-IL" sz="6000" dirty="0" smtClean="0">
                <a:latin typeface="Segoe UI Light" panose="020B0502040204020203" pitchFamily="34" charset="0"/>
                <a:cs typeface="Segoe UI Light" panose="020B0502040204020203" pitchFamily="34" charset="0"/>
              </a:rPr>
              <a:t>?</a:t>
            </a:r>
            <a:endParaRPr lang="en-US" sz="6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5749203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נס גדול היה פה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641256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6000" dirty="0">
                <a:latin typeface="Segoe UI Light" panose="020B0502040204020203" pitchFamily="34" charset="0"/>
                <a:cs typeface="Segoe UI Light" panose="020B0502040204020203" pitchFamily="34" charset="0"/>
              </a:rPr>
              <a:t>מה פירוש האותיות המופיעות על סביבוני חנוכה </a:t>
            </a:r>
            <a:r>
              <a:rPr lang="he-IL" sz="6000" dirty="0" smtClean="0">
                <a:latin typeface="Segoe UI Light" panose="020B0502040204020203" pitchFamily="34" charset="0"/>
                <a:cs typeface="Segoe UI Light" panose="020B0502040204020203" pitchFamily="34" charset="0"/>
              </a:rPr>
              <a:t>מסביב לעולם (שהוא לא ישראל(</a:t>
            </a:r>
            <a:r>
              <a:rPr lang="he-IL" sz="6000" dirty="0" smtClean="0">
                <a:latin typeface="Segoe UI Light" panose="020B0502040204020203" pitchFamily="34" charset="0"/>
                <a:cs typeface="Segoe UI Light" panose="020B0502040204020203" pitchFamily="34" charset="0"/>
              </a:rPr>
              <a:t>– </a:t>
            </a:r>
            <a:r>
              <a:rPr lang="he-IL" sz="6000" dirty="0">
                <a:latin typeface="Segoe UI Light" panose="020B0502040204020203" pitchFamily="34" charset="0"/>
                <a:cs typeface="Segoe UI Light" panose="020B0502040204020203" pitchFamily="34" charset="0"/>
              </a:rPr>
              <a:t>נ', </a:t>
            </a:r>
            <a:r>
              <a:rPr lang="he-IL" sz="6000" dirty="0" err="1">
                <a:latin typeface="Segoe UI Light" panose="020B0502040204020203" pitchFamily="34" charset="0"/>
                <a:cs typeface="Segoe UI Light" panose="020B0502040204020203" pitchFamily="34" charset="0"/>
              </a:rPr>
              <a:t>ג',ה</a:t>
            </a:r>
            <a:r>
              <a:rPr lang="he-IL" sz="6000" dirty="0" err="1" smtClean="0">
                <a:latin typeface="Segoe UI Light" panose="020B0502040204020203" pitchFamily="34" charset="0"/>
                <a:cs typeface="Segoe UI Light" panose="020B0502040204020203" pitchFamily="34" charset="0"/>
              </a:rPr>
              <a:t>',ש</a:t>
            </a:r>
            <a:r>
              <a:rPr lang="he-IL" sz="6000" dirty="0" smtClean="0">
                <a:latin typeface="Segoe UI Light" panose="020B0502040204020203" pitchFamily="34" charset="0"/>
                <a:cs typeface="Segoe UI Light" panose="020B0502040204020203" pitchFamily="34" charset="0"/>
              </a:rPr>
              <a:t>?</a:t>
            </a:r>
            <a:endParaRPr lang="en-US" sz="6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586822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שמונה ימים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6078570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נס גדול היה שם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8353072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מדוע </a:t>
            </a:r>
            <a:r>
              <a:rPr lang="he-IL" dirty="0">
                <a:latin typeface="Segoe UI Light" panose="020B0502040204020203" pitchFamily="34" charset="0"/>
                <a:cs typeface="Segoe UI Light" panose="020B0502040204020203" pitchFamily="34" charset="0"/>
              </a:rPr>
              <a:t>חג החנוכה נקרא בשם </a:t>
            </a:r>
            <a:r>
              <a:rPr lang="he-IL" dirty="0" smtClean="0">
                <a:latin typeface="Segoe UI Light" panose="020B0502040204020203" pitchFamily="34" charset="0"/>
                <a:cs typeface="Segoe UI Light" panose="020B0502040204020203" pitchFamily="34" charset="0"/>
              </a:rPr>
              <a:t>זה?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536510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5400" dirty="0" smtClean="0">
                <a:latin typeface="Segoe UI Light" panose="020B0502040204020203" pitchFamily="34" charset="0"/>
                <a:cs typeface="Segoe UI Light" panose="020B0502040204020203" pitchFamily="34" charset="0"/>
              </a:rPr>
              <a:t>מלשון </a:t>
            </a:r>
            <a:r>
              <a:rPr lang="he-IL" sz="5400" dirty="0">
                <a:latin typeface="Segoe UI Light" panose="020B0502040204020203" pitchFamily="34" charset="0"/>
                <a:cs typeface="Segoe UI Light" panose="020B0502040204020203" pitchFamily="34" charset="0"/>
              </a:rPr>
              <a:t>חנוכת המזבח/חנוכת בית המקדש מחדש לאחר מרד החשמונאים והחזרת המקום הקדוש לידי היהודים</a:t>
            </a:r>
            <a:endParaRPr lang="en-US" sz="54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586673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a:latin typeface="Segoe UI Light" panose="020B0502040204020203" pitchFamily="34" charset="0"/>
                <a:cs typeface="Segoe UI Light" panose="020B0502040204020203" pitchFamily="34" charset="0"/>
              </a:rPr>
              <a:t>מה כמה שנים נמשך המרד?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4051298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23 שנים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218317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תנו </a:t>
            </a:r>
            <a:r>
              <a:rPr lang="he-IL" dirty="0">
                <a:latin typeface="Segoe UI Light" panose="020B0502040204020203" pitchFamily="34" charset="0"/>
                <a:cs typeface="Segoe UI Light" panose="020B0502040204020203" pitchFamily="34" charset="0"/>
              </a:rPr>
              <a:t>דוגמא לשני מאכלים הנהוגים לאכול בחג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5867884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סופגנייה ולביבה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1847727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למה </a:t>
            </a:r>
            <a:r>
              <a:rPr lang="he-IL" dirty="0">
                <a:latin typeface="Segoe UI Light" panose="020B0502040204020203" pitchFamily="34" charset="0"/>
                <a:cs typeface="Segoe UI Light" panose="020B0502040204020203" pitchFamily="34" charset="0"/>
              </a:rPr>
              <a:t>נוהגים לתת מתנות בחג החנוכה?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007752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כדי ללמד את הילדים ללמוד לתת צדקה</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3559466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השם של הסופגניות שאוכלים יהודים מרוקאים?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10619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מתי </a:t>
            </a:r>
            <a:r>
              <a:rPr lang="he-IL" dirty="0">
                <a:latin typeface="Segoe UI Light" panose="020B0502040204020203" pitchFamily="34" charset="0"/>
                <a:cs typeface="Segoe UI Light" panose="020B0502040204020203" pitchFamily="34" charset="0"/>
              </a:rPr>
              <a:t>נחגג חג החנוכה לפי התאריך העברי?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60822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pPr rtl="1"/>
            <a:r>
              <a:rPr lang="he-IL" dirty="0" err="1" smtClean="0">
                <a:latin typeface="Segoe UI Light" panose="020B0502040204020203" pitchFamily="34" charset="0"/>
                <a:cs typeface="Segoe UI Light" panose="020B0502040204020203" pitchFamily="34" charset="0"/>
              </a:rPr>
              <a:t>ספינג</a:t>
            </a:r>
            <a:r>
              <a:rPr lang="en-US" dirty="0" smtClean="0">
                <a:latin typeface="Segoe UI Light" panose="020B0502040204020203" pitchFamily="34" charset="0"/>
                <a:cs typeface="Segoe UI Light" panose="020B0502040204020203" pitchFamily="34" charset="0"/>
              </a:rPr>
              <a:t>'</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4405753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 </a:t>
            </a:r>
            <a:r>
              <a:rPr lang="he-IL" dirty="0">
                <a:latin typeface="Segoe UI Light" panose="020B0502040204020203" pitchFamily="34" charset="0"/>
                <a:cs typeface="Segoe UI Light" panose="020B0502040204020203" pitchFamily="34" charset="0"/>
              </a:rPr>
              <a:t>היא עיר הולדתם של החשמונאים?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0151555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מודיעין</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8665786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למה </a:t>
            </a:r>
            <a:r>
              <a:rPr lang="he-IL" dirty="0">
                <a:latin typeface="Segoe UI Light" panose="020B0502040204020203" pitchFamily="34" charset="0"/>
                <a:cs typeface="Segoe UI Light" panose="020B0502040204020203" pitchFamily="34" charset="0"/>
              </a:rPr>
              <a:t>אוכלים סופגניות ולביבות בחנוכה?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4097043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כדי לציין את נס פח השמן</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4356585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מאיזה </a:t>
            </a:r>
            <a:r>
              <a:rPr lang="he-IL" dirty="0">
                <a:latin typeface="Segoe UI Light" panose="020B0502040204020203" pitchFamily="34" charset="0"/>
                <a:cs typeface="Segoe UI Light" panose="020B0502040204020203" pitchFamily="34" charset="0"/>
              </a:rPr>
              <a:t>בצק עשויה הסופגנייה?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7222290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בצק שמרים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0250234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איך </a:t>
            </a:r>
            <a:r>
              <a:rPr lang="he-IL" dirty="0">
                <a:latin typeface="Segoe UI Light" panose="020B0502040204020203" pitchFamily="34" charset="0"/>
                <a:cs typeface="Segoe UI Light" panose="020B0502040204020203" pitchFamily="34" charset="0"/>
              </a:rPr>
              <a:t>נקראת הלביבה בשפה היידיש?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0823613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לאטקס</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9818941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במה </a:t>
            </a:r>
            <a:r>
              <a:rPr lang="he-IL" dirty="0">
                <a:latin typeface="Segoe UI Light" panose="020B0502040204020203" pitchFamily="34" charset="0"/>
                <a:cs typeface="Segoe UI Light" panose="020B0502040204020203" pitchFamily="34" charset="0"/>
              </a:rPr>
              <a:t>שונה הדלקת הנרות בין בית הלל ובית שמאי?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26066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כ"ה  בכסלו</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3487515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4800" dirty="0" smtClean="0">
                <a:latin typeface="Segoe UI Light" panose="020B0502040204020203" pitchFamily="34" charset="0"/>
                <a:cs typeface="Segoe UI Light" panose="020B0502040204020203" pitchFamily="34" charset="0"/>
              </a:rPr>
              <a:t>ההבדל </a:t>
            </a:r>
            <a:r>
              <a:rPr lang="he-IL" sz="4800" dirty="0">
                <a:latin typeface="Segoe UI Light" panose="020B0502040204020203" pitchFamily="34" charset="0"/>
                <a:cs typeface="Segoe UI Light" panose="020B0502040204020203" pitchFamily="34" charset="0"/>
              </a:rPr>
              <a:t>הוא באופן הדלקת החנוכה. בית שמאי: מתחילי ביום הראשון להדליק 8 נרות והולכים ויורדים במספר, בית הלל: מתחילים מנר ראשון וממשיכים עד השמיני</a:t>
            </a:r>
            <a:endParaRPr lang="en-US" sz="48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1674384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מהי </a:t>
            </a:r>
            <a:r>
              <a:rPr lang="he-IL" dirty="0">
                <a:latin typeface="Segoe UI Light" panose="020B0502040204020203" pitchFamily="34" charset="0"/>
                <a:cs typeface="Segoe UI Light" panose="020B0502040204020203" pitchFamily="34" charset="0"/>
              </a:rPr>
              <a:t>תפילת הודיה מיוחדת בחג החנוכה?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5097989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על הניסים</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6572898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איזו </a:t>
            </a:r>
            <a:r>
              <a:rPr lang="he-IL" dirty="0">
                <a:latin typeface="Segoe UI Light" panose="020B0502040204020203" pitchFamily="34" charset="0"/>
                <a:cs typeface="Segoe UI Light" panose="020B0502040204020203" pitchFamily="34" charset="0"/>
              </a:rPr>
              <a:t>ברכה מברכים רק בלילה הראשון?</a:t>
            </a:r>
            <a:r>
              <a:rPr lang="he-IL" dirty="0"/>
              <a:t> </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2342109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dirty="0" smtClean="0">
                <a:latin typeface="Segoe UI Light" panose="020B0502040204020203" pitchFamily="34" charset="0"/>
                <a:cs typeface="Segoe UI Light" panose="020B0502040204020203" pitchFamily="34" charset="0"/>
              </a:rPr>
              <a:t>שהחיינו</a:t>
            </a:r>
            <a:endParaRPr lang="en-US"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97639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266" y="2346444"/>
            <a:ext cx="9068586" cy="2590800"/>
          </a:xfrm>
        </p:spPr>
        <p:txBody>
          <a:bodyPr/>
          <a:lstStyle/>
          <a:p>
            <a:r>
              <a:rPr lang="he-IL" sz="6600" dirty="0" smtClean="0">
                <a:latin typeface="Segoe UI Light" panose="020B0502040204020203" pitchFamily="34" charset="0"/>
                <a:cs typeface="Segoe UI Light" panose="020B0502040204020203" pitchFamily="34" charset="0"/>
              </a:rPr>
              <a:t>בערב </a:t>
            </a:r>
            <a:r>
              <a:rPr lang="he-IL" sz="6600" dirty="0">
                <a:latin typeface="Segoe UI Light" panose="020B0502040204020203" pitchFamily="34" charset="0"/>
                <a:cs typeface="Segoe UI Light" panose="020B0502040204020203" pitchFamily="34" charset="0"/>
              </a:rPr>
              <a:t>הראשון של חנוכה, איזה נר </a:t>
            </a:r>
            <a:r>
              <a:rPr lang="he-IL" sz="6600" dirty="0" smtClean="0">
                <a:latin typeface="Segoe UI Light" panose="020B0502040204020203" pitchFamily="34" charset="0"/>
                <a:cs typeface="Segoe UI Light" panose="020B0502040204020203" pitchFamily="34" charset="0"/>
              </a:rPr>
              <a:t>מדליקים</a:t>
            </a:r>
            <a:r>
              <a:rPr lang="he-IL" sz="6600" dirty="0">
                <a:latin typeface="Segoe UI Light" panose="020B0502040204020203" pitchFamily="34" charset="0"/>
                <a:cs typeface="Segoe UI Light" panose="020B0502040204020203" pitchFamily="34" charset="0"/>
              </a:rPr>
              <a:t>? (הימני או השמאלי של </a:t>
            </a:r>
            <a:r>
              <a:rPr lang="he-IL" sz="6600" dirty="0" err="1">
                <a:latin typeface="Segoe UI Light" panose="020B0502040204020203" pitchFamily="34" charset="0"/>
                <a:cs typeface="Segoe UI Light" panose="020B0502040204020203" pitchFamily="34" charset="0"/>
              </a:rPr>
              <a:t>החנוכיה</a:t>
            </a:r>
            <a:r>
              <a:rPr lang="he-IL" sz="6600" dirty="0">
                <a:latin typeface="Segoe UI Light" panose="020B0502040204020203" pitchFamily="34" charset="0"/>
                <a:cs typeface="Segoe UI Light" panose="020B0502040204020203" pitchFamily="34" charset="0"/>
              </a:rPr>
              <a:t>)</a:t>
            </a:r>
            <a:endParaRPr lang="en-US" sz="66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526052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45</TotalTime>
  <Words>576</Words>
  <Application>Microsoft Office PowerPoint</Application>
  <PresentationFormat>Widescreen</PresentationFormat>
  <Paragraphs>84</Paragraphs>
  <Slides>84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84</vt:i4>
      </vt:variant>
    </vt:vector>
  </HeadingPairs>
  <TitlesOfParts>
    <vt:vector size="89" baseType="lpstr">
      <vt:lpstr>Century Gothic</vt:lpstr>
      <vt:lpstr>Garamond</vt:lpstr>
      <vt:lpstr>Gisha</vt:lpstr>
      <vt:lpstr>Segoe UI Light</vt:lpstr>
      <vt:lpstr>Savon</vt:lpstr>
      <vt:lpstr>חידון לחג חנוכה</vt:lpstr>
      <vt:lpstr>כל קבוצה מקבלת פעמון. על הקבוצה ללחוץ על הפעמון רק כשהיא בטוחה שהיא יודעת את התשובה לשאלה.  במידה והקבוצה צדקה, היא תקבל 100 נקודות. במידה והקבוצה טעתה, ירדו לה 50 נקודות. רק לאחר שמיעת הפעמון תוכלו לענות את תשובתכם. בהצלחה!</vt:lpstr>
      <vt:lpstr>מה השם של הנר שמדליק את שאר הנרות? </vt:lpstr>
      <vt:lpstr>שמש</vt:lpstr>
      <vt:lpstr>כמה ימים נחגג חג החנוכה? </vt:lpstr>
      <vt:lpstr>שמונה ימים</vt:lpstr>
      <vt:lpstr>מתי נחגג חג החנוכה לפי התאריך העברי? </vt:lpstr>
      <vt:lpstr>כ"ה  בכסלו</vt:lpstr>
      <vt:lpstr>בערב הראשון של חנוכה, איזה נר מדליקים? (הימני או השמאלי של החנוכיה)</vt:lpstr>
      <vt:lpstr>מדליקים את הנר הימני</vt:lpstr>
      <vt:lpstr>היכן נהוג להדליק את נרות החנוכה? </vt:lpstr>
      <vt:lpstr>ליד החלון</vt:lpstr>
      <vt:lpstr>בהמשך החג, כאשר הנרות מונחים לפנינו, מאיזה צד מתחילים להדליק את הנרות? </vt:lpstr>
      <vt:lpstr>משמאל לימין</vt:lpstr>
      <vt:lpstr>כמה נרות מדליקים סך הכל כלל בחג החנוכה? </vt:lpstr>
      <vt:lpstr>44 נרות</vt:lpstr>
      <vt:lpstr>כמה קנים יש למנורה, לעומת מספר הקנים שיש לחנוכיה?</vt:lpstr>
      <vt:lpstr>למנורה 7 קנים ולחנוכייה 9 קנים</vt:lpstr>
      <vt:lpstr>תנו דוגמאות של שלושה שירים ששרים בחנוכה</vt:lpstr>
      <vt:lpstr>ימי החנוכה מעוז צור סביבון סוב סוב סוב</vt:lpstr>
      <vt:lpstr>באיזה זמן ביום הדלקת נרות החנוכה?</vt:lpstr>
      <vt:lpstr>בזמן השקיעה</vt:lpstr>
      <vt:lpstr>כמה קלוריות יש בסופגנייה בגודל בינוני? </vt:lpstr>
      <vt:lpstr>350 קלוריות</vt:lpstr>
      <vt:lpstr>מה הכוונה ולמי שרים במשפט "מעוז צור ישועתי"?</vt:lpstr>
      <vt:lpstr>קריאה לאלוהים</vt:lpstr>
      <vt:lpstr>מי שלט בירושלים ובבית המקדש לפני מרד החשמונאים?</vt:lpstr>
      <vt:lpstr>היוונים</vt:lpstr>
      <vt:lpstr>מה יעשה עני שאין לו כסף לקנות נר חנוכה? </vt:lpstr>
      <vt:lpstr>אפילו ימכור את בגדיו בשביל לקנות נרות</vt:lpstr>
      <vt:lpstr>מה השם הנוסף של חנוכה? </vt:lpstr>
      <vt:lpstr>חג האורים</vt:lpstr>
      <vt:lpstr>כד קטן, כד קטן שמונה ימים_____ נתן </vt:lpstr>
      <vt:lpstr>שמנו</vt:lpstr>
      <vt:lpstr>איפה מדליקים נרות בזמן סכנה? </vt:lpstr>
      <vt:lpstr>בתוך הבית</vt:lpstr>
      <vt:lpstr>היכן הומצא הסביבון, בו נהוג לשחק בחג החנוכה?</vt:lpstr>
      <vt:lpstr>בגרמניה</vt:lpstr>
      <vt:lpstr>מה היוונים הטילו על היהודים? </vt:lpstr>
      <vt:lpstr>גזרות</vt:lpstr>
      <vt:lpstr>מה הפרי שממנו מפיקים שמן? </vt:lpstr>
      <vt:lpstr>זית</vt:lpstr>
      <vt:lpstr>האם ניתן להשתמש בחנוכיה חשמלית כדי לקיים את מצוות החג?</vt:lpstr>
      <vt:lpstr>מה חנוכיה חשמלית היא דרך מצויינת לפרסם את נס החנוכה. ניתן להניח אותה בחלון הבית או בחלון ראווה של החנות. עם זאת, כדי לקיים את מצוות החנוכה יש להדליק את החנוכייה בנרות/שמן</vt:lpstr>
      <vt:lpstr>מי הנהיג את המרד נגד היוונים? </vt:lpstr>
      <vt:lpstr>יהודה המכבי</vt:lpstr>
      <vt:lpstr>אם נכבה הנר מיד לאחר ההדלקה, מה עושים? </vt:lpstr>
      <vt:lpstr>לא חייבים להדליק שוב</vt:lpstr>
      <vt:lpstr>מי היו המיתיוונים? </vt:lpstr>
      <vt:lpstr>יהודים שקיבלו את עצמם את תרבות יוון</vt:lpstr>
      <vt:lpstr>מה מדליקים קודם ביום שישי בחג החנוכה- נר שבת או נר חנוכה?</vt:lpstr>
      <vt:lpstr>נר חנוכה קודם, לפני כניסת השבת </vt:lpstr>
      <vt:lpstr>מדוע חוגגים את חג החנוכה שמונה ימים?</vt:lpstr>
      <vt:lpstr>בזכות נס פך השמן שבמקום להספיק ליום אחד, הספיק לשמונה ימים</vt:lpstr>
      <vt:lpstr>בשיר "באנו חושך לגרש" - כל אחד הוא אור קטן, וכולנו ________</vt:lpstr>
      <vt:lpstr>אור איתן</vt:lpstr>
      <vt:lpstr>מה פירוש האותיות המופיעות על סביבוני חנוכה בישראל– נ', ג',ה',פ?</vt:lpstr>
      <vt:lpstr>נס גדול היה פה</vt:lpstr>
      <vt:lpstr>מה פירוש האותיות המופיעות על סביבוני חנוכה מסביב לעולם (שהוא לא ישראל(– נ', ג',ה',ש?</vt:lpstr>
      <vt:lpstr>נס גדול היה שם</vt:lpstr>
      <vt:lpstr>מדוע חג החנוכה נקרא בשם זה?</vt:lpstr>
      <vt:lpstr>מלשון חנוכת המזבח/חנוכת בית המקדש מחדש לאחר מרד החשמונאים והחזרת המקום הקדוש לידי היהודים</vt:lpstr>
      <vt:lpstr>מה כמה שנים נמשך המרד? </vt:lpstr>
      <vt:lpstr>23 שנים</vt:lpstr>
      <vt:lpstr>תנו דוגמא לשני מאכלים הנהוגים לאכול בחג </vt:lpstr>
      <vt:lpstr>סופגנייה ולביבה</vt:lpstr>
      <vt:lpstr>למה נוהגים לתת מתנות בחג החנוכה? </vt:lpstr>
      <vt:lpstr>כדי ללמד את הילדים ללמוד לתת צדקה</vt:lpstr>
      <vt:lpstr>מה השם של הסופגניות שאוכלים יהודים מרוקאים? </vt:lpstr>
      <vt:lpstr>ספינג'</vt:lpstr>
      <vt:lpstr>מה היא עיר הולדתם של החשמונאים? </vt:lpstr>
      <vt:lpstr>מודיעין</vt:lpstr>
      <vt:lpstr>למה אוכלים סופגניות ולביבות בחנוכה? </vt:lpstr>
      <vt:lpstr>כדי לציין את נס פח השמן</vt:lpstr>
      <vt:lpstr>מאיזה בצק עשויה הסופגנייה? </vt:lpstr>
      <vt:lpstr>בצק שמרים</vt:lpstr>
      <vt:lpstr>איך נקראת הלביבה בשפה היידיש? </vt:lpstr>
      <vt:lpstr>לאטקס</vt:lpstr>
      <vt:lpstr>במה שונה הדלקת הנרות בין בית הלל ובית שמאי? </vt:lpstr>
      <vt:lpstr>ההבדל הוא באופן הדלקת החנוכה. בית שמאי: מתחילי ביום הראשון להדליק 8 נרות והולכים ויורדים במספר, בית הלל: מתחילים מנר ראשון וממשיכים עד השמיני</vt:lpstr>
      <vt:lpstr>מהי תפילת הודיה מיוחדת בחג החנוכה? </vt:lpstr>
      <vt:lpstr>על הניסים</vt:lpstr>
      <vt:lpstr>איזו ברכה מברכים רק בלילה הראשון? </vt:lpstr>
      <vt:lpstr>שהחיינו</vt:lpstr>
    </vt:vector>
  </TitlesOfParts>
  <Company>Charles E. Smith Jewish Day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מה השם של הנר שמדליק את שאר הנרות? </dc:title>
  <dc:creator>Tal Greenberg</dc:creator>
  <cp:lastModifiedBy>Tal Greenberg</cp:lastModifiedBy>
  <cp:revision>26</cp:revision>
  <dcterms:created xsi:type="dcterms:W3CDTF">2019-12-20T04:50:07Z</dcterms:created>
  <dcterms:modified xsi:type="dcterms:W3CDTF">2019-12-20T16:31:18Z</dcterms:modified>
</cp:coreProperties>
</file>