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77" r:id="rId2"/>
    <p:sldId id="278" r:id="rId3"/>
    <p:sldId id="279" r:id="rId4"/>
    <p:sldId id="281" r:id="rId5"/>
    <p:sldId id="280" r:id="rId6"/>
    <p:sldId id="282" r:id="rId7"/>
    <p:sldId id="283" r:id="rId8"/>
    <p:sldId id="284" r:id="rId9"/>
    <p:sldId id="289" r:id="rId10"/>
    <p:sldId id="285" r:id="rId11"/>
    <p:sldId id="286" r:id="rId12"/>
    <p:sldId id="287"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4" autoAdjust="0"/>
  </p:normalViewPr>
  <p:slideViewPr>
    <p:cSldViewPr snapToGrid="0">
      <p:cViewPr varScale="1">
        <p:scale>
          <a:sx n="73" d="100"/>
          <a:sy n="73" d="100"/>
        </p:scale>
        <p:origin x="364" y="36"/>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12/22/2018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12/22/2018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12/22/2018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12/22/2018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12/22/2018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12/22/2018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12/22/2018</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12/22/2018</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12/22/2018</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12/22/2018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12/22/2018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12/22/2018</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youtube.com/watch?v=DApJwb_zSQ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hyperlink" Target="https://www.youtube.com/watch?v=NPP5TGF1KgU"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002" y="620786"/>
            <a:ext cx="12267501" cy="3506598"/>
          </a:xfrm>
        </p:spPr>
        <p:txBody>
          <a:bodyPr/>
          <a:lstStyle/>
          <a:p>
            <a:r>
              <a:rPr lang="en-GB" dirty="0"/>
              <a:t>The history of alcohol And Zionism</a:t>
            </a:r>
            <a:endParaRPr lang="en-US" dirty="0"/>
          </a:p>
        </p:txBody>
      </p:sp>
      <p:sp>
        <p:nvSpPr>
          <p:cNvPr id="3" name="Subtitle 2"/>
          <p:cNvSpPr>
            <a:spLocks noGrp="1"/>
          </p:cNvSpPr>
          <p:nvPr>
            <p:ph type="subTitle" idx="1"/>
          </p:nvPr>
        </p:nvSpPr>
        <p:spPr/>
        <p:txBody>
          <a:bodyPr/>
          <a:lstStyle/>
          <a:p>
            <a:r>
              <a:rPr lang="en-GB" dirty="0"/>
              <a:t>by- Oded Gvaram</a:t>
            </a:r>
            <a:endParaRPr lang="en-US" dirty="0">
              <a:solidFill>
                <a:schemeClr val="accent1">
                  <a:lumMod val="75000"/>
                </a:schemeClr>
              </a:solidFill>
            </a:endParaRPr>
          </a:p>
        </p:txBody>
      </p:sp>
      <p:pic>
        <p:nvPicPr>
          <p:cNvPr id="5" name="Picture 4">
            <a:extLst>
              <a:ext uri="{FF2B5EF4-FFF2-40B4-BE49-F238E27FC236}">
                <a16:creationId xmlns:a16="http://schemas.microsoft.com/office/drawing/2014/main" id="{50687E6D-C6A5-4EA9-A112-A8A62F566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6907" y="5893977"/>
            <a:ext cx="2975093" cy="1090867"/>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D016-E095-40E4-ADB2-C0B898F4EBE6}"/>
              </a:ext>
            </a:extLst>
          </p:cNvPr>
          <p:cNvSpPr>
            <a:spLocks noGrp="1"/>
          </p:cNvSpPr>
          <p:nvPr>
            <p:ph type="title"/>
          </p:nvPr>
        </p:nvSpPr>
        <p:spPr/>
        <p:txBody>
          <a:bodyPr/>
          <a:lstStyle/>
          <a:p>
            <a:r>
              <a:rPr lang="en-GB" dirty="0"/>
              <a:t>2000-Craft Beer Revolution</a:t>
            </a:r>
          </a:p>
        </p:txBody>
      </p:sp>
      <p:sp>
        <p:nvSpPr>
          <p:cNvPr id="3" name="Content Placeholder 2">
            <a:extLst>
              <a:ext uri="{FF2B5EF4-FFF2-40B4-BE49-F238E27FC236}">
                <a16:creationId xmlns:a16="http://schemas.microsoft.com/office/drawing/2014/main" id="{E0CCE446-0225-410D-9F23-85466DED10BC}"/>
              </a:ext>
            </a:extLst>
          </p:cNvPr>
          <p:cNvSpPr>
            <a:spLocks noGrp="1"/>
          </p:cNvSpPr>
          <p:nvPr>
            <p:ph idx="1"/>
          </p:nvPr>
        </p:nvSpPr>
        <p:spPr>
          <a:xfrm>
            <a:off x="864066" y="1837944"/>
            <a:ext cx="9601200" cy="4114800"/>
          </a:xfrm>
        </p:spPr>
        <p:txBody>
          <a:bodyPr/>
          <a:lstStyle/>
          <a:p>
            <a:r>
              <a:rPr lang="en-GB" dirty="0"/>
              <a:t>The Dancing Camel brewery, which opened in Tel Aviv in 2006, was the first craft</a:t>
            </a:r>
            <a:br>
              <a:rPr lang="en-GB" dirty="0"/>
            </a:br>
            <a:r>
              <a:rPr lang="en-GB" dirty="0"/>
              <a:t>brewery to open in Israel and produces four types of beer</a:t>
            </a:r>
          </a:p>
          <a:p>
            <a:r>
              <a:rPr lang="en-GB" dirty="0"/>
              <a:t>Today, about 1000 types of beers are produced in Israel throughout Israel</a:t>
            </a:r>
          </a:p>
          <a:p>
            <a:endParaRPr lang="en-GB" dirty="0"/>
          </a:p>
          <a:p>
            <a:r>
              <a:rPr lang="en-GB" dirty="0"/>
              <a:t>Tempo and Coca-Cola are the companies that control the Israeli beer market</a:t>
            </a:r>
          </a:p>
          <a:p>
            <a:endParaRPr lang="he-IL" dirty="0"/>
          </a:p>
          <a:p>
            <a:pPr marL="45720" indent="0">
              <a:buNone/>
            </a:pPr>
            <a:endParaRPr lang="he-IL" dirty="0"/>
          </a:p>
          <a:p>
            <a:endParaRPr lang="en-GB" dirty="0"/>
          </a:p>
        </p:txBody>
      </p:sp>
      <p:pic>
        <p:nvPicPr>
          <p:cNvPr id="4" name="Picture 3">
            <a:extLst>
              <a:ext uri="{FF2B5EF4-FFF2-40B4-BE49-F238E27FC236}">
                <a16:creationId xmlns:a16="http://schemas.microsoft.com/office/drawing/2014/main" id="{3338227B-1B6E-4D8F-90AE-85383C51F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pic>
        <p:nvPicPr>
          <p:cNvPr id="6" name="Picture 5">
            <a:extLst>
              <a:ext uri="{FF2B5EF4-FFF2-40B4-BE49-F238E27FC236}">
                <a16:creationId xmlns:a16="http://schemas.microsoft.com/office/drawing/2014/main" id="{0BE757C2-A64C-47C3-B00A-5D88221D3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5266" y="1837944"/>
            <a:ext cx="1524000" cy="1365504"/>
          </a:xfrm>
          <a:prstGeom prst="rect">
            <a:avLst/>
          </a:prstGeom>
        </p:spPr>
      </p:pic>
      <p:pic>
        <p:nvPicPr>
          <p:cNvPr id="8" name="Picture 7">
            <a:extLst>
              <a:ext uri="{FF2B5EF4-FFF2-40B4-BE49-F238E27FC236}">
                <a16:creationId xmlns:a16="http://schemas.microsoft.com/office/drawing/2014/main" id="{4C94CBD8-FDED-44B2-80B6-DFEAD93BB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0969" y="3966591"/>
            <a:ext cx="2143125" cy="2143125"/>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649EF70C-3F9B-4169-A179-C251482AB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0514" y="4237863"/>
            <a:ext cx="2095500" cy="2028825"/>
          </a:xfrm>
          <a:prstGeom prst="rect">
            <a:avLst/>
          </a:prstGeom>
        </p:spPr>
      </p:pic>
      <p:pic>
        <p:nvPicPr>
          <p:cNvPr id="12" name="Picture 11" descr="A close up of a bottle&#10;&#10;Description generated with very high confidence">
            <a:extLst>
              <a:ext uri="{FF2B5EF4-FFF2-40B4-BE49-F238E27FC236}">
                <a16:creationId xmlns:a16="http://schemas.microsoft.com/office/drawing/2014/main" id="{208461F0-821C-48AA-A68D-AA4BD10AA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95" y="4297870"/>
            <a:ext cx="4559992" cy="1728788"/>
          </a:xfrm>
          <a:prstGeom prst="rect">
            <a:avLst/>
          </a:prstGeom>
        </p:spPr>
      </p:pic>
    </p:spTree>
    <p:extLst>
      <p:ext uri="{BB962C8B-B14F-4D97-AF65-F5344CB8AC3E}">
        <p14:creationId xmlns:p14="http://schemas.microsoft.com/office/powerpoint/2010/main" val="35547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D016-E095-40E4-ADB2-C0B898F4EBE6}"/>
              </a:ext>
            </a:extLst>
          </p:cNvPr>
          <p:cNvSpPr>
            <a:spLocks noGrp="1"/>
          </p:cNvSpPr>
          <p:nvPr>
            <p:ph type="title"/>
          </p:nvPr>
        </p:nvSpPr>
        <p:spPr/>
        <p:txBody>
          <a:bodyPr/>
          <a:lstStyle/>
          <a:p>
            <a:r>
              <a:rPr lang="en-GB" dirty="0"/>
              <a:t>2018-</a:t>
            </a:r>
            <a:r>
              <a:rPr lang="it-IT" dirty="0"/>
              <a:t>Alcohol culture in Israel today</a:t>
            </a:r>
            <a:endParaRPr lang="en-GB" dirty="0"/>
          </a:p>
        </p:txBody>
      </p:sp>
      <p:sp>
        <p:nvSpPr>
          <p:cNvPr id="3" name="Content Placeholder 2">
            <a:extLst>
              <a:ext uri="{FF2B5EF4-FFF2-40B4-BE49-F238E27FC236}">
                <a16:creationId xmlns:a16="http://schemas.microsoft.com/office/drawing/2014/main" id="{E0CCE446-0225-410D-9F23-85466DED10BC}"/>
              </a:ext>
            </a:extLst>
          </p:cNvPr>
          <p:cNvSpPr>
            <a:spLocks noGrp="1"/>
          </p:cNvSpPr>
          <p:nvPr>
            <p:ph idx="1"/>
          </p:nvPr>
        </p:nvSpPr>
        <p:spPr/>
        <p:txBody>
          <a:bodyPr/>
          <a:lstStyle/>
          <a:p>
            <a:r>
              <a:rPr lang="en-GB" dirty="0"/>
              <a:t>We did not talk about Anise drinks in Israel (Arak / Ouzo)</a:t>
            </a:r>
          </a:p>
          <a:p>
            <a:r>
              <a:rPr lang="en-GB" dirty="0"/>
              <a:t>Alcohol consumption in Israel has increased by 25% in the last two decades</a:t>
            </a:r>
            <a:endParaRPr lang="he-IL" dirty="0"/>
          </a:p>
          <a:p>
            <a:r>
              <a:rPr lang="en-GB" dirty="0"/>
              <a:t>Alcohol consumption is not associated with healthy alcohol culture.</a:t>
            </a:r>
          </a:p>
          <a:p>
            <a:r>
              <a:rPr lang="en-GB" dirty="0"/>
              <a:t>Studies show that there is a dramatic increase in the consumption of alcohol among youth and increase in alcoholism in Israel.</a:t>
            </a:r>
          </a:p>
          <a:p>
            <a:r>
              <a:rPr lang="en-GB" dirty="0"/>
              <a:t>Israel is still number 4 from end in OECD index for consumption of alcohol.</a:t>
            </a:r>
          </a:p>
          <a:p>
            <a:endParaRPr lang="en-GB" dirty="0"/>
          </a:p>
        </p:txBody>
      </p:sp>
      <p:pic>
        <p:nvPicPr>
          <p:cNvPr id="4" name="Picture 3">
            <a:extLst>
              <a:ext uri="{FF2B5EF4-FFF2-40B4-BE49-F238E27FC236}">
                <a16:creationId xmlns:a16="http://schemas.microsoft.com/office/drawing/2014/main" id="{3338227B-1B6E-4D8F-90AE-85383C51F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spTree>
    <p:extLst>
      <p:ext uri="{BB962C8B-B14F-4D97-AF65-F5344CB8AC3E}">
        <p14:creationId xmlns:p14="http://schemas.microsoft.com/office/powerpoint/2010/main" val="39700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1A4C-E071-46E6-8782-415E7094E701}"/>
              </a:ext>
            </a:extLst>
          </p:cNvPr>
          <p:cNvSpPr>
            <a:spLocks noGrp="1"/>
          </p:cNvSpPr>
          <p:nvPr>
            <p:ph type="title"/>
          </p:nvPr>
        </p:nvSpPr>
        <p:spPr/>
        <p:txBody>
          <a:bodyPr/>
          <a:lstStyle/>
          <a:p>
            <a:r>
              <a:rPr lang="en-GB" dirty="0"/>
              <a:t>What Next- the Israel's first whiskey distillery</a:t>
            </a:r>
          </a:p>
        </p:txBody>
      </p:sp>
      <p:pic>
        <p:nvPicPr>
          <p:cNvPr id="4" name="Picture 3">
            <a:extLst>
              <a:ext uri="{FF2B5EF4-FFF2-40B4-BE49-F238E27FC236}">
                <a16:creationId xmlns:a16="http://schemas.microsoft.com/office/drawing/2014/main" id="{4B720229-06BE-489F-BC0F-A48DDD2CC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019" y="1524000"/>
            <a:ext cx="2707981" cy="1605094"/>
          </a:xfrm>
          <a:prstGeom prst="rect">
            <a:avLst/>
          </a:prstGeom>
        </p:spPr>
      </p:pic>
      <p:pic>
        <p:nvPicPr>
          <p:cNvPr id="5" name="Picture 4">
            <a:extLst>
              <a:ext uri="{FF2B5EF4-FFF2-40B4-BE49-F238E27FC236}">
                <a16:creationId xmlns:a16="http://schemas.microsoft.com/office/drawing/2014/main" id="{F4D35431-5B5A-4825-A23A-A3C971EEAD16}"/>
              </a:ext>
            </a:extLst>
          </p:cNvPr>
          <p:cNvPicPr>
            <a:picLocks noChangeAspect="1"/>
          </p:cNvPicPr>
          <p:nvPr/>
        </p:nvPicPr>
        <p:blipFill>
          <a:blip r:embed="rId3"/>
          <a:stretch>
            <a:fillRect/>
          </a:stretch>
        </p:blipFill>
        <p:spPr>
          <a:xfrm>
            <a:off x="7452847" y="3126695"/>
            <a:ext cx="4739153" cy="3112125"/>
          </a:xfrm>
          <a:prstGeom prst="rect">
            <a:avLst/>
          </a:prstGeom>
        </p:spPr>
      </p:pic>
      <p:sp>
        <p:nvSpPr>
          <p:cNvPr id="6" name="TextBox 5">
            <a:extLst>
              <a:ext uri="{FF2B5EF4-FFF2-40B4-BE49-F238E27FC236}">
                <a16:creationId xmlns:a16="http://schemas.microsoft.com/office/drawing/2014/main" id="{5D2BEBAE-4C79-4553-AADA-6D3FA0690356}"/>
              </a:ext>
            </a:extLst>
          </p:cNvPr>
          <p:cNvSpPr txBox="1"/>
          <p:nvPr/>
        </p:nvSpPr>
        <p:spPr>
          <a:xfrm>
            <a:off x="1627464" y="1895912"/>
            <a:ext cx="4739153" cy="2308324"/>
          </a:xfrm>
          <a:prstGeom prst="rect">
            <a:avLst/>
          </a:prstGeom>
          <a:noFill/>
        </p:spPr>
        <p:txBody>
          <a:bodyPr wrap="square" rtlCol="0">
            <a:spAutoFit/>
          </a:bodyPr>
          <a:lstStyle/>
          <a:p>
            <a:pPr marL="285750" indent="-285750">
              <a:buFont typeface="Arial" panose="020B0604020202020204" pitchFamily="34" charset="0"/>
              <a:buChar char="•"/>
            </a:pPr>
            <a:r>
              <a:rPr lang="en-GB" dirty="0"/>
              <a:t>There are a small number of distilleries in Israel that distillery different liqueurs.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Today, Israel has three distillery  that distillery’s whiskey, two in the Golan Heights The </a:t>
            </a:r>
            <a:r>
              <a:rPr lang="en-GB" dirty="0" err="1"/>
              <a:t>Pelter</a:t>
            </a:r>
            <a:r>
              <a:rPr lang="en-GB" dirty="0"/>
              <a:t> Refinery Golan Heights Distillery and one in Tel Aviv and the </a:t>
            </a:r>
            <a:r>
              <a:rPr lang="en-GB" dirty="0" err="1"/>
              <a:t>Milk&amp;Honey</a:t>
            </a:r>
            <a:r>
              <a:rPr lang="en-GB" dirty="0"/>
              <a:t> distillery</a:t>
            </a:r>
          </a:p>
        </p:txBody>
      </p:sp>
      <p:pic>
        <p:nvPicPr>
          <p:cNvPr id="7" name="Graphic 6" descr="Monitor">
            <a:hlinkClick r:id="rId4"/>
            <a:extLst>
              <a:ext uri="{FF2B5EF4-FFF2-40B4-BE49-F238E27FC236}">
                <a16:creationId xmlns:a16="http://schemas.microsoft.com/office/drawing/2014/main" id="{5C10E3E0-9559-43FB-BB40-23E086D2E3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4756" y="5027103"/>
            <a:ext cx="914400" cy="914400"/>
          </a:xfrm>
          <a:prstGeom prst="rect">
            <a:avLst/>
          </a:prstGeom>
        </p:spPr>
      </p:pic>
    </p:spTree>
    <p:extLst>
      <p:ext uri="{BB962C8B-B14F-4D97-AF65-F5344CB8AC3E}">
        <p14:creationId xmlns:p14="http://schemas.microsoft.com/office/powerpoint/2010/main" val="28084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754A-4101-4979-BF76-AFABE7F083AA}"/>
              </a:ext>
            </a:extLst>
          </p:cNvPr>
          <p:cNvSpPr>
            <a:spLocks noGrp="1"/>
          </p:cNvSpPr>
          <p:nvPr>
            <p:ph type="title"/>
          </p:nvPr>
        </p:nvSpPr>
        <p:spPr/>
        <p:txBody>
          <a:bodyPr/>
          <a:lstStyle/>
          <a:p>
            <a:r>
              <a:rPr lang="en-GB" dirty="0"/>
              <a:t>Let's taste it</a:t>
            </a:r>
          </a:p>
        </p:txBody>
      </p:sp>
      <p:pic>
        <p:nvPicPr>
          <p:cNvPr id="4" name="Picture 3" descr="A person standing in front of a barrel&#10;&#10;Description generated with high confidence">
            <a:extLst>
              <a:ext uri="{FF2B5EF4-FFF2-40B4-BE49-F238E27FC236}">
                <a16:creationId xmlns:a16="http://schemas.microsoft.com/office/drawing/2014/main" id="{B31FD893-FE7A-4051-BE08-68FD68453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013" y="1644242"/>
            <a:ext cx="8105627" cy="4559415"/>
          </a:xfrm>
          <a:prstGeom prst="rect">
            <a:avLst/>
          </a:prstGeom>
        </p:spPr>
      </p:pic>
    </p:spTree>
    <p:extLst>
      <p:ext uri="{BB962C8B-B14F-4D97-AF65-F5344CB8AC3E}">
        <p14:creationId xmlns:p14="http://schemas.microsoft.com/office/powerpoint/2010/main" val="71025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214B-9C13-46C3-BEBA-6672ABB32422}"/>
              </a:ext>
            </a:extLst>
          </p:cNvPr>
          <p:cNvSpPr>
            <a:spLocks noGrp="1"/>
          </p:cNvSpPr>
          <p:nvPr>
            <p:ph type="title"/>
          </p:nvPr>
        </p:nvSpPr>
        <p:spPr/>
        <p:txBody>
          <a:bodyPr>
            <a:normAutofit fontScale="90000"/>
          </a:bodyPr>
          <a:lstStyle/>
          <a:p>
            <a:r>
              <a:rPr lang="en-GB" dirty="0"/>
              <a:t>1882- The first steps-First Aliyah-First Winery </a:t>
            </a:r>
            <a:br>
              <a:rPr lang="en-GB" dirty="0"/>
            </a:br>
            <a:endParaRPr lang="en-GB" dirty="0"/>
          </a:p>
        </p:txBody>
      </p:sp>
      <p:pic>
        <p:nvPicPr>
          <p:cNvPr id="6" name="Content Placeholder 5" descr="A black and white photo of a person&#10;&#10;Description generated with very high confidence">
            <a:extLst>
              <a:ext uri="{FF2B5EF4-FFF2-40B4-BE49-F238E27FC236}">
                <a16:creationId xmlns:a16="http://schemas.microsoft.com/office/drawing/2014/main" id="{E1BE646A-660B-4B8A-9898-2F52FBE4D5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537" y="952500"/>
            <a:ext cx="1275588" cy="2048256"/>
          </a:xfrm>
        </p:spPr>
      </p:pic>
      <p:pic>
        <p:nvPicPr>
          <p:cNvPr id="4" name="Picture 3">
            <a:extLst>
              <a:ext uri="{FF2B5EF4-FFF2-40B4-BE49-F238E27FC236}">
                <a16:creationId xmlns:a16="http://schemas.microsoft.com/office/drawing/2014/main" id="{FF958BA6-E1BF-4960-B2F8-427140567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sp>
        <p:nvSpPr>
          <p:cNvPr id="7" name="TextBox 6">
            <a:extLst>
              <a:ext uri="{FF2B5EF4-FFF2-40B4-BE49-F238E27FC236}">
                <a16:creationId xmlns:a16="http://schemas.microsoft.com/office/drawing/2014/main" id="{B62AF8E1-4125-4FB2-904D-EFC741B1B8E0}"/>
              </a:ext>
            </a:extLst>
          </p:cNvPr>
          <p:cNvSpPr txBox="1"/>
          <p:nvPr/>
        </p:nvSpPr>
        <p:spPr>
          <a:xfrm>
            <a:off x="1476463" y="1687613"/>
            <a:ext cx="7231310" cy="1200329"/>
          </a:xfrm>
          <a:prstGeom prst="rect">
            <a:avLst/>
          </a:prstGeom>
          <a:noFill/>
        </p:spPr>
        <p:txBody>
          <a:bodyPr wrap="square" rtlCol="0">
            <a:spAutoFit/>
          </a:bodyPr>
          <a:lstStyle/>
          <a:p>
            <a:pPr marL="285750" indent="-285750" algn="l">
              <a:buFont typeface="Arial" panose="020B0604020202020204" pitchFamily="34" charset="0"/>
              <a:buChar char="•"/>
            </a:pPr>
            <a:r>
              <a:rPr lang="en-GB" dirty="0"/>
              <a:t>First Aliyah-1882- The Jewish settlers in </a:t>
            </a:r>
            <a:r>
              <a:rPr lang="en-GB" dirty="0" err="1"/>
              <a:t>Rishon</a:t>
            </a:r>
            <a:r>
              <a:rPr lang="en-GB" dirty="0"/>
              <a:t> </a:t>
            </a:r>
            <a:r>
              <a:rPr lang="en-GB" dirty="0" err="1"/>
              <a:t>Lezion</a:t>
            </a:r>
            <a:r>
              <a:rPr lang="en-GB" dirty="0"/>
              <a:t> encountered many economic problems due to lack of resources and water. Yosef Feinberg was chosen to find a solution to the problem by contributing to the Jewish community of Europe.</a:t>
            </a:r>
          </a:p>
        </p:txBody>
      </p:sp>
      <p:pic>
        <p:nvPicPr>
          <p:cNvPr id="9" name="Picture 8" descr="A black and white photo of a person&#10;&#10;Description generated with very high confidence">
            <a:extLst>
              <a:ext uri="{FF2B5EF4-FFF2-40B4-BE49-F238E27FC236}">
                <a16:creationId xmlns:a16="http://schemas.microsoft.com/office/drawing/2014/main" id="{AF999930-F26C-4854-B6F6-D31C25EC5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960" y="3349171"/>
            <a:ext cx="3098683" cy="2628801"/>
          </a:xfrm>
          <a:prstGeom prst="rect">
            <a:avLst/>
          </a:prstGeom>
        </p:spPr>
      </p:pic>
      <p:sp>
        <p:nvSpPr>
          <p:cNvPr id="10" name="TextBox 9">
            <a:extLst>
              <a:ext uri="{FF2B5EF4-FFF2-40B4-BE49-F238E27FC236}">
                <a16:creationId xmlns:a16="http://schemas.microsoft.com/office/drawing/2014/main" id="{A8215099-3FB9-422F-8F1A-173C35E62839}"/>
              </a:ext>
            </a:extLst>
          </p:cNvPr>
          <p:cNvSpPr txBox="1"/>
          <p:nvPr/>
        </p:nvSpPr>
        <p:spPr>
          <a:xfrm>
            <a:off x="1476463" y="3647908"/>
            <a:ext cx="6280767" cy="2031325"/>
          </a:xfrm>
          <a:prstGeom prst="rect">
            <a:avLst/>
          </a:prstGeom>
          <a:noFill/>
        </p:spPr>
        <p:txBody>
          <a:bodyPr wrap="square" rtlCol="0">
            <a:spAutoFit/>
          </a:bodyPr>
          <a:lstStyle/>
          <a:p>
            <a:pPr marL="285750" indent="-285750">
              <a:buFont typeface="Arial" panose="020B0604020202020204" pitchFamily="34" charset="0"/>
              <a:buChar char="•"/>
            </a:pPr>
            <a:r>
              <a:rPr lang="en-GB" dirty="0"/>
              <a:t>Yosef Feinberg</a:t>
            </a:r>
            <a:r>
              <a:rPr lang="he-IL" dirty="0"/>
              <a:t> </a:t>
            </a:r>
            <a:r>
              <a:rPr lang="en-GB" dirty="0"/>
              <a:t> met in France with Baron Rothschild and persuaded him to support the new settlements  in Israel</a:t>
            </a:r>
          </a:p>
          <a:p>
            <a:pPr marL="285750" indent="-285750">
              <a:buFont typeface="Arial" panose="020B0604020202020204" pitchFamily="34" charset="0"/>
              <a:buChar char="•"/>
            </a:pPr>
            <a:endParaRPr lang="he-IL" dirty="0"/>
          </a:p>
          <a:p>
            <a:pPr marL="285750" indent="-285750">
              <a:buFont typeface="Arial" panose="020B0604020202020204" pitchFamily="34" charset="0"/>
              <a:buChar char="•"/>
            </a:pPr>
            <a:endParaRPr lang="he-IL" dirty="0"/>
          </a:p>
          <a:p>
            <a:pPr marL="285750" indent="-285750">
              <a:buFont typeface="Arial" panose="020B0604020202020204" pitchFamily="34" charset="0"/>
              <a:buChar char="•"/>
            </a:pPr>
            <a:r>
              <a:rPr lang="en-GB" dirty="0"/>
              <a:t>Wineries are established in </a:t>
            </a:r>
            <a:r>
              <a:rPr lang="en-GB" dirty="0" err="1"/>
              <a:t>Rishon</a:t>
            </a:r>
            <a:r>
              <a:rPr lang="en-GB" dirty="0"/>
              <a:t> </a:t>
            </a:r>
            <a:r>
              <a:rPr lang="en-GB" dirty="0" err="1"/>
              <a:t>Letzion</a:t>
            </a:r>
            <a:r>
              <a:rPr lang="en-GB" dirty="0"/>
              <a:t> and </a:t>
            </a:r>
            <a:r>
              <a:rPr lang="en-GB" dirty="0" err="1"/>
              <a:t>Zichron</a:t>
            </a:r>
            <a:r>
              <a:rPr lang="en-GB" dirty="0"/>
              <a:t> </a:t>
            </a:r>
            <a:r>
              <a:rPr lang="en-GB" dirty="0" err="1"/>
              <a:t>Ya'akov</a:t>
            </a:r>
            <a:r>
              <a:rPr lang="en-GB" dirty="0"/>
              <a:t>, and the first harvest begins in 1889-1890</a:t>
            </a:r>
          </a:p>
          <a:p>
            <a:endParaRPr lang="en-GB" dirty="0"/>
          </a:p>
        </p:txBody>
      </p:sp>
    </p:spTree>
    <p:extLst>
      <p:ext uri="{BB962C8B-B14F-4D97-AF65-F5344CB8AC3E}">
        <p14:creationId xmlns:p14="http://schemas.microsoft.com/office/powerpoint/2010/main" val="2867365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85695-648C-413C-A34B-276205FCF0B7}"/>
              </a:ext>
            </a:extLst>
          </p:cNvPr>
          <p:cNvSpPr>
            <a:spLocks noGrp="1"/>
          </p:cNvSpPr>
          <p:nvPr>
            <p:ph idx="1"/>
          </p:nvPr>
        </p:nvSpPr>
        <p:spPr>
          <a:xfrm>
            <a:off x="746621" y="1305974"/>
            <a:ext cx="10149980" cy="2775224"/>
          </a:xfrm>
        </p:spPr>
        <p:txBody>
          <a:bodyPr/>
          <a:lstStyle/>
          <a:p>
            <a:r>
              <a:rPr lang="en-GB" dirty="0"/>
              <a:t>Carmel Winery nurtures some 3,500 acres of vineyards planted in the top growing regions in Israel. It also operates four wineries: the main historic winery in </a:t>
            </a:r>
            <a:r>
              <a:rPr lang="en-GB" dirty="0" err="1"/>
              <a:t>Zichron</a:t>
            </a:r>
            <a:r>
              <a:rPr lang="en-GB" dirty="0"/>
              <a:t>, being the oldest and largest commercial winery in Israel; </a:t>
            </a:r>
            <a:endParaRPr lang="he-IL" dirty="0"/>
          </a:p>
          <a:p>
            <a:r>
              <a:rPr lang="en-GB" dirty="0"/>
              <a:t>Carmel believes that wines should be of the highest quality no matter which market sector, tastes and styles are being catered to, from the most basic wines and up the scale to the higher priced prestigious wines</a:t>
            </a:r>
          </a:p>
        </p:txBody>
      </p:sp>
      <p:pic>
        <p:nvPicPr>
          <p:cNvPr id="4" name="Picture 3">
            <a:extLst>
              <a:ext uri="{FF2B5EF4-FFF2-40B4-BE49-F238E27FC236}">
                <a16:creationId xmlns:a16="http://schemas.microsoft.com/office/drawing/2014/main" id="{FF958BA6-E1BF-4960-B2F8-427140567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pic>
        <p:nvPicPr>
          <p:cNvPr id="6" name="Picture 5" descr="A picture containing weapon, gun&#10;&#10;Description generated with high confidence">
            <a:extLst>
              <a:ext uri="{FF2B5EF4-FFF2-40B4-BE49-F238E27FC236}">
                <a16:creationId xmlns:a16="http://schemas.microsoft.com/office/drawing/2014/main" id="{31FD328E-12B3-41B9-987A-55AD2F9F9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350" y="725402"/>
            <a:ext cx="2381250" cy="552450"/>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23C4AE68-349D-43F3-ABF2-473E32A81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451" y="546540"/>
            <a:ext cx="4500475" cy="759434"/>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9F2ADE51-709E-43AF-B64D-8F48702F5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920" y="3779401"/>
            <a:ext cx="7427052" cy="2252398"/>
          </a:xfrm>
          <a:prstGeom prst="rect">
            <a:avLst/>
          </a:prstGeom>
        </p:spPr>
      </p:pic>
    </p:spTree>
    <p:extLst>
      <p:ext uri="{BB962C8B-B14F-4D97-AF65-F5344CB8AC3E}">
        <p14:creationId xmlns:p14="http://schemas.microsoft.com/office/powerpoint/2010/main" val="12372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214B-9C13-46C3-BEBA-6672ABB32422}"/>
              </a:ext>
            </a:extLst>
          </p:cNvPr>
          <p:cNvSpPr>
            <a:spLocks noGrp="1"/>
          </p:cNvSpPr>
          <p:nvPr>
            <p:ph type="title"/>
          </p:nvPr>
        </p:nvSpPr>
        <p:spPr/>
        <p:txBody>
          <a:bodyPr/>
          <a:lstStyle/>
          <a:p>
            <a:r>
              <a:rPr lang="en-GB" dirty="0"/>
              <a:t>The song of </a:t>
            </a:r>
            <a:r>
              <a:rPr lang="en-GB" dirty="0" err="1"/>
              <a:t>Rishon</a:t>
            </a:r>
            <a:r>
              <a:rPr lang="en-GB" dirty="0"/>
              <a:t> </a:t>
            </a:r>
            <a:r>
              <a:rPr lang="en-GB" dirty="0" err="1"/>
              <a:t>Lezion</a:t>
            </a:r>
            <a:r>
              <a:rPr lang="en-GB" dirty="0"/>
              <a:t> Winery</a:t>
            </a:r>
          </a:p>
        </p:txBody>
      </p:sp>
      <p:sp>
        <p:nvSpPr>
          <p:cNvPr id="3" name="Content Placeholder 2">
            <a:extLst>
              <a:ext uri="{FF2B5EF4-FFF2-40B4-BE49-F238E27FC236}">
                <a16:creationId xmlns:a16="http://schemas.microsoft.com/office/drawing/2014/main" id="{BAB85695-648C-413C-A34B-276205FCF0B7}"/>
              </a:ext>
            </a:extLst>
          </p:cNvPr>
          <p:cNvSpPr>
            <a:spLocks noGrp="1"/>
          </p:cNvSpPr>
          <p:nvPr>
            <p:ph idx="1"/>
          </p:nvPr>
        </p:nvSpPr>
        <p:spPr>
          <a:xfrm>
            <a:off x="859172" y="1828800"/>
            <a:ext cx="2731316" cy="4114800"/>
          </a:xfrm>
        </p:spPr>
        <p:txBody>
          <a:bodyPr>
            <a:normAutofit fontScale="92500" lnSpcReduction="10000"/>
          </a:bodyPr>
          <a:lstStyle/>
          <a:p>
            <a:pPr marL="45720" indent="0">
              <a:buNone/>
            </a:pPr>
            <a:r>
              <a:rPr lang="en-GB" dirty="0"/>
              <a:t>When we 'will die, they will bury us in </a:t>
            </a:r>
            <a:r>
              <a:rPr lang="en-GB" dirty="0" err="1"/>
              <a:t>Rishon</a:t>
            </a:r>
            <a:r>
              <a:rPr lang="en-GB" dirty="0"/>
              <a:t> </a:t>
            </a:r>
            <a:r>
              <a:rPr lang="en-GB" dirty="0" err="1"/>
              <a:t>LeZion</a:t>
            </a:r>
            <a:r>
              <a:rPr lang="en-GB" dirty="0"/>
              <a:t> wineries. </a:t>
            </a:r>
          </a:p>
          <a:p>
            <a:pPr marL="45720" indent="0">
              <a:buNone/>
            </a:pPr>
            <a:r>
              <a:rPr lang="en-GB" dirty="0"/>
              <a:t>There they have beautiful maidens Serve glasses full red, red wine. </a:t>
            </a:r>
          </a:p>
          <a:p>
            <a:pPr marL="45720" indent="0">
              <a:buNone/>
            </a:pPr>
            <a:r>
              <a:rPr lang="en-GB" dirty="0"/>
              <a:t>When we 'will die, they will bury us in </a:t>
            </a:r>
            <a:r>
              <a:rPr lang="en-GB" dirty="0" err="1"/>
              <a:t>Rishon</a:t>
            </a:r>
            <a:r>
              <a:rPr lang="en-GB" dirty="0"/>
              <a:t> </a:t>
            </a:r>
            <a:r>
              <a:rPr lang="en-GB" dirty="0" err="1"/>
              <a:t>LeZion</a:t>
            </a:r>
            <a:r>
              <a:rPr lang="en-GB" dirty="0"/>
              <a:t> wineries.</a:t>
            </a:r>
          </a:p>
          <a:p>
            <a:pPr marL="45720" indent="0">
              <a:buNone/>
            </a:pPr>
            <a:r>
              <a:rPr lang="en-GB" dirty="0"/>
              <a:t> There they have beautiful boys Serve glasses full red, red wine.</a:t>
            </a:r>
          </a:p>
        </p:txBody>
      </p:sp>
      <p:pic>
        <p:nvPicPr>
          <p:cNvPr id="4" name="Picture 3">
            <a:extLst>
              <a:ext uri="{FF2B5EF4-FFF2-40B4-BE49-F238E27FC236}">
                <a16:creationId xmlns:a16="http://schemas.microsoft.com/office/drawing/2014/main" id="{FF958BA6-E1BF-4960-B2F8-427140567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sp>
        <p:nvSpPr>
          <p:cNvPr id="7" name="TextBox 6">
            <a:extLst>
              <a:ext uri="{FF2B5EF4-FFF2-40B4-BE49-F238E27FC236}">
                <a16:creationId xmlns:a16="http://schemas.microsoft.com/office/drawing/2014/main" id="{0A62ABCC-7B17-46A3-980E-0623F1AE39C8}"/>
              </a:ext>
            </a:extLst>
          </p:cNvPr>
          <p:cNvSpPr txBox="1"/>
          <p:nvPr/>
        </p:nvSpPr>
        <p:spPr>
          <a:xfrm>
            <a:off x="7759817" y="1828800"/>
            <a:ext cx="3254928" cy="3970318"/>
          </a:xfrm>
          <a:prstGeom prst="rect">
            <a:avLst/>
          </a:prstGeom>
          <a:noFill/>
        </p:spPr>
        <p:txBody>
          <a:bodyPr wrap="square" rtlCol="0">
            <a:spAutoFit/>
          </a:bodyPr>
          <a:lstStyle/>
          <a:p>
            <a:pPr algn="r"/>
            <a:r>
              <a:rPr lang="he-IL" dirty="0"/>
              <a:t>כְּשֶׁנָּמוּת יִקְבְּרוּ אוֹתָנוּ</a:t>
            </a:r>
          </a:p>
          <a:p>
            <a:pPr algn="r"/>
            <a:r>
              <a:rPr lang="he-IL" dirty="0"/>
              <a:t>בְּיִקְבֵי רִאשׁוֹן לְצִיּוֹן.</a:t>
            </a:r>
          </a:p>
          <a:p>
            <a:pPr algn="r"/>
            <a:endParaRPr lang="he-IL" dirty="0"/>
          </a:p>
          <a:p>
            <a:pPr algn="r"/>
            <a:r>
              <a:rPr lang="he-IL" dirty="0"/>
              <a:t>שָׁם יֶשְׁנָן עֲלָמוֹת</a:t>
            </a:r>
          </a:p>
          <a:p>
            <a:pPr algn="r"/>
            <a:r>
              <a:rPr lang="he-IL" dirty="0"/>
              <a:t>הַמַּגִּישׁוֹת כּוֹסוֹת</a:t>
            </a:r>
          </a:p>
          <a:p>
            <a:pPr algn="r"/>
            <a:r>
              <a:rPr lang="he-IL" dirty="0"/>
              <a:t>מְלֵאוֹת יַיִן אָדֹם אָדֹם.</a:t>
            </a:r>
          </a:p>
          <a:p>
            <a:pPr algn="r"/>
            <a:r>
              <a:rPr lang="he-IL" dirty="0"/>
              <a:t> </a:t>
            </a:r>
          </a:p>
          <a:p>
            <a:pPr algn="r"/>
            <a:endParaRPr lang="he-IL" dirty="0"/>
          </a:p>
          <a:p>
            <a:pPr algn="r"/>
            <a:r>
              <a:rPr lang="he-IL" dirty="0"/>
              <a:t>כְּשֶׁנָּמוּת יִקְבְּרוּ אוֹתָנוּ</a:t>
            </a:r>
          </a:p>
          <a:p>
            <a:pPr algn="r"/>
            <a:r>
              <a:rPr lang="he-IL" dirty="0"/>
              <a:t>בְּיִקְבֵי רִאשׁוֹן לְצִיּוֹן.</a:t>
            </a:r>
          </a:p>
          <a:p>
            <a:pPr algn="r"/>
            <a:endParaRPr lang="he-IL" dirty="0"/>
          </a:p>
          <a:p>
            <a:pPr algn="r"/>
            <a:r>
              <a:rPr lang="he-IL" dirty="0"/>
              <a:t>שָׁם יֶשְׁנָם עֲלָמִים</a:t>
            </a:r>
          </a:p>
          <a:p>
            <a:pPr algn="r"/>
            <a:r>
              <a:rPr lang="he-IL" dirty="0"/>
              <a:t>הַמַּגִּישִׁים גְּבִיעִים</a:t>
            </a:r>
          </a:p>
          <a:p>
            <a:pPr algn="r"/>
            <a:r>
              <a:rPr lang="he-IL" dirty="0"/>
              <a:t>מְלֵאִים יַיִן אָדֹם אָדֹם.</a:t>
            </a:r>
            <a:endParaRPr lang="en-GB" dirty="0"/>
          </a:p>
        </p:txBody>
      </p:sp>
      <p:pic>
        <p:nvPicPr>
          <p:cNvPr id="10" name="Graphic 9" descr="Headphones">
            <a:hlinkClick r:id="rId5"/>
            <a:extLst>
              <a:ext uri="{FF2B5EF4-FFF2-40B4-BE49-F238E27FC236}">
                <a16:creationId xmlns:a16="http://schemas.microsoft.com/office/drawing/2014/main" id="{A0681D8C-9A2F-44C2-93D2-C9611D22DE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8800" y="5010325"/>
            <a:ext cx="914400" cy="914400"/>
          </a:xfrm>
          <a:prstGeom prst="rect">
            <a:avLst/>
          </a:prstGeom>
        </p:spPr>
      </p:pic>
      <p:pic>
        <p:nvPicPr>
          <p:cNvPr id="5" name="בנות ראשון לציון -מרים אביגל וניסן הב -רון 1961 (320  kbps)">
            <a:hlinkClick r:id="" action="ppaction://media"/>
            <a:extLst>
              <a:ext uri="{FF2B5EF4-FFF2-40B4-BE49-F238E27FC236}">
                <a16:creationId xmlns:a16="http://schemas.microsoft.com/office/drawing/2014/main" id="{0B8B0ED2-4DD3-472F-A640-931C794005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6463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214B-9C13-46C3-BEBA-6672ABB32422}"/>
              </a:ext>
            </a:extLst>
          </p:cNvPr>
          <p:cNvSpPr>
            <a:spLocks noGrp="1"/>
          </p:cNvSpPr>
          <p:nvPr>
            <p:ph type="title"/>
          </p:nvPr>
        </p:nvSpPr>
        <p:spPr>
          <a:xfrm>
            <a:off x="1471569" y="38100"/>
            <a:ext cx="9601200" cy="1143000"/>
          </a:xfrm>
        </p:spPr>
        <p:txBody>
          <a:bodyPr/>
          <a:lstStyle/>
          <a:p>
            <a:r>
              <a:rPr lang="en-GB" dirty="0"/>
              <a:t>1936- Eagle(“Nesher”) Beer - First brewery</a:t>
            </a:r>
          </a:p>
        </p:txBody>
      </p:sp>
      <p:pic>
        <p:nvPicPr>
          <p:cNvPr id="4" name="Picture 3">
            <a:extLst>
              <a:ext uri="{FF2B5EF4-FFF2-40B4-BE49-F238E27FC236}">
                <a16:creationId xmlns:a16="http://schemas.microsoft.com/office/drawing/2014/main" id="{FF958BA6-E1BF-4960-B2F8-427140567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pic>
        <p:nvPicPr>
          <p:cNvPr id="6" name="Picture 5">
            <a:extLst>
              <a:ext uri="{FF2B5EF4-FFF2-40B4-BE49-F238E27FC236}">
                <a16:creationId xmlns:a16="http://schemas.microsoft.com/office/drawing/2014/main" id="{97ACC1D7-DB5F-4BCE-AAAC-71B0ED4FD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903" y="3834324"/>
            <a:ext cx="5320193" cy="2414076"/>
          </a:xfrm>
          <a:prstGeom prst="rect">
            <a:avLst/>
          </a:prstGeom>
        </p:spPr>
      </p:pic>
      <p:sp>
        <p:nvSpPr>
          <p:cNvPr id="7" name="TextBox 6">
            <a:extLst>
              <a:ext uri="{FF2B5EF4-FFF2-40B4-BE49-F238E27FC236}">
                <a16:creationId xmlns:a16="http://schemas.microsoft.com/office/drawing/2014/main" id="{1ADDAFDE-DA2F-404C-B1FE-114A7C3D210F}"/>
              </a:ext>
            </a:extLst>
          </p:cNvPr>
          <p:cNvSpPr txBox="1"/>
          <p:nvPr/>
        </p:nvSpPr>
        <p:spPr>
          <a:xfrm>
            <a:off x="897622" y="1181100"/>
            <a:ext cx="10494627" cy="2585323"/>
          </a:xfrm>
          <a:prstGeom prst="rect">
            <a:avLst/>
          </a:prstGeom>
          <a:noFill/>
        </p:spPr>
        <p:txBody>
          <a:bodyPr wrap="square" rtlCol="0">
            <a:spAutoFit/>
          </a:bodyPr>
          <a:lstStyle/>
          <a:p>
            <a:pPr marL="285750" indent="-285750">
              <a:buFont typeface="Arial" panose="020B0604020202020204" pitchFamily="34" charset="0"/>
              <a:buChar char="•"/>
            </a:pPr>
            <a:r>
              <a:rPr lang="en-GB" dirty="0"/>
              <a:t>In 1934, Jacques Shapira began to set up a Nesher beer factory with the assistance of the Rothschild family.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brewery was established in </a:t>
            </a:r>
            <a:r>
              <a:rPr lang="en-GB" dirty="0" err="1"/>
              <a:t>Rishon</a:t>
            </a:r>
            <a:r>
              <a:rPr lang="en-GB" dirty="0"/>
              <a:t> </a:t>
            </a:r>
            <a:r>
              <a:rPr lang="en-GB" dirty="0" err="1"/>
              <a:t>Letzion</a:t>
            </a:r>
            <a:r>
              <a:rPr lang="en-GB" dirty="0"/>
              <a:t> next to the beer marketing winery from the factory in January 1936</a:t>
            </a:r>
            <a:br>
              <a:rPr lang="en-GB" dirty="0"/>
            </a:br>
            <a:r>
              <a:rPr lang="en-GB" dirty="0"/>
              <a:t>The main market of the brewery was soldiers in the British army in Palestine and the recipe for Nesher beer was prepared according to the taste of the soldiers</a:t>
            </a:r>
            <a:br>
              <a:rPr lang="en-GB" dirty="0"/>
            </a:br>
            <a:endParaRPr lang="en-GB" dirty="0"/>
          </a:p>
          <a:p>
            <a:pPr marL="285750" indent="-285750">
              <a:buFont typeface="Arial" panose="020B0604020202020204" pitchFamily="34" charset="0"/>
              <a:buChar char="•"/>
            </a:pPr>
            <a:r>
              <a:rPr lang="en-GB" dirty="0"/>
              <a:t>Today Nesher Beer is the largest malt beer in Israel</a:t>
            </a:r>
          </a:p>
        </p:txBody>
      </p:sp>
    </p:spTree>
    <p:extLst>
      <p:ext uri="{BB962C8B-B14F-4D97-AF65-F5344CB8AC3E}">
        <p14:creationId xmlns:p14="http://schemas.microsoft.com/office/powerpoint/2010/main" val="155749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D016-E095-40E4-ADB2-C0B898F4EBE6}"/>
              </a:ext>
            </a:extLst>
          </p:cNvPr>
          <p:cNvSpPr>
            <a:spLocks noGrp="1"/>
          </p:cNvSpPr>
          <p:nvPr>
            <p:ph type="title"/>
          </p:nvPr>
        </p:nvSpPr>
        <p:spPr/>
        <p:txBody>
          <a:bodyPr/>
          <a:lstStyle/>
          <a:p>
            <a:r>
              <a:rPr lang="en-GB" dirty="0"/>
              <a:t>1948-1983</a:t>
            </a:r>
            <a:r>
              <a:rPr lang="he-IL" dirty="0"/>
              <a:t>- </a:t>
            </a:r>
            <a:r>
              <a:rPr lang="en-GB" dirty="0"/>
              <a:t>Depression in Israel</a:t>
            </a:r>
          </a:p>
        </p:txBody>
      </p:sp>
      <p:sp>
        <p:nvSpPr>
          <p:cNvPr id="3" name="Content Placeholder 2">
            <a:extLst>
              <a:ext uri="{FF2B5EF4-FFF2-40B4-BE49-F238E27FC236}">
                <a16:creationId xmlns:a16="http://schemas.microsoft.com/office/drawing/2014/main" id="{E0CCE446-0225-410D-9F23-85466DED10BC}"/>
              </a:ext>
            </a:extLst>
          </p:cNvPr>
          <p:cNvSpPr>
            <a:spLocks noGrp="1"/>
          </p:cNvSpPr>
          <p:nvPr>
            <p:ph idx="1"/>
          </p:nvPr>
        </p:nvSpPr>
        <p:spPr/>
        <p:txBody>
          <a:bodyPr/>
          <a:lstStyle/>
          <a:p>
            <a:r>
              <a:rPr lang="en-GB" dirty="0"/>
              <a:t>Following the establishment of the State of Israel, the Zionist ethos focused on the establishment and protection of the State. The economic situation made it impossible to create a developed culture of alcohol </a:t>
            </a:r>
            <a:endParaRPr lang="he-IL" dirty="0"/>
          </a:p>
          <a:p>
            <a:r>
              <a:rPr lang="en-GB" dirty="0"/>
              <a:t>in </a:t>
            </a:r>
            <a:r>
              <a:rPr lang="he-IL" dirty="0"/>
              <a:t>1952</a:t>
            </a:r>
            <a:r>
              <a:rPr lang="en-GB" dirty="0"/>
              <a:t> </a:t>
            </a:r>
            <a:r>
              <a:rPr lang="he-IL" dirty="0"/>
              <a:t> </a:t>
            </a:r>
            <a:r>
              <a:rPr lang="en-GB" dirty="0"/>
              <a:t>Tempo Company  started to produce large quantities of beer</a:t>
            </a:r>
            <a:br>
              <a:rPr lang="en-GB" dirty="0"/>
            </a:br>
            <a:endParaRPr lang="en-GB" dirty="0"/>
          </a:p>
          <a:p>
            <a:r>
              <a:rPr lang="en-GB" dirty="0"/>
              <a:t>Goldstar is still the most popular beer in Israel (33% of the market)</a:t>
            </a:r>
          </a:p>
          <a:p>
            <a:r>
              <a:rPr lang="en-GB" dirty="0"/>
              <a:t>In the 60s</a:t>
            </a:r>
            <a:r>
              <a:rPr lang="he-IL" dirty="0"/>
              <a:t> </a:t>
            </a:r>
            <a:r>
              <a:rPr lang="en-GB" dirty="0"/>
              <a:t>Tempo is introducing a new beer - Maccabi Beer</a:t>
            </a:r>
          </a:p>
        </p:txBody>
      </p:sp>
      <p:pic>
        <p:nvPicPr>
          <p:cNvPr id="5" name="Picture 4" descr="A bottle of beer&#10;&#10;Description generated with very high confidence">
            <a:extLst>
              <a:ext uri="{FF2B5EF4-FFF2-40B4-BE49-F238E27FC236}">
                <a16:creationId xmlns:a16="http://schemas.microsoft.com/office/drawing/2014/main" id="{E30229EE-00FF-419D-B2F9-346159B9F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7298" y="2498171"/>
            <a:ext cx="1773399" cy="1773399"/>
          </a:xfrm>
          <a:prstGeom prst="rect">
            <a:avLst/>
          </a:prstGeom>
        </p:spPr>
      </p:pic>
      <p:pic>
        <p:nvPicPr>
          <p:cNvPr id="7" name="Picture 6" descr="A close up of a bottle&#10;&#10;Description generated with very high confidence">
            <a:extLst>
              <a:ext uri="{FF2B5EF4-FFF2-40B4-BE49-F238E27FC236}">
                <a16:creationId xmlns:a16="http://schemas.microsoft.com/office/drawing/2014/main" id="{4DC37C0A-A1A9-4D81-B5BA-E549657F0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680" y="4538542"/>
            <a:ext cx="1990633" cy="1414397"/>
          </a:xfrm>
          <a:prstGeom prst="rect">
            <a:avLst/>
          </a:prstGeom>
        </p:spPr>
      </p:pic>
    </p:spTree>
    <p:extLst>
      <p:ext uri="{BB962C8B-B14F-4D97-AF65-F5344CB8AC3E}">
        <p14:creationId xmlns:p14="http://schemas.microsoft.com/office/powerpoint/2010/main" val="257773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D016-E095-40E4-ADB2-C0B898F4EBE6}"/>
              </a:ext>
            </a:extLst>
          </p:cNvPr>
          <p:cNvSpPr>
            <a:spLocks noGrp="1"/>
          </p:cNvSpPr>
          <p:nvPr>
            <p:ph type="title"/>
          </p:nvPr>
        </p:nvSpPr>
        <p:spPr/>
        <p:txBody>
          <a:bodyPr/>
          <a:lstStyle/>
          <a:p>
            <a:r>
              <a:rPr lang="en-GB" dirty="0"/>
              <a:t>Reasons for the lack of development of alcohol culture in Israel</a:t>
            </a:r>
          </a:p>
        </p:txBody>
      </p:sp>
      <p:sp>
        <p:nvSpPr>
          <p:cNvPr id="3" name="Content Placeholder 2">
            <a:extLst>
              <a:ext uri="{FF2B5EF4-FFF2-40B4-BE49-F238E27FC236}">
                <a16:creationId xmlns:a16="http://schemas.microsoft.com/office/drawing/2014/main" id="{E0CCE446-0225-410D-9F23-85466DED10BC}"/>
              </a:ext>
            </a:extLst>
          </p:cNvPr>
          <p:cNvSpPr>
            <a:spLocks noGrp="1"/>
          </p:cNvSpPr>
          <p:nvPr>
            <p:ph idx="1"/>
          </p:nvPr>
        </p:nvSpPr>
        <p:spPr/>
        <p:txBody>
          <a:bodyPr/>
          <a:lstStyle/>
          <a:p>
            <a:r>
              <a:rPr lang="en-GB" dirty="0"/>
              <a:t>Economic crises at the beginning of the country</a:t>
            </a:r>
          </a:p>
          <a:p>
            <a:r>
              <a:rPr lang="en-GB" dirty="0"/>
              <a:t>Alcohol is perceived as a luxury or as a dishonest thing to drink</a:t>
            </a:r>
            <a:endParaRPr lang="he-IL" dirty="0"/>
          </a:p>
          <a:p>
            <a:r>
              <a:rPr lang="en-GB" dirty="0"/>
              <a:t>Religious reasons - accustomed to drink cooked wine</a:t>
            </a:r>
          </a:p>
          <a:p>
            <a:r>
              <a:rPr lang="en-GB" dirty="0"/>
              <a:t>These years were characterized by  simple wine and beer and liqueurs</a:t>
            </a:r>
          </a:p>
        </p:txBody>
      </p:sp>
      <p:pic>
        <p:nvPicPr>
          <p:cNvPr id="4" name="Picture 3">
            <a:extLst>
              <a:ext uri="{FF2B5EF4-FFF2-40B4-BE49-F238E27FC236}">
                <a16:creationId xmlns:a16="http://schemas.microsoft.com/office/drawing/2014/main" id="{3338227B-1B6E-4D8F-90AE-85383C51F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spTree>
    <p:extLst>
      <p:ext uri="{BB962C8B-B14F-4D97-AF65-F5344CB8AC3E}">
        <p14:creationId xmlns:p14="http://schemas.microsoft.com/office/powerpoint/2010/main" val="147999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D016-E095-40E4-ADB2-C0B898F4EBE6}"/>
              </a:ext>
            </a:extLst>
          </p:cNvPr>
          <p:cNvSpPr>
            <a:spLocks noGrp="1"/>
          </p:cNvSpPr>
          <p:nvPr>
            <p:ph type="title"/>
          </p:nvPr>
        </p:nvSpPr>
        <p:spPr/>
        <p:txBody>
          <a:bodyPr/>
          <a:lstStyle/>
          <a:p>
            <a:r>
              <a:rPr lang="en-GB" dirty="0"/>
              <a:t>1980</a:t>
            </a:r>
            <a:r>
              <a:rPr lang="he-IL" dirty="0"/>
              <a:t>-</a:t>
            </a:r>
            <a:r>
              <a:rPr lang="en-GB" dirty="0"/>
              <a:t>2000</a:t>
            </a:r>
            <a:br>
              <a:rPr lang="en-GB" dirty="0"/>
            </a:br>
            <a:r>
              <a:rPr lang="en-GB" dirty="0"/>
              <a:t>the Wine Renaissance</a:t>
            </a:r>
          </a:p>
        </p:txBody>
      </p:sp>
      <p:sp>
        <p:nvSpPr>
          <p:cNvPr id="3" name="Content Placeholder 2">
            <a:extLst>
              <a:ext uri="{FF2B5EF4-FFF2-40B4-BE49-F238E27FC236}">
                <a16:creationId xmlns:a16="http://schemas.microsoft.com/office/drawing/2014/main" id="{E0CCE446-0225-410D-9F23-85466DED10BC}"/>
              </a:ext>
            </a:extLst>
          </p:cNvPr>
          <p:cNvSpPr>
            <a:spLocks noGrp="1"/>
          </p:cNvSpPr>
          <p:nvPr>
            <p:ph idx="1"/>
          </p:nvPr>
        </p:nvSpPr>
        <p:spPr>
          <a:xfrm>
            <a:off x="527258" y="1894825"/>
            <a:ext cx="9601200" cy="4114800"/>
          </a:xfrm>
        </p:spPr>
        <p:txBody>
          <a:bodyPr/>
          <a:lstStyle/>
          <a:p>
            <a:r>
              <a:rPr lang="en-GB" dirty="0"/>
              <a:t>In 1983 </a:t>
            </a:r>
            <a:r>
              <a:rPr lang="he-IL" dirty="0"/>
              <a:t>-</a:t>
            </a:r>
            <a:r>
              <a:rPr lang="en-GB" dirty="0"/>
              <a:t>Golan Heights Winery is established</a:t>
            </a:r>
            <a:endParaRPr lang="he-IL" dirty="0"/>
          </a:p>
          <a:p>
            <a:pPr marL="342900" indent="-342900"/>
            <a:r>
              <a:rPr lang="en-GB" dirty="0"/>
              <a:t>The winery focused on wine production for the global market,</a:t>
            </a:r>
            <a:br>
              <a:rPr lang="en-GB" dirty="0"/>
            </a:br>
            <a:r>
              <a:rPr lang="en-GB" dirty="0"/>
              <a:t>As of the mid-1990s, boutique wineries began to appear in Israel</a:t>
            </a:r>
            <a:br>
              <a:rPr lang="en-GB" dirty="0"/>
            </a:br>
            <a:endParaRPr lang="en-GB" dirty="0"/>
          </a:p>
          <a:p>
            <a:pPr marL="342900" indent="-342900"/>
            <a:r>
              <a:rPr lang="en-GB" dirty="0"/>
              <a:t>In order to compete with this trend Carmel Winery has its own unique wineries </a:t>
            </a:r>
            <a:r>
              <a:rPr lang="en-GB" dirty="0" err="1"/>
              <a:t>Kayoumi</a:t>
            </a:r>
            <a:r>
              <a:rPr lang="en-GB" dirty="0"/>
              <a:t> Winery and Alon </a:t>
            </a:r>
            <a:r>
              <a:rPr lang="en-GB" dirty="0" err="1"/>
              <a:t>Tavor</a:t>
            </a:r>
            <a:r>
              <a:rPr lang="en-GB" dirty="0"/>
              <a:t> Winery in the Galilee,  and </a:t>
            </a:r>
            <a:r>
              <a:rPr lang="en-GB" dirty="0" err="1"/>
              <a:t>Yatir</a:t>
            </a:r>
            <a:r>
              <a:rPr lang="en-GB" dirty="0"/>
              <a:t> Winery in southern Israel’s Tel Arad.</a:t>
            </a:r>
          </a:p>
          <a:p>
            <a:endParaRPr lang="en-GB" dirty="0"/>
          </a:p>
          <a:p>
            <a:endParaRPr lang="en-GB" dirty="0"/>
          </a:p>
        </p:txBody>
      </p:sp>
      <p:pic>
        <p:nvPicPr>
          <p:cNvPr id="5" name="Picture 4" descr="A close up of a logo&#10;&#10;Description generated with very high confidence">
            <a:extLst>
              <a:ext uri="{FF2B5EF4-FFF2-40B4-BE49-F238E27FC236}">
                <a16:creationId xmlns:a16="http://schemas.microsoft.com/office/drawing/2014/main" id="{4E4B58F4-69C6-4C5C-8CC0-5A36B8284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364" y="145939"/>
            <a:ext cx="2857500" cy="1895475"/>
          </a:xfrm>
          <a:prstGeom prst="rect">
            <a:avLst/>
          </a:prstGeom>
        </p:spPr>
      </p:pic>
      <p:pic>
        <p:nvPicPr>
          <p:cNvPr id="8" name="Picture 7">
            <a:extLst>
              <a:ext uri="{FF2B5EF4-FFF2-40B4-BE49-F238E27FC236}">
                <a16:creationId xmlns:a16="http://schemas.microsoft.com/office/drawing/2014/main" id="{D884FA5E-DBBB-4AAB-B385-684049641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150" y="2276280"/>
            <a:ext cx="1958496" cy="1958496"/>
          </a:xfrm>
          <a:prstGeom prst="rect">
            <a:avLst/>
          </a:prstGeom>
        </p:spPr>
      </p:pic>
      <p:pic>
        <p:nvPicPr>
          <p:cNvPr id="10" name="Picture 9">
            <a:extLst>
              <a:ext uri="{FF2B5EF4-FFF2-40B4-BE49-F238E27FC236}">
                <a16:creationId xmlns:a16="http://schemas.microsoft.com/office/drawing/2014/main" id="{A02C1B3C-7F0A-4E41-A904-C11D7B088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9114" y="4469640"/>
            <a:ext cx="1481927" cy="1708825"/>
          </a:xfrm>
          <a:prstGeom prst="rect">
            <a:avLst/>
          </a:prstGeom>
        </p:spPr>
      </p:pic>
      <p:pic>
        <p:nvPicPr>
          <p:cNvPr id="11" name="Picture 10">
            <a:extLst>
              <a:ext uri="{FF2B5EF4-FFF2-40B4-BE49-F238E27FC236}">
                <a16:creationId xmlns:a16="http://schemas.microsoft.com/office/drawing/2014/main" id="{B8D0C745-E56C-42CA-8761-B513B8DA3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532" y="6248400"/>
            <a:ext cx="1929468" cy="707472"/>
          </a:xfrm>
          <a:prstGeom prst="rect">
            <a:avLst/>
          </a:prstGeom>
        </p:spPr>
      </p:pic>
      <p:pic>
        <p:nvPicPr>
          <p:cNvPr id="14" name="Picture 13" descr="A drawing of a face&#10;&#10;Description generated with high confidence">
            <a:extLst>
              <a:ext uri="{FF2B5EF4-FFF2-40B4-BE49-F238E27FC236}">
                <a16:creationId xmlns:a16="http://schemas.microsoft.com/office/drawing/2014/main" id="{88104ECB-329A-42A8-A983-EE3670538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377" y="4496724"/>
            <a:ext cx="1778731" cy="1708825"/>
          </a:xfrm>
          <a:prstGeom prst="rect">
            <a:avLst/>
          </a:prstGeom>
        </p:spPr>
      </p:pic>
    </p:spTree>
    <p:extLst>
      <p:ext uri="{BB962C8B-B14F-4D97-AF65-F5344CB8AC3E}">
        <p14:creationId xmlns:p14="http://schemas.microsoft.com/office/powerpoint/2010/main" val="12837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348A-96F7-40FC-A6FA-1A2E9890C234}"/>
              </a:ext>
            </a:extLst>
          </p:cNvPr>
          <p:cNvSpPr>
            <a:spLocks noGrp="1"/>
          </p:cNvSpPr>
          <p:nvPr>
            <p:ph type="title"/>
          </p:nvPr>
        </p:nvSpPr>
        <p:spPr/>
        <p:txBody>
          <a:bodyPr/>
          <a:lstStyle/>
          <a:p>
            <a:endParaRPr lang="en-GB"/>
          </a:p>
        </p:txBody>
      </p:sp>
      <p:pic>
        <p:nvPicPr>
          <p:cNvPr id="5" name="Content Placeholder 4" descr="A close up of a map&#10;&#10;Description generated with high confidence">
            <a:extLst>
              <a:ext uri="{FF2B5EF4-FFF2-40B4-BE49-F238E27FC236}">
                <a16:creationId xmlns:a16="http://schemas.microsoft.com/office/drawing/2014/main" id="{D1BE27FD-7347-4FE7-A366-C612489E1B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041" y="104288"/>
            <a:ext cx="4337009" cy="6136870"/>
          </a:xfrm>
        </p:spPr>
      </p:pic>
    </p:spTree>
    <p:extLst>
      <p:ext uri="{BB962C8B-B14F-4D97-AF65-F5344CB8AC3E}">
        <p14:creationId xmlns:p14="http://schemas.microsoft.com/office/powerpoint/2010/main" val="4768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3081</TotalTime>
  <Words>595</Words>
  <Application>Microsoft Office PowerPoint</Application>
  <PresentationFormat>מסך רחב</PresentationFormat>
  <Paragraphs>65</Paragraphs>
  <Slides>13</Slides>
  <Notes>0</Notes>
  <HiddenSlides>0</HiddenSlides>
  <MMClips>1</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13</vt:i4>
      </vt:variant>
    </vt:vector>
  </HeadingPairs>
  <TitlesOfParts>
    <vt:vector size="16" baseType="lpstr">
      <vt:lpstr>Arial</vt:lpstr>
      <vt:lpstr>Cambria</vt:lpstr>
      <vt:lpstr>Red Line Business 16x9</vt:lpstr>
      <vt:lpstr>The history of alcohol And Zionism</vt:lpstr>
      <vt:lpstr>1882- The first steps-First Aliyah-First Winery  </vt:lpstr>
      <vt:lpstr>מצגת של PowerPoint‏</vt:lpstr>
      <vt:lpstr>The song of Rishon Lezion Winery</vt:lpstr>
      <vt:lpstr>1936- Eagle(“Nesher”) Beer - First brewery</vt:lpstr>
      <vt:lpstr>1948-1983- Depression in Israel</vt:lpstr>
      <vt:lpstr>Reasons for the lack of development of alcohol culture in Israel</vt:lpstr>
      <vt:lpstr>1980-2000 the Wine Renaissance</vt:lpstr>
      <vt:lpstr>מצגת של PowerPoint‏</vt:lpstr>
      <vt:lpstr>2000-Craft Beer Revolution</vt:lpstr>
      <vt:lpstr>2018-Alcohol culture in Israel today</vt:lpstr>
      <vt:lpstr>What Next- the Israel's first whiskey distillery</vt:lpstr>
      <vt:lpstr>Let's taste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alcohol in Israel</dc:title>
  <dc:creator>Oded Gvaram</dc:creator>
  <cp:lastModifiedBy>oded gvaram</cp:lastModifiedBy>
  <cp:revision>44</cp:revision>
  <dcterms:created xsi:type="dcterms:W3CDTF">2018-11-20T13:22:56Z</dcterms:created>
  <dcterms:modified xsi:type="dcterms:W3CDTF">2018-12-22T20:35:46Z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